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0"/>
  </p:notesMasterIdLst>
  <p:sldIdLst>
    <p:sldId id="256" r:id="rId2"/>
    <p:sldId id="264" r:id="rId3"/>
    <p:sldId id="259" r:id="rId4"/>
    <p:sldId id="258" r:id="rId5"/>
    <p:sldId id="265" r:id="rId6"/>
    <p:sldId id="266" r:id="rId7"/>
    <p:sldId id="267" r:id="rId8"/>
    <p:sldId id="268" r:id="rId9"/>
    <p:sldId id="269" r:id="rId10"/>
    <p:sldId id="270" r:id="rId11"/>
    <p:sldId id="271" r:id="rId12"/>
    <p:sldId id="272" r:id="rId13"/>
    <p:sldId id="273" r:id="rId14"/>
    <p:sldId id="297" r:id="rId15"/>
    <p:sldId id="274" r:id="rId16"/>
    <p:sldId id="275" r:id="rId17"/>
    <p:sldId id="287" r:id="rId18"/>
    <p:sldId id="288" r:id="rId19"/>
    <p:sldId id="289" r:id="rId20"/>
    <p:sldId id="290" r:id="rId21"/>
    <p:sldId id="296" r:id="rId22"/>
    <p:sldId id="291" r:id="rId23"/>
    <p:sldId id="292" r:id="rId24"/>
    <p:sldId id="276" r:id="rId25"/>
    <p:sldId id="277" r:id="rId26"/>
    <p:sldId id="293" r:id="rId27"/>
    <p:sldId id="278" r:id="rId28"/>
    <p:sldId id="279" r:id="rId29"/>
    <p:sldId id="280" r:id="rId30"/>
    <p:sldId id="281" r:id="rId31"/>
    <p:sldId id="282" r:id="rId32"/>
    <p:sldId id="283" r:id="rId33"/>
    <p:sldId id="286" r:id="rId34"/>
    <p:sldId id="284" r:id="rId35"/>
    <p:sldId id="285" r:id="rId36"/>
    <p:sldId id="294" r:id="rId37"/>
    <p:sldId id="295" r:id="rId38"/>
    <p:sldId id="261" r:id="rId3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A400"/>
    <a:srgbClr val="F7AA00"/>
    <a:srgbClr val="454B59"/>
    <a:srgbClr val="FDD71C"/>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E55498E-1754-46F9-B9AC-19C584B3CB82}" v="1592" dt="2020-09-15T16:27:32.41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047" autoAdjust="0"/>
    <p:restoredTop sz="66630" autoAdjust="0"/>
  </p:normalViewPr>
  <p:slideViewPr>
    <p:cSldViewPr snapToGrid="0" snapToObjects="1">
      <p:cViewPr varScale="1">
        <p:scale>
          <a:sx n="85" d="100"/>
          <a:sy n="85" d="100"/>
        </p:scale>
        <p:origin x="-104" y="-480"/>
      </p:cViewPr>
      <p:guideLst>
        <p:guide orient="horz" pos="4164"/>
        <p:guide pos="5724"/>
      </p:guideLst>
    </p:cSldViewPr>
  </p:slideViewPr>
  <p:notesTextViewPr>
    <p:cViewPr>
      <p:scale>
        <a:sx n="100" d="100"/>
        <a:sy n="100" d="100"/>
      </p:scale>
      <p:origin x="0" y="0"/>
    </p:cViewPr>
  </p:notesTextViewPr>
  <p:sorterViewPr>
    <p:cViewPr>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46" Type="http://schemas.microsoft.com/office/2015/10/relationships/revisionInfo" Target="revisionInfo.xml"/><Relationship Id="rId47" Type="http://schemas.microsoft.com/office/2016/11/relationships/changesInfo" Target="changesInfos/changesInfo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notesMaster" Target="notesMasters/notesMaster1.xml"/><Relationship Id="rId41" Type="http://schemas.openxmlformats.org/officeDocument/2006/relationships/printerSettings" Target="printerSettings/printerSettings1.bin"/><Relationship Id="rId42" Type="http://schemas.openxmlformats.org/officeDocument/2006/relationships/presProps" Target="presProps.xml"/><Relationship Id="rId43" Type="http://schemas.openxmlformats.org/officeDocument/2006/relationships/viewProps" Target="viewProps.xml"/><Relationship Id="rId44" Type="http://schemas.openxmlformats.org/officeDocument/2006/relationships/theme" Target="theme/theme1.xml"/><Relationship Id="rId45"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dventist Family Ministries" userId="ouNwaq6WgdONJ+KKNGI/ozviqhV0SraY9uNXCkM1Kp0=" providerId="None" clId="Web-{7E55498E-1754-46F9-B9AC-19C584B3CB82}"/>
    <pc:docChg chg="addSld modSld sldOrd">
      <pc:chgData name="Adventist Family Ministries" userId="ouNwaq6WgdONJ+KKNGI/ozviqhV0SraY9uNXCkM1Kp0=" providerId="None" clId="Web-{7E55498E-1754-46F9-B9AC-19C584B3CB82}" dt="2020-09-15T16:27:32.417" v="1604" actId="14100"/>
      <pc:docMkLst>
        <pc:docMk/>
      </pc:docMkLst>
      <pc:sldChg chg="modSp">
        <pc:chgData name="Adventist Family Ministries" userId="ouNwaq6WgdONJ+KKNGI/ozviqhV0SraY9uNXCkM1Kp0=" providerId="None" clId="Web-{7E55498E-1754-46F9-B9AC-19C584B3CB82}" dt="2020-09-15T15:24:21.515" v="537" actId="20577"/>
        <pc:sldMkLst>
          <pc:docMk/>
          <pc:sldMk cId="1873278333" sldId="258"/>
        </pc:sldMkLst>
        <pc:spChg chg="mod">
          <ac:chgData name="Adventist Family Ministries" userId="ouNwaq6WgdONJ+KKNGI/ozviqhV0SraY9uNXCkM1Kp0=" providerId="None" clId="Web-{7E55498E-1754-46F9-B9AC-19C584B3CB82}" dt="2020-09-15T15:22:53.010" v="512" actId="20577"/>
          <ac:spMkLst>
            <pc:docMk/>
            <pc:sldMk cId="1873278333" sldId="258"/>
            <ac:spMk id="2" creationId="{00000000-0000-0000-0000-000000000000}"/>
          </ac:spMkLst>
        </pc:spChg>
        <pc:spChg chg="mod">
          <ac:chgData name="Adventist Family Ministries" userId="ouNwaq6WgdONJ+KKNGI/ozviqhV0SraY9uNXCkM1Kp0=" providerId="None" clId="Web-{7E55498E-1754-46F9-B9AC-19C584B3CB82}" dt="2020-09-15T15:24:21.515" v="537" actId="20577"/>
          <ac:spMkLst>
            <pc:docMk/>
            <pc:sldMk cId="1873278333" sldId="258"/>
            <ac:spMk id="3" creationId="{00000000-0000-0000-0000-000000000000}"/>
          </ac:spMkLst>
        </pc:spChg>
      </pc:sldChg>
      <pc:sldChg chg="modSp">
        <pc:chgData name="Adventist Family Ministries" userId="ouNwaq6WgdONJ+KKNGI/ozviqhV0SraY9uNXCkM1Kp0=" providerId="None" clId="Web-{7E55498E-1754-46F9-B9AC-19C584B3CB82}" dt="2020-09-15T15:23:36.778" v="526" actId="20577"/>
        <pc:sldMkLst>
          <pc:docMk/>
          <pc:sldMk cId="617616100" sldId="259"/>
        </pc:sldMkLst>
        <pc:spChg chg="mod">
          <ac:chgData name="Adventist Family Ministries" userId="ouNwaq6WgdONJ+KKNGI/ozviqhV0SraY9uNXCkM1Kp0=" providerId="None" clId="Web-{7E55498E-1754-46F9-B9AC-19C584B3CB82}" dt="2020-09-15T15:23:05.980" v="518" actId="20577"/>
          <ac:spMkLst>
            <pc:docMk/>
            <pc:sldMk cId="617616100" sldId="259"/>
            <ac:spMk id="2" creationId="{00000000-0000-0000-0000-000000000000}"/>
          </ac:spMkLst>
        </pc:spChg>
        <pc:spChg chg="mod">
          <ac:chgData name="Adventist Family Ministries" userId="ouNwaq6WgdONJ+KKNGI/ozviqhV0SraY9uNXCkM1Kp0=" providerId="None" clId="Web-{7E55498E-1754-46F9-B9AC-19C584B3CB82}" dt="2020-09-15T15:23:36.778" v="526" actId="20577"/>
          <ac:spMkLst>
            <pc:docMk/>
            <pc:sldMk cId="617616100" sldId="259"/>
            <ac:spMk id="3" creationId="{00000000-0000-0000-0000-000000000000}"/>
          </ac:spMkLst>
        </pc:spChg>
      </pc:sldChg>
      <pc:sldChg chg="modSp">
        <pc:chgData name="Adventist Family Ministries" userId="ouNwaq6WgdONJ+KKNGI/ozviqhV0SraY9uNXCkM1Kp0=" providerId="None" clId="Web-{7E55498E-1754-46F9-B9AC-19C584B3CB82}" dt="2020-09-15T15:22:59.589" v="515" actId="20577"/>
        <pc:sldMkLst>
          <pc:docMk/>
          <pc:sldMk cId="1611571591" sldId="264"/>
        </pc:sldMkLst>
        <pc:spChg chg="mod">
          <ac:chgData name="Adventist Family Ministries" userId="ouNwaq6WgdONJ+KKNGI/ozviqhV0SraY9uNXCkM1Kp0=" providerId="None" clId="Web-{7E55498E-1754-46F9-B9AC-19C584B3CB82}" dt="2020-09-15T15:22:59.589" v="515" actId="20577"/>
          <ac:spMkLst>
            <pc:docMk/>
            <pc:sldMk cId="1611571591" sldId="264"/>
            <ac:spMk id="2" creationId="{00000000-0000-0000-0000-000000000000}"/>
          </ac:spMkLst>
        </pc:spChg>
      </pc:sldChg>
      <pc:sldChg chg="modSp">
        <pc:chgData name="Adventist Family Ministries" userId="ouNwaq6WgdONJ+KKNGI/ozviqhV0SraY9uNXCkM1Kp0=" providerId="None" clId="Web-{7E55498E-1754-46F9-B9AC-19C584B3CB82}" dt="2020-09-15T15:25:22.878" v="553" actId="20577"/>
        <pc:sldMkLst>
          <pc:docMk/>
          <pc:sldMk cId="3394260322" sldId="265"/>
        </pc:sldMkLst>
        <pc:spChg chg="mod">
          <ac:chgData name="Adventist Family Ministries" userId="ouNwaq6WgdONJ+KKNGI/ozviqhV0SraY9uNXCkM1Kp0=" providerId="None" clId="Web-{7E55498E-1754-46F9-B9AC-19C584B3CB82}" dt="2020-09-15T15:25:22.878" v="553" actId="20577"/>
          <ac:spMkLst>
            <pc:docMk/>
            <pc:sldMk cId="3394260322" sldId="265"/>
            <ac:spMk id="2" creationId="{00000000-0000-0000-0000-000000000000}"/>
          </ac:spMkLst>
        </pc:spChg>
        <pc:spChg chg="mod">
          <ac:chgData name="Adventist Family Ministries" userId="ouNwaq6WgdONJ+KKNGI/ozviqhV0SraY9uNXCkM1Kp0=" providerId="None" clId="Web-{7E55498E-1754-46F9-B9AC-19C584B3CB82}" dt="2020-09-15T15:24:43" v="542" actId="20577"/>
          <ac:spMkLst>
            <pc:docMk/>
            <pc:sldMk cId="3394260322" sldId="265"/>
            <ac:spMk id="3" creationId="{00000000-0000-0000-0000-000000000000}"/>
          </ac:spMkLst>
        </pc:spChg>
        <pc:spChg chg="mod">
          <ac:chgData name="Adventist Family Ministries" userId="ouNwaq6WgdONJ+KKNGI/ozviqhV0SraY9uNXCkM1Kp0=" providerId="None" clId="Web-{7E55498E-1754-46F9-B9AC-19C584B3CB82}" dt="2020-09-15T15:25:09.596" v="551" actId="20577"/>
          <ac:spMkLst>
            <pc:docMk/>
            <pc:sldMk cId="3394260322" sldId="265"/>
            <ac:spMk id="7" creationId="{47A07CFA-44D1-6A44-BA43-D3352F60996C}"/>
          </ac:spMkLst>
        </pc:spChg>
      </pc:sldChg>
      <pc:sldChg chg="modSp">
        <pc:chgData name="Adventist Family Ministries" userId="ouNwaq6WgdONJ+KKNGI/ozviqhV0SraY9uNXCkM1Kp0=" providerId="None" clId="Web-{7E55498E-1754-46F9-B9AC-19C584B3CB82}" dt="2020-09-15T15:25:29.690" v="556" actId="20577"/>
        <pc:sldMkLst>
          <pc:docMk/>
          <pc:sldMk cId="1507217582" sldId="266"/>
        </pc:sldMkLst>
        <pc:spChg chg="mod">
          <ac:chgData name="Adventist Family Ministries" userId="ouNwaq6WgdONJ+KKNGI/ozviqhV0SraY9uNXCkM1Kp0=" providerId="None" clId="Web-{7E55498E-1754-46F9-B9AC-19C584B3CB82}" dt="2020-09-15T15:25:29.690" v="556" actId="20577"/>
          <ac:spMkLst>
            <pc:docMk/>
            <pc:sldMk cId="1507217582" sldId="266"/>
            <ac:spMk id="2" creationId="{00000000-0000-0000-0000-000000000000}"/>
          </ac:spMkLst>
        </pc:spChg>
        <pc:spChg chg="mod">
          <ac:chgData name="Adventist Family Ministries" userId="ouNwaq6WgdONJ+KKNGI/ozviqhV0SraY9uNXCkM1Kp0=" providerId="None" clId="Web-{7E55498E-1754-46F9-B9AC-19C584B3CB82}" dt="2020-09-15T14:24:17.132" v="32" actId="20577"/>
          <ac:spMkLst>
            <pc:docMk/>
            <pc:sldMk cId="1507217582" sldId="266"/>
            <ac:spMk id="3" creationId="{00000000-0000-0000-0000-000000000000}"/>
          </ac:spMkLst>
        </pc:spChg>
      </pc:sldChg>
      <pc:sldChg chg="modSp">
        <pc:chgData name="Adventist Family Ministries" userId="ouNwaq6WgdONJ+KKNGI/ozviqhV0SraY9uNXCkM1Kp0=" providerId="None" clId="Web-{7E55498E-1754-46F9-B9AC-19C584B3CB82}" dt="2020-09-15T15:25:34.831" v="559" actId="20577"/>
        <pc:sldMkLst>
          <pc:docMk/>
          <pc:sldMk cId="836280891" sldId="267"/>
        </pc:sldMkLst>
        <pc:spChg chg="mod">
          <ac:chgData name="Adventist Family Ministries" userId="ouNwaq6WgdONJ+KKNGI/ozviqhV0SraY9uNXCkM1Kp0=" providerId="None" clId="Web-{7E55498E-1754-46F9-B9AC-19C584B3CB82}" dt="2020-09-15T15:25:34.831" v="559" actId="20577"/>
          <ac:spMkLst>
            <pc:docMk/>
            <pc:sldMk cId="836280891" sldId="267"/>
            <ac:spMk id="2" creationId="{00000000-0000-0000-0000-000000000000}"/>
          </ac:spMkLst>
        </pc:spChg>
        <pc:spChg chg="mod">
          <ac:chgData name="Adventist Family Ministries" userId="ouNwaq6WgdONJ+KKNGI/ozviqhV0SraY9uNXCkM1Kp0=" providerId="None" clId="Web-{7E55498E-1754-46F9-B9AC-19C584B3CB82}" dt="2020-09-15T14:39:14.681" v="140" actId="20577"/>
          <ac:spMkLst>
            <pc:docMk/>
            <pc:sldMk cId="836280891" sldId="267"/>
            <ac:spMk id="3" creationId="{00000000-0000-0000-0000-000000000000}"/>
          </ac:spMkLst>
        </pc:spChg>
      </pc:sldChg>
      <pc:sldChg chg="modSp">
        <pc:chgData name="Adventist Family Ministries" userId="ouNwaq6WgdONJ+KKNGI/ozviqhV0SraY9uNXCkM1Kp0=" providerId="None" clId="Web-{7E55498E-1754-46F9-B9AC-19C584B3CB82}" dt="2020-09-15T15:27:22.181" v="593" actId="20577"/>
        <pc:sldMkLst>
          <pc:docMk/>
          <pc:sldMk cId="1118202132" sldId="268"/>
        </pc:sldMkLst>
        <pc:spChg chg="mod">
          <ac:chgData name="Adventist Family Ministries" userId="ouNwaq6WgdONJ+KKNGI/ozviqhV0SraY9uNXCkM1Kp0=" providerId="None" clId="Web-{7E55498E-1754-46F9-B9AC-19C584B3CB82}" dt="2020-09-15T15:25:42.082" v="562" actId="20577"/>
          <ac:spMkLst>
            <pc:docMk/>
            <pc:sldMk cId="1118202132" sldId="268"/>
            <ac:spMk id="2" creationId="{00000000-0000-0000-0000-000000000000}"/>
          </ac:spMkLst>
        </pc:spChg>
        <pc:spChg chg="mod">
          <ac:chgData name="Adventist Family Ministries" userId="ouNwaq6WgdONJ+KKNGI/ozviqhV0SraY9uNXCkM1Kp0=" providerId="None" clId="Web-{7E55498E-1754-46F9-B9AC-19C584B3CB82}" dt="2020-09-15T15:27:22.181" v="593" actId="20577"/>
          <ac:spMkLst>
            <pc:docMk/>
            <pc:sldMk cId="1118202132" sldId="268"/>
            <ac:spMk id="3" creationId="{00000000-0000-0000-0000-000000000000}"/>
          </ac:spMkLst>
        </pc:spChg>
      </pc:sldChg>
      <pc:sldChg chg="modSp">
        <pc:chgData name="Adventist Family Ministries" userId="ouNwaq6WgdONJ+KKNGI/ozviqhV0SraY9uNXCkM1Kp0=" providerId="None" clId="Web-{7E55498E-1754-46F9-B9AC-19C584B3CB82}" dt="2020-09-15T15:28:34.388" v="618" actId="20577"/>
        <pc:sldMkLst>
          <pc:docMk/>
          <pc:sldMk cId="3125684570" sldId="269"/>
        </pc:sldMkLst>
        <pc:spChg chg="mod">
          <ac:chgData name="Adventist Family Ministries" userId="ouNwaq6WgdONJ+KKNGI/ozviqhV0SraY9uNXCkM1Kp0=" providerId="None" clId="Web-{7E55498E-1754-46F9-B9AC-19C584B3CB82}" dt="2020-09-15T15:27:35.494" v="596" actId="20577"/>
          <ac:spMkLst>
            <pc:docMk/>
            <pc:sldMk cId="3125684570" sldId="269"/>
            <ac:spMk id="2" creationId="{00000000-0000-0000-0000-000000000000}"/>
          </ac:spMkLst>
        </pc:spChg>
        <pc:spChg chg="mod">
          <ac:chgData name="Adventist Family Ministries" userId="ouNwaq6WgdONJ+KKNGI/ozviqhV0SraY9uNXCkM1Kp0=" providerId="None" clId="Web-{7E55498E-1754-46F9-B9AC-19C584B3CB82}" dt="2020-09-15T15:28:13.512" v="611" actId="20577"/>
          <ac:spMkLst>
            <pc:docMk/>
            <pc:sldMk cId="3125684570" sldId="269"/>
            <ac:spMk id="3" creationId="{00000000-0000-0000-0000-000000000000}"/>
          </ac:spMkLst>
        </pc:spChg>
        <pc:spChg chg="mod">
          <ac:chgData name="Adventist Family Ministries" userId="ouNwaq6WgdONJ+KKNGI/ozviqhV0SraY9uNXCkM1Kp0=" providerId="None" clId="Web-{7E55498E-1754-46F9-B9AC-19C584B3CB82}" dt="2020-09-15T15:28:34.388" v="618" actId="20577"/>
          <ac:spMkLst>
            <pc:docMk/>
            <pc:sldMk cId="3125684570" sldId="269"/>
            <ac:spMk id="6" creationId="{C22F7460-2DDB-BE44-80E4-1011E3D8DE9A}"/>
          </ac:spMkLst>
        </pc:spChg>
      </pc:sldChg>
      <pc:sldChg chg="addSp delSp modSp modNotes">
        <pc:chgData name="Adventist Family Ministries" userId="ouNwaq6WgdONJ+KKNGI/ozviqhV0SraY9uNXCkM1Kp0=" providerId="None" clId="Web-{7E55498E-1754-46F9-B9AC-19C584B3CB82}" dt="2020-09-15T15:32:52.120" v="669" actId="20577"/>
        <pc:sldMkLst>
          <pc:docMk/>
          <pc:sldMk cId="2430579161" sldId="270"/>
        </pc:sldMkLst>
        <pc:spChg chg="mod">
          <ac:chgData name="Adventist Family Ministries" userId="ouNwaq6WgdONJ+KKNGI/ozviqhV0SraY9uNXCkM1Kp0=" providerId="None" clId="Web-{7E55498E-1754-46F9-B9AC-19C584B3CB82}" dt="2020-09-15T15:28:58.264" v="622" actId="20577"/>
          <ac:spMkLst>
            <pc:docMk/>
            <pc:sldMk cId="2430579161" sldId="270"/>
            <ac:spMk id="2" creationId="{00000000-0000-0000-0000-000000000000}"/>
          </ac:spMkLst>
        </pc:spChg>
        <pc:spChg chg="add del mod">
          <ac:chgData name="Adventist Family Ministries" userId="ouNwaq6WgdONJ+KKNGI/ozviqhV0SraY9uNXCkM1Kp0=" providerId="None" clId="Web-{7E55498E-1754-46F9-B9AC-19C584B3CB82}" dt="2020-09-15T15:32:52.120" v="669" actId="20577"/>
          <ac:spMkLst>
            <pc:docMk/>
            <pc:sldMk cId="2430579161" sldId="270"/>
            <ac:spMk id="3" creationId="{00000000-0000-0000-0000-000000000000}"/>
          </ac:spMkLst>
        </pc:spChg>
        <pc:graphicFrameChg chg="add del">
          <ac:chgData name="Adventist Family Ministries" userId="ouNwaq6WgdONJ+KKNGI/ozviqhV0SraY9uNXCkM1Kp0=" providerId="None" clId="Web-{7E55498E-1754-46F9-B9AC-19C584B3CB82}" dt="2020-09-15T15:31:30.163" v="643"/>
          <ac:graphicFrameMkLst>
            <pc:docMk/>
            <pc:sldMk cId="2430579161" sldId="270"/>
            <ac:graphicFrameMk id="6" creationId="{278F780A-E676-4439-BE2C-307DD3A616E1}"/>
          </ac:graphicFrameMkLst>
        </pc:graphicFrameChg>
        <pc:picChg chg="mod">
          <ac:chgData name="Adventist Family Ministries" userId="ouNwaq6WgdONJ+KKNGI/ozviqhV0SraY9uNXCkM1Kp0=" providerId="None" clId="Web-{7E55498E-1754-46F9-B9AC-19C584B3CB82}" dt="2020-09-15T15:32:17.149" v="666" actId="1076"/>
          <ac:picMkLst>
            <pc:docMk/>
            <pc:sldMk cId="2430579161" sldId="270"/>
            <ac:picMk id="5" creationId="{A79FFF69-BFFE-CE43-B1DE-9FBDE622451A}"/>
          </ac:picMkLst>
        </pc:picChg>
      </pc:sldChg>
      <pc:sldChg chg="delSp modSp modNotes">
        <pc:chgData name="Adventist Family Ministries" userId="ouNwaq6WgdONJ+KKNGI/ozviqhV0SraY9uNXCkM1Kp0=" providerId="None" clId="Web-{7E55498E-1754-46F9-B9AC-19C584B3CB82}" dt="2020-09-15T15:55:13.347" v="1070" actId="20577"/>
        <pc:sldMkLst>
          <pc:docMk/>
          <pc:sldMk cId="1087393660" sldId="271"/>
        </pc:sldMkLst>
        <pc:spChg chg="mod">
          <ac:chgData name="Adventist Family Ministries" userId="ouNwaq6WgdONJ+KKNGI/ozviqhV0SraY9uNXCkM1Kp0=" providerId="None" clId="Web-{7E55498E-1754-46F9-B9AC-19C584B3CB82}" dt="2020-09-15T15:55:13.347" v="1070" actId="20577"/>
          <ac:spMkLst>
            <pc:docMk/>
            <pc:sldMk cId="1087393660" sldId="271"/>
            <ac:spMk id="2" creationId="{00000000-0000-0000-0000-000000000000}"/>
          </ac:spMkLst>
        </pc:spChg>
        <pc:spChg chg="mod">
          <ac:chgData name="Adventist Family Ministries" userId="ouNwaq6WgdONJ+KKNGI/ozviqhV0SraY9uNXCkM1Kp0=" providerId="None" clId="Web-{7E55498E-1754-46F9-B9AC-19C584B3CB82}" dt="2020-09-15T15:54:39.283" v="1066" actId="20577"/>
          <ac:spMkLst>
            <pc:docMk/>
            <pc:sldMk cId="1087393660" sldId="271"/>
            <ac:spMk id="3" creationId="{00000000-0000-0000-0000-000000000000}"/>
          </ac:spMkLst>
        </pc:spChg>
        <pc:picChg chg="del mod">
          <ac:chgData name="Adventist Family Ministries" userId="ouNwaq6WgdONJ+KKNGI/ozviqhV0SraY9uNXCkM1Kp0=" providerId="None" clId="Web-{7E55498E-1754-46F9-B9AC-19C584B3CB82}" dt="2020-09-15T15:52:31.838" v="1030"/>
          <ac:picMkLst>
            <pc:docMk/>
            <pc:sldMk cId="1087393660" sldId="271"/>
            <ac:picMk id="5" creationId="{69E1D193-77DF-AE44-BB95-BDA11044236F}"/>
          </ac:picMkLst>
        </pc:picChg>
      </pc:sldChg>
      <pc:sldChg chg="modSp">
        <pc:chgData name="Adventist Family Ministries" userId="ouNwaq6WgdONJ+KKNGI/ozviqhV0SraY9uNXCkM1Kp0=" providerId="None" clId="Web-{7E55498E-1754-46F9-B9AC-19C584B3CB82}" dt="2020-09-15T15:58:17.560" v="1135" actId="14100"/>
        <pc:sldMkLst>
          <pc:docMk/>
          <pc:sldMk cId="3656300182" sldId="272"/>
        </pc:sldMkLst>
        <pc:spChg chg="mod">
          <ac:chgData name="Adventist Family Ministries" userId="ouNwaq6WgdONJ+KKNGI/ozviqhV0SraY9uNXCkM1Kp0=" providerId="None" clId="Web-{7E55498E-1754-46F9-B9AC-19C584B3CB82}" dt="2020-09-15T15:55:02.799" v="1067" actId="20577"/>
          <ac:spMkLst>
            <pc:docMk/>
            <pc:sldMk cId="3656300182" sldId="272"/>
            <ac:spMk id="2" creationId="{00000000-0000-0000-0000-000000000000}"/>
          </ac:spMkLst>
        </pc:spChg>
        <pc:spChg chg="mod">
          <ac:chgData name="Adventist Family Ministries" userId="ouNwaq6WgdONJ+KKNGI/ozviqhV0SraY9uNXCkM1Kp0=" providerId="None" clId="Web-{7E55498E-1754-46F9-B9AC-19C584B3CB82}" dt="2020-09-15T15:58:01.934" v="1132" actId="20577"/>
          <ac:spMkLst>
            <pc:docMk/>
            <pc:sldMk cId="3656300182" sldId="272"/>
            <ac:spMk id="3" creationId="{00000000-0000-0000-0000-000000000000}"/>
          </ac:spMkLst>
        </pc:spChg>
        <pc:picChg chg="mod">
          <ac:chgData name="Adventist Family Ministries" userId="ouNwaq6WgdONJ+KKNGI/ozviqhV0SraY9uNXCkM1Kp0=" providerId="None" clId="Web-{7E55498E-1754-46F9-B9AC-19C584B3CB82}" dt="2020-09-15T15:58:17.560" v="1135" actId="14100"/>
          <ac:picMkLst>
            <pc:docMk/>
            <pc:sldMk cId="3656300182" sldId="272"/>
            <ac:picMk id="5" creationId="{550694BF-E31A-9642-9C83-69AC079C9CFE}"/>
          </ac:picMkLst>
        </pc:picChg>
      </pc:sldChg>
      <pc:sldChg chg="modSp modNotes">
        <pc:chgData name="Adventist Family Ministries" userId="ouNwaq6WgdONJ+KKNGI/ozviqhV0SraY9uNXCkM1Kp0=" providerId="None" clId="Web-{7E55498E-1754-46F9-B9AC-19C584B3CB82}" dt="2020-09-15T16:01:25.601" v="1183" actId="20577"/>
        <pc:sldMkLst>
          <pc:docMk/>
          <pc:sldMk cId="2158243203" sldId="273"/>
        </pc:sldMkLst>
        <pc:spChg chg="mod">
          <ac:chgData name="Adventist Family Ministries" userId="ouNwaq6WgdONJ+KKNGI/ozviqhV0SraY9uNXCkM1Kp0=" providerId="None" clId="Web-{7E55498E-1754-46F9-B9AC-19C584B3CB82}" dt="2020-09-15T15:58:48.843" v="1140" actId="20577"/>
          <ac:spMkLst>
            <pc:docMk/>
            <pc:sldMk cId="2158243203" sldId="273"/>
            <ac:spMk id="2" creationId="{00000000-0000-0000-0000-000000000000}"/>
          </ac:spMkLst>
        </pc:spChg>
        <pc:spChg chg="mod">
          <ac:chgData name="Adventist Family Ministries" userId="ouNwaq6WgdONJ+KKNGI/ozviqhV0SraY9uNXCkM1Kp0=" providerId="None" clId="Web-{7E55498E-1754-46F9-B9AC-19C584B3CB82}" dt="2020-09-15T16:01:25.601" v="1183" actId="20577"/>
          <ac:spMkLst>
            <pc:docMk/>
            <pc:sldMk cId="2158243203" sldId="273"/>
            <ac:spMk id="3" creationId="{00000000-0000-0000-0000-000000000000}"/>
          </ac:spMkLst>
        </pc:spChg>
      </pc:sldChg>
      <pc:sldChg chg="modSp">
        <pc:chgData name="Adventist Family Ministries" userId="ouNwaq6WgdONJ+KKNGI/ozviqhV0SraY9uNXCkM1Kp0=" providerId="None" clId="Web-{7E55498E-1754-46F9-B9AC-19C584B3CB82}" dt="2020-09-15T16:07:59.074" v="1253" actId="20577"/>
        <pc:sldMkLst>
          <pc:docMk/>
          <pc:sldMk cId="3589779498" sldId="274"/>
        </pc:sldMkLst>
        <pc:spChg chg="mod">
          <ac:chgData name="Adventist Family Ministries" userId="ouNwaq6WgdONJ+KKNGI/ozviqhV0SraY9uNXCkM1Kp0=" providerId="None" clId="Web-{7E55498E-1754-46F9-B9AC-19C584B3CB82}" dt="2020-09-15T16:06:15.413" v="1232" actId="14100"/>
          <ac:spMkLst>
            <pc:docMk/>
            <pc:sldMk cId="3589779498" sldId="274"/>
            <ac:spMk id="2" creationId="{00000000-0000-0000-0000-000000000000}"/>
          </ac:spMkLst>
        </pc:spChg>
        <pc:spChg chg="mod">
          <ac:chgData name="Adventist Family Ministries" userId="ouNwaq6WgdONJ+KKNGI/ozviqhV0SraY9uNXCkM1Kp0=" providerId="None" clId="Web-{7E55498E-1754-46F9-B9AC-19C584B3CB82}" dt="2020-09-15T16:07:59.074" v="1253" actId="20577"/>
          <ac:spMkLst>
            <pc:docMk/>
            <pc:sldMk cId="3589779498" sldId="274"/>
            <ac:spMk id="3" creationId="{00000000-0000-0000-0000-000000000000}"/>
          </ac:spMkLst>
        </pc:spChg>
      </pc:sldChg>
      <pc:sldChg chg="modSp">
        <pc:chgData name="Adventist Family Ministries" userId="ouNwaq6WgdONJ+KKNGI/ozviqhV0SraY9uNXCkM1Kp0=" providerId="None" clId="Web-{7E55498E-1754-46F9-B9AC-19C584B3CB82}" dt="2020-09-15T16:11:48.321" v="1358" actId="20577"/>
        <pc:sldMkLst>
          <pc:docMk/>
          <pc:sldMk cId="1416047035" sldId="275"/>
        </pc:sldMkLst>
        <pc:spChg chg="mod">
          <ac:chgData name="Adventist Family Ministries" userId="ouNwaq6WgdONJ+KKNGI/ozviqhV0SraY9uNXCkM1Kp0=" providerId="None" clId="Web-{7E55498E-1754-46F9-B9AC-19C584B3CB82}" dt="2020-09-15T16:08:10.684" v="1256" actId="20577"/>
          <ac:spMkLst>
            <pc:docMk/>
            <pc:sldMk cId="1416047035" sldId="275"/>
            <ac:spMk id="2" creationId="{00000000-0000-0000-0000-000000000000}"/>
          </ac:spMkLst>
        </pc:spChg>
        <pc:spChg chg="mod">
          <ac:chgData name="Adventist Family Ministries" userId="ouNwaq6WgdONJ+KKNGI/ozviqhV0SraY9uNXCkM1Kp0=" providerId="None" clId="Web-{7E55498E-1754-46F9-B9AC-19C584B3CB82}" dt="2020-09-15T16:11:48.321" v="1358" actId="20577"/>
          <ac:spMkLst>
            <pc:docMk/>
            <pc:sldMk cId="1416047035" sldId="275"/>
            <ac:spMk id="3" creationId="{00000000-0000-0000-0000-000000000000}"/>
          </ac:spMkLst>
        </pc:spChg>
        <pc:picChg chg="mod">
          <ac:chgData name="Adventist Family Ministries" userId="ouNwaq6WgdONJ+KKNGI/ozviqhV0SraY9uNXCkM1Kp0=" providerId="None" clId="Web-{7E55498E-1754-46F9-B9AC-19C584B3CB82}" dt="2020-09-15T16:09:56.190" v="1274" actId="14100"/>
          <ac:picMkLst>
            <pc:docMk/>
            <pc:sldMk cId="1416047035" sldId="275"/>
            <ac:picMk id="7" creationId="{03134221-A28D-EB49-9AB1-2DBC9EDCC8D5}"/>
          </ac:picMkLst>
        </pc:picChg>
      </pc:sldChg>
      <pc:sldChg chg="modSp">
        <pc:chgData name="Adventist Family Ministries" userId="ouNwaq6WgdONJ+KKNGI/ozviqhV0SraY9uNXCkM1Kp0=" providerId="None" clId="Web-{7E55498E-1754-46F9-B9AC-19C584B3CB82}" dt="2020-09-15T16:19:31.439" v="1503" actId="20577"/>
        <pc:sldMkLst>
          <pc:docMk/>
          <pc:sldMk cId="2607933043" sldId="276"/>
        </pc:sldMkLst>
        <pc:spChg chg="mod">
          <ac:chgData name="Adventist Family Ministries" userId="ouNwaq6WgdONJ+KKNGI/ozviqhV0SraY9uNXCkM1Kp0=" providerId="None" clId="Web-{7E55498E-1754-46F9-B9AC-19C584B3CB82}" dt="2020-09-15T16:18:35.936" v="1480" actId="20577"/>
          <ac:spMkLst>
            <pc:docMk/>
            <pc:sldMk cId="2607933043" sldId="276"/>
            <ac:spMk id="2" creationId="{00000000-0000-0000-0000-000000000000}"/>
          </ac:spMkLst>
        </pc:spChg>
        <pc:spChg chg="mod">
          <ac:chgData name="Adventist Family Ministries" userId="ouNwaq6WgdONJ+KKNGI/ozviqhV0SraY9uNXCkM1Kp0=" providerId="None" clId="Web-{7E55498E-1754-46F9-B9AC-19C584B3CB82}" dt="2020-09-15T16:19:31.439" v="1503" actId="20577"/>
          <ac:spMkLst>
            <pc:docMk/>
            <pc:sldMk cId="2607933043" sldId="276"/>
            <ac:spMk id="3" creationId="{00000000-0000-0000-0000-000000000000}"/>
          </ac:spMkLst>
        </pc:spChg>
      </pc:sldChg>
      <pc:sldChg chg="modSp">
        <pc:chgData name="Adventist Family Ministries" userId="ouNwaq6WgdONJ+KKNGI/ozviqhV0SraY9uNXCkM1Kp0=" providerId="None" clId="Web-{7E55498E-1754-46F9-B9AC-19C584B3CB82}" dt="2020-09-15T16:20:49.240" v="1520" actId="20577"/>
        <pc:sldMkLst>
          <pc:docMk/>
          <pc:sldMk cId="1759350889" sldId="277"/>
        </pc:sldMkLst>
        <pc:spChg chg="mod">
          <ac:chgData name="Adventist Family Ministries" userId="ouNwaq6WgdONJ+KKNGI/ozviqhV0SraY9uNXCkM1Kp0=" providerId="None" clId="Web-{7E55498E-1754-46F9-B9AC-19C584B3CB82}" dt="2020-09-15T16:19:46.174" v="1506" actId="20577"/>
          <ac:spMkLst>
            <pc:docMk/>
            <pc:sldMk cId="1759350889" sldId="277"/>
            <ac:spMk id="2" creationId="{00000000-0000-0000-0000-000000000000}"/>
          </ac:spMkLst>
        </pc:spChg>
        <pc:spChg chg="mod">
          <ac:chgData name="Adventist Family Ministries" userId="ouNwaq6WgdONJ+KKNGI/ozviqhV0SraY9uNXCkM1Kp0=" providerId="None" clId="Web-{7E55498E-1754-46F9-B9AC-19C584B3CB82}" dt="2020-09-15T16:20:11.363" v="1515" actId="20577"/>
          <ac:spMkLst>
            <pc:docMk/>
            <pc:sldMk cId="1759350889" sldId="277"/>
            <ac:spMk id="3" creationId="{00000000-0000-0000-0000-000000000000}"/>
          </ac:spMkLst>
        </pc:spChg>
        <pc:spChg chg="mod">
          <ac:chgData name="Adventist Family Ministries" userId="ouNwaq6WgdONJ+KKNGI/ozviqhV0SraY9uNXCkM1Kp0=" providerId="None" clId="Web-{7E55498E-1754-46F9-B9AC-19C584B3CB82}" dt="2020-09-15T16:20:49.240" v="1520" actId="20577"/>
          <ac:spMkLst>
            <pc:docMk/>
            <pc:sldMk cId="1759350889" sldId="277"/>
            <ac:spMk id="6" creationId="{8C7E1AD2-3D56-4341-9440-FDFC442FB28F}"/>
          </ac:spMkLst>
        </pc:spChg>
      </pc:sldChg>
      <pc:sldChg chg="modSp">
        <pc:chgData name="Adventist Family Ministries" userId="ouNwaq6WgdONJ+KKNGI/ozviqhV0SraY9uNXCkM1Kp0=" providerId="None" clId="Web-{7E55498E-1754-46F9-B9AC-19C584B3CB82}" dt="2020-09-15T15:21:49.710" v="509" actId="20577"/>
        <pc:sldMkLst>
          <pc:docMk/>
          <pc:sldMk cId="3945592393" sldId="278"/>
        </pc:sldMkLst>
        <pc:spChg chg="mod">
          <ac:chgData name="Adventist Family Ministries" userId="ouNwaq6WgdONJ+KKNGI/ozviqhV0SraY9uNXCkM1Kp0=" providerId="None" clId="Web-{7E55498E-1754-46F9-B9AC-19C584B3CB82}" dt="2020-09-15T15:21:49.710" v="509" actId="20577"/>
          <ac:spMkLst>
            <pc:docMk/>
            <pc:sldMk cId="3945592393" sldId="278"/>
            <ac:spMk id="2" creationId="{00000000-0000-0000-0000-000000000000}"/>
          </ac:spMkLst>
        </pc:spChg>
        <pc:spChg chg="mod">
          <ac:chgData name="Adventist Family Ministries" userId="ouNwaq6WgdONJ+KKNGI/ozviqhV0SraY9uNXCkM1Kp0=" providerId="None" clId="Web-{7E55498E-1754-46F9-B9AC-19C584B3CB82}" dt="2020-09-15T15:21:21.005" v="498" actId="20577"/>
          <ac:spMkLst>
            <pc:docMk/>
            <pc:sldMk cId="3945592393" sldId="278"/>
            <ac:spMk id="3" creationId="{00000000-0000-0000-0000-000000000000}"/>
          </ac:spMkLst>
        </pc:spChg>
      </pc:sldChg>
      <pc:sldChg chg="modSp">
        <pc:chgData name="Adventist Family Ministries" userId="ouNwaq6WgdONJ+KKNGI/ozviqhV0SraY9uNXCkM1Kp0=" providerId="None" clId="Web-{7E55498E-1754-46F9-B9AC-19C584B3CB82}" dt="2020-09-15T16:21:47.102" v="1533" actId="20577"/>
        <pc:sldMkLst>
          <pc:docMk/>
          <pc:sldMk cId="1444545644" sldId="281"/>
        </pc:sldMkLst>
        <pc:spChg chg="mod">
          <ac:chgData name="Adventist Family Ministries" userId="ouNwaq6WgdONJ+KKNGI/ozviqhV0SraY9uNXCkM1Kp0=" providerId="None" clId="Web-{7E55498E-1754-46F9-B9AC-19C584B3CB82}" dt="2020-09-15T16:21:47.102" v="1533" actId="20577"/>
          <ac:spMkLst>
            <pc:docMk/>
            <pc:sldMk cId="1444545644" sldId="281"/>
            <ac:spMk id="2" creationId="{00000000-0000-0000-0000-000000000000}"/>
          </ac:spMkLst>
        </pc:spChg>
        <pc:spChg chg="mod">
          <ac:chgData name="Adventist Family Ministries" userId="ouNwaq6WgdONJ+KKNGI/ozviqhV0SraY9uNXCkM1Kp0=" providerId="None" clId="Web-{7E55498E-1754-46F9-B9AC-19C584B3CB82}" dt="2020-09-15T16:21:35.461" v="1532" actId="1076"/>
          <ac:spMkLst>
            <pc:docMk/>
            <pc:sldMk cId="1444545644" sldId="281"/>
            <ac:spMk id="3" creationId="{00000000-0000-0000-0000-000000000000}"/>
          </ac:spMkLst>
        </pc:spChg>
      </pc:sldChg>
      <pc:sldChg chg="modSp">
        <pc:chgData name="Adventist Family Ministries" userId="ouNwaq6WgdONJ+KKNGI/ozviqhV0SraY9uNXCkM1Kp0=" providerId="None" clId="Web-{7E55498E-1754-46F9-B9AC-19C584B3CB82}" dt="2020-09-15T16:22:49.027" v="1549" actId="20577"/>
        <pc:sldMkLst>
          <pc:docMk/>
          <pc:sldMk cId="1680727185" sldId="282"/>
        </pc:sldMkLst>
        <pc:spChg chg="mod">
          <ac:chgData name="Adventist Family Ministries" userId="ouNwaq6WgdONJ+KKNGI/ozviqhV0SraY9uNXCkM1Kp0=" providerId="None" clId="Web-{7E55498E-1754-46F9-B9AC-19C584B3CB82}" dt="2020-09-15T16:22:49.027" v="1549" actId="20577"/>
          <ac:spMkLst>
            <pc:docMk/>
            <pc:sldMk cId="1680727185" sldId="282"/>
            <ac:spMk id="2" creationId="{00000000-0000-0000-0000-000000000000}"/>
          </ac:spMkLst>
        </pc:spChg>
        <pc:spChg chg="mod">
          <ac:chgData name="Adventist Family Ministries" userId="ouNwaq6WgdONJ+KKNGI/ozviqhV0SraY9uNXCkM1Kp0=" providerId="None" clId="Web-{7E55498E-1754-46F9-B9AC-19C584B3CB82}" dt="2020-09-15T16:22:40.980" v="1548" actId="14100"/>
          <ac:spMkLst>
            <pc:docMk/>
            <pc:sldMk cId="1680727185" sldId="282"/>
            <ac:spMk id="3" creationId="{00000000-0000-0000-0000-000000000000}"/>
          </ac:spMkLst>
        </pc:spChg>
      </pc:sldChg>
      <pc:sldChg chg="modSp">
        <pc:chgData name="Adventist Family Ministries" userId="ouNwaq6WgdONJ+KKNGI/ozviqhV0SraY9uNXCkM1Kp0=" providerId="None" clId="Web-{7E55498E-1754-46F9-B9AC-19C584B3CB82}" dt="2020-09-15T16:26:04.240" v="1570" actId="20577"/>
        <pc:sldMkLst>
          <pc:docMk/>
          <pc:sldMk cId="2800941803" sldId="284"/>
        </pc:sldMkLst>
        <pc:spChg chg="mod">
          <ac:chgData name="Adventist Family Ministries" userId="ouNwaq6WgdONJ+KKNGI/ozviqhV0SraY9uNXCkM1Kp0=" providerId="None" clId="Web-{7E55498E-1754-46F9-B9AC-19C584B3CB82}" dt="2020-09-15T16:25:23.988" v="1552" actId="20577"/>
          <ac:spMkLst>
            <pc:docMk/>
            <pc:sldMk cId="2800941803" sldId="284"/>
            <ac:spMk id="2" creationId="{00000000-0000-0000-0000-000000000000}"/>
          </ac:spMkLst>
        </pc:spChg>
        <pc:spChg chg="mod">
          <ac:chgData name="Adventist Family Ministries" userId="ouNwaq6WgdONJ+KKNGI/ozviqhV0SraY9uNXCkM1Kp0=" providerId="None" clId="Web-{7E55498E-1754-46F9-B9AC-19C584B3CB82}" dt="2020-09-15T16:26:04.240" v="1570" actId="20577"/>
          <ac:spMkLst>
            <pc:docMk/>
            <pc:sldMk cId="2800941803" sldId="284"/>
            <ac:spMk id="3" creationId="{00000000-0000-0000-0000-000000000000}"/>
          </ac:spMkLst>
        </pc:spChg>
      </pc:sldChg>
      <pc:sldChg chg="modSp">
        <pc:chgData name="Adventist Family Ministries" userId="ouNwaq6WgdONJ+KKNGI/ozviqhV0SraY9uNXCkM1Kp0=" providerId="None" clId="Web-{7E55498E-1754-46F9-B9AC-19C584B3CB82}" dt="2020-09-15T16:26:52.024" v="1593" actId="14100"/>
        <pc:sldMkLst>
          <pc:docMk/>
          <pc:sldMk cId="316037495" sldId="285"/>
        </pc:sldMkLst>
        <pc:spChg chg="mod">
          <ac:chgData name="Adventist Family Ministries" userId="ouNwaq6WgdONJ+KKNGI/ozviqhV0SraY9uNXCkM1Kp0=" providerId="None" clId="Web-{7E55498E-1754-46F9-B9AC-19C584B3CB82}" dt="2020-09-15T16:26:17.788" v="1573" actId="20577"/>
          <ac:spMkLst>
            <pc:docMk/>
            <pc:sldMk cId="316037495" sldId="285"/>
            <ac:spMk id="2" creationId="{00000000-0000-0000-0000-000000000000}"/>
          </ac:spMkLst>
        </pc:spChg>
        <pc:spChg chg="mod">
          <ac:chgData name="Adventist Family Ministries" userId="ouNwaq6WgdONJ+KKNGI/ozviqhV0SraY9uNXCkM1Kp0=" providerId="None" clId="Web-{7E55498E-1754-46F9-B9AC-19C584B3CB82}" dt="2020-09-15T16:26:52.024" v="1593" actId="14100"/>
          <ac:spMkLst>
            <pc:docMk/>
            <pc:sldMk cId="316037495" sldId="285"/>
            <ac:spMk id="3" creationId="{00000000-0000-0000-0000-000000000000}"/>
          </ac:spMkLst>
        </pc:spChg>
      </pc:sldChg>
      <pc:sldChg chg="modSp">
        <pc:chgData name="Adventist Family Ministries" userId="ouNwaq6WgdONJ+KKNGI/ozviqhV0SraY9uNXCkM1Kp0=" providerId="None" clId="Web-{7E55498E-1754-46F9-B9AC-19C584B3CB82}" dt="2020-09-15T16:12:00.321" v="1361" actId="20577"/>
        <pc:sldMkLst>
          <pc:docMk/>
          <pc:sldMk cId="1182259818" sldId="287"/>
        </pc:sldMkLst>
        <pc:spChg chg="mod">
          <ac:chgData name="Adventist Family Ministries" userId="ouNwaq6WgdONJ+KKNGI/ozviqhV0SraY9uNXCkM1Kp0=" providerId="None" clId="Web-{7E55498E-1754-46F9-B9AC-19C584B3CB82}" dt="2020-09-15T16:12:00.321" v="1361" actId="20577"/>
          <ac:spMkLst>
            <pc:docMk/>
            <pc:sldMk cId="1182259818" sldId="287"/>
            <ac:spMk id="3" creationId="{00000000-0000-0000-0000-000000000000}"/>
          </ac:spMkLst>
        </pc:spChg>
        <pc:picChg chg="mod">
          <ac:chgData name="Adventist Family Ministries" userId="ouNwaq6WgdONJ+KKNGI/ozviqhV0SraY9uNXCkM1Kp0=" providerId="None" clId="Web-{7E55498E-1754-46F9-B9AC-19C584B3CB82}" dt="2020-09-15T14:50:29.750" v="229" actId="1076"/>
          <ac:picMkLst>
            <pc:docMk/>
            <pc:sldMk cId="1182259818" sldId="287"/>
            <ac:picMk id="6" creationId="{25F59BAF-C6E3-E84C-9B44-B8BBA7179FC0}"/>
          </ac:picMkLst>
        </pc:picChg>
      </pc:sldChg>
      <pc:sldChg chg="modSp">
        <pc:chgData name="Adventist Family Ministries" userId="ouNwaq6WgdONJ+KKNGI/ozviqhV0SraY9uNXCkM1Kp0=" providerId="None" clId="Web-{7E55498E-1754-46F9-B9AC-19C584B3CB82}" dt="2020-09-15T16:15:20.332" v="1435" actId="20577"/>
        <pc:sldMkLst>
          <pc:docMk/>
          <pc:sldMk cId="951125049" sldId="288"/>
        </pc:sldMkLst>
        <pc:spChg chg="mod">
          <ac:chgData name="Adventist Family Ministries" userId="ouNwaq6WgdONJ+KKNGI/ozviqhV0SraY9uNXCkM1Kp0=" providerId="None" clId="Web-{7E55498E-1754-46F9-B9AC-19C584B3CB82}" dt="2020-09-15T16:15:20.332" v="1435" actId="20577"/>
          <ac:spMkLst>
            <pc:docMk/>
            <pc:sldMk cId="951125049" sldId="288"/>
            <ac:spMk id="2" creationId="{00000000-0000-0000-0000-000000000000}"/>
          </ac:spMkLst>
        </pc:spChg>
        <pc:spChg chg="mod">
          <ac:chgData name="Adventist Family Ministries" userId="ouNwaq6WgdONJ+KKNGI/ozviqhV0SraY9uNXCkM1Kp0=" providerId="None" clId="Web-{7E55498E-1754-46F9-B9AC-19C584B3CB82}" dt="2020-09-15T16:14:46.674" v="1430" actId="20577"/>
          <ac:spMkLst>
            <pc:docMk/>
            <pc:sldMk cId="951125049" sldId="288"/>
            <ac:spMk id="3" creationId="{00000000-0000-0000-0000-000000000000}"/>
          </ac:spMkLst>
        </pc:spChg>
        <pc:picChg chg="mod">
          <ac:chgData name="Adventist Family Ministries" userId="ouNwaq6WgdONJ+KKNGI/ozviqhV0SraY9uNXCkM1Kp0=" providerId="None" clId="Web-{7E55498E-1754-46F9-B9AC-19C584B3CB82}" dt="2020-09-15T16:15:08.269" v="1434" actId="1076"/>
          <ac:picMkLst>
            <pc:docMk/>
            <pc:sldMk cId="951125049" sldId="288"/>
            <ac:picMk id="5" creationId="{27E2DA87-43C9-8A4A-AC86-DC50C394F889}"/>
          </ac:picMkLst>
        </pc:picChg>
      </pc:sldChg>
      <pc:sldChg chg="modSp">
        <pc:chgData name="Adventist Family Ministries" userId="ouNwaq6WgdONJ+KKNGI/ozviqhV0SraY9uNXCkM1Kp0=" providerId="None" clId="Web-{7E55498E-1754-46F9-B9AC-19C584B3CB82}" dt="2020-09-15T16:16:11.944" v="1444" actId="14100"/>
        <pc:sldMkLst>
          <pc:docMk/>
          <pc:sldMk cId="3795977298" sldId="289"/>
        </pc:sldMkLst>
        <pc:spChg chg="mod">
          <ac:chgData name="Adventist Family Ministries" userId="ouNwaq6WgdONJ+KKNGI/ozviqhV0SraY9uNXCkM1Kp0=" providerId="None" clId="Web-{7E55498E-1754-46F9-B9AC-19C584B3CB82}" dt="2020-09-15T16:15:32.035" v="1438" actId="20577"/>
          <ac:spMkLst>
            <pc:docMk/>
            <pc:sldMk cId="3795977298" sldId="289"/>
            <ac:spMk id="2" creationId="{00000000-0000-0000-0000-000000000000}"/>
          </ac:spMkLst>
        </pc:spChg>
        <pc:spChg chg="mod">
          <ac:chgData name="Adventist Family Ministries" userId="ouNwaq6WgdONJ+KKNGI/ozviqhV0SraY9uNXCkM1Kp0=" providerId="None" clId="Web-{7E55498E-1754-46F9-B9AC-19C584B3CB82}" dt="2020-09-15T16:16:11.944" v="1444" actId="14100"/>
          <ac:spMkLst>
            <pc:docMk/>
            <pc:sldMk cId="3795977298" sldId="289"/>
            <ac:spMk id="3" creationId="{00000000-0000-0000-0000-000000000000}"/>
          </ac:spMkLst>
        </pc:spChg>
      </pc:sldChg>
      <pc:sldChg chg="modSp modNotes">
        <pc:chgData name="Adventist Family Ministries" userId="ouNwaq6WgdONJ+KKNGI/ozviqhV0SraY9uNXCkM1Kp0=" providerId="None" clId="Web-{7E55498E-1754-46F9-B9AC-19C584B3CB82}" dt="2020-09-15T16:16:38.680" v="1449" actId="20577"/>
        <pc:sldMkLst>
          <pc:docMk/>
          <pc:sldMk cId="2905473806" sldId="290"/>
        </pc:sldMkLst>
        <pc:spChg chg="mod">
          <ac:chgData name="Adventist Family Ministries" userId="ouNwaq6WgdONJ+KKNGI/ozviqhV0SraY9uNXCkM1Kp0=" providerId="None" clId="Web-{7E55498E-1754-46F9-B9AC-19C584B3CB82}" dt="2020-09-15T14:51:47.285" v="234" actId="14100"/>
          <ac:spMkLst>
            <pc:docMk/>
            <pc:sldMk cId="2905473806" sldId="290"/>
            <ac:spMk id="2" creationId="{00000000-0000-0000-0000-000000000000}"/>
          </ac:spMkLst>
        </pc:spChg>
        <pc:spChg chg="mod">
          <ac:chgData name="Adventist Family Ministries" userId="ouNwaq6WgdONJ+KKNGI/ozviqhV0SraY9uNXCkM1Kp0=" providerId="None" clId="Web-{7E55498E-1754-46F9-B9AC-19C584B3CB82}" dt="2020-09-15T16:16:38.680" v="1449" actId="20577"/>
          <ac:spMkLst>
            <pc:docMk/>
            <pc:sldMk cId="2905473806" sldId="290"/>
            <ac:spMk id="3" creationId="{00000000-0000-0000-0000-000000000000}"/>
          </ac:spMkLst>
        </pc:spChg>
      </pc:sldChg>
      <pc:sldChg chg="modSp">
        <pc:chgData name="Adventist Family Ministries" userId="ouNwaq6WgdONJ+KKNGI/ozviqhV0SraY9uNXCkM1Kp0=" providerId="None" clId="Web-{7E55498E-1754-46F9-B9AC-19C584B3CB82}" dt="2020-09-15T16:17:25.791" v="1461" actId="20577"/>
        <pc:sldMkLst>
          <pc:docMk/>
          <pc:sldMk cId="446069321" sldId="291"/>
        </pc:sldMkLst>
        <pc:spChg chg="mod">
          <ac:chgData name="Adventist Family Ministries" userId="ouNwaq6WgdONJ+KKNGI/ozviqhV0SraY9uNXCkM1Kp0=" providerId="None" clId="Web-{7E55498E-1754-46F9-B9AC-19C584B3CB82}" dt="2020-09-15T16:17:10.838" v="1452" actId="20577"/>
          <ac:spMkLst>
            <pc:docMk/>
            <pc:sldMk cId="446069321" sldId="291"/>
            <ac:spMk id="2" creationId="{00000000-0000-0000-0000-000000000000}"/>
          </ac:spMkLst>
        </pc:spChg>
        <pc:spChg chg="mod">
          <ac:chgData name="Adventist Family Ministries" userId="ouNwaq6WgdONJ+KKNGI/ozviqhV0SraY9uNXCkM1Kp0=" providerId="None" clId="Web-{7E55498E-1754-46F9-B9AC-19C584B3CB82}" dt="2020-09-15T16:17:25.791" v="1461" actId="20577"/>
          <ac:spMkLst>
            <pc:docMk/>
            <pc:sldMk cId="446069321" sldId="291"/>
            <ac:spMk id="3" creationId="{00000000-0000-0000-0000-000000000000}"/>
          </ac:spMkLst>
        </pc:spChg>
        <pc:picChg chg="mod">
          <ac:chgData name="Adventist Family Ministries" userId="ouNwaq6WgdONJ+KKNGI/ozviqhV0SraY9uNXCkM1Kp0=" providerId="None" clId="Web-{7E55498E-1754-46F9-B9AC-19C584B3CB82}" dt="2020-09-15T15:13:03.182" v="429" actId="1076"/>
          <ac:picMkLst>
            <pc:docMk/>
            <pc:sldMk cId="446069321" sldId="291"/>
            <ac:picMk id="4" creationId="{4C68548D-B6AC-874C-A5F1-DD57969ADBF2}"/>
          </ac:picMkLst>
        </pc:picChg>
      </pc:sldChg>
      <pc:sldChg chg="modSp">
        <pc:chgData name="Adventist Family Ministries" userId="ouNwaq6WgdONJ+KKNGI/ozviqhV0SraY9uNXCkM1Kp0=" providerId="None" clId="Web-{7E55498E-1754-46F9-B9AC-19C584B3CB82}" dt="2020-09-15T16:18:29.404" v="1477" actId="20577"/>
        <pc:sldMkLst>
          <pc:docMk/>
          <pc:sldMk cId="3572108995" sldId="292"/>
        </pc:sldMkLst>
        <pc:spChg chg="mod">
          <ac:chgData name="Adventist Family Ministries" userId="ouNwaq6WgdONJ+KKNGI/ozviqhV0SraY9uNXCkM1Kp0=" providerId="None" clId="Web-{7E55498E-1754-46F9-B9AC-19C584B3CB82}" dt="2020-09-15T16:18:29.404" v="1477" actId="20577"/>
          <ac:spMkLst>
            <pc:docMk/>
            <pc:sldMk cId="3572108995" sldId="292"/>
            <ac:spMk id="2" creationId="{00000000-0000-0000-0000-000000000000}"/>
          </ac:spMkLst>
        </pc:spChg>
        <pc:spChg chg="mod">
          <ac:chgData name="Adventist Family Ministries" userId="ouNwaq6WgdONJ+KKNGI/ozviqhV0SraY9uNXCkM1Kp0=" providerId="None" clId="Web-{7E55498E-1754-46F9-B9AC-19C584B3CB82}" dt="2020-09-15T16:18:11.372" v="1474" actId="20577"/>
          <ac:spMkLst>
            <pc:docMk/>
            <pc:sldMk cId="3572108995" sldId="292"/>
            <ac:spMk id="3" creationId="{00000000-0000-0000-0000-000000000000}"/>
          </ac:spMkLst>
        </pc:spChg>
      </pc:sldChg>
      <pc:sldChg chg="modSp">
        <pc:chgData name="Adventist Family Ministries" userId="ouNwaq6WgdONJ+KKNGI/ozviqhV0SraY9uNXCkM1Kp0=" providerId="None" clId="Web-{7E55498E-1754-46F9-B9AC-19C584B3CB82}" dt="2020-09-15T16:20:54.052" v="1522" actId="20577"/>
        <pc:sldMkLst>
          <pc:docMk/>
          <pc:sldMk cId="2047529665" sldId="293"/>
        </pc:sldMkLst>
        <pc:spChg chg="mod">
          <ac:chgData name="Adventist Family Ministries" userId="ouNwaq6WgdONJ+KKNGI/ozviqhV0SraY9uNXCkM1Kp0=" providerId="None" clId="Web-{7E55498E-1754-46F9-B9AC-19C584B3CB82}" dt="2020-09-15T16:20:54.052" v="1522" actId="20577"/>
          <ac:spMkLst>
            <pc:docMk/>
            <pc:sldMk cId="2047529665" sldId="293"/>
            <ac:spMk id="2" creationId="{00000000-0000-0000-0000-000000000000}"/>
          </ac:spMkLst>
        </pc:spChg>
        <pc:spChg chg="mod">
          <ac:chgData name="Adventist Family Ministries" userId="ouNwaq6WgdONJ+KKNGI/ozviqhV0SraY9uNXCkM1Kp0=" providerId="None" clId="Web-{7E55498E-1754-46F9-B9AC-19C584B3CB82}" dt="2020-09-15T15:17:41.056" v="451" actId="14100"/>
          <ac:spMkLst>
            <pc:docMk/>
            <pc:sldMk cId="2047529665" sldId="293"/>
            <ac:spMk id="3" creationId="{00000000-0000-0000-0000-000000000000}"/>
          </ac:spMkLst>
        </pc:spChg>
      </pc:sldChg>
      <pc:sldChg chg="modSp">
        <pc:chgData name="Adventist Family Ministries" userId="ouNwaq6WgdONJ+KKNGI/ozviqhV0SraY9uNXCkM1Kp0=" providerId="None" clId="Web-{7E55498E-1754-46F9-B9AC-19C584B3CB82}" dt="2020-09-15T16:27:19.869" v="1597" actId="20577"/>
        <pc:sldMkLst>
          <pc:docMk/>
          <pc:sldMk cId="1347818166" sldId="294"/>
        </pc:sldMkLst>
        <pc:spChg chg="mod">
          <ac:chgData name="Adventist Family Ministries" userId="ouNwaq6WgdONJ+KKNGI/ozviqhV0SraY9uNXCkM1Kp0=" providerId="None" clId="Web-{7E55498E-1754-46F9-B9AC-19C584B3CB82}" dt="2020-09-15T16:27:19.869" v="1597" actId="20577"/>
          <ac:spMkLst>
            <pc:docMk/>
            <pc:sldMk cId="1347818166" sldId="294"/>
            <ac:spMk id="2" creationId="{00000000-0000-0000-0000-000000000000}"/>
          </ac:spMkLst>
        </pc:spChg>
        <pc:spChg chg="mod">
          <ac:chgData name="Adventist Family Ministries" userId="ouNwaq6WgdONJ+KKNGI/ozviqhV0SraY9uNXCkM1Kp0=" providerId="None" clId="Web-{7E55498E-1754-46F9-B9AC-19C584B3CB82}" dt="2020-09-15T16:27:10.447" v="1596" actId="14100"/>
          <ac:spMkLst>
            <pc:docMk/>
            <pc:sldMk cId="1347818166" sldId="294"/>
            <ac:spMk id="3" creationId="{00000000-0000-0000-0000-000000000000}"/>
          </ac:spMkLst>
        </pc:spChg>
      </pc:sldChg>
      <pc:sldChg chg="modSp">
        <pc:chgData name="Adventist Family Ministries" userId="ouNwaq6WgdONJ+KKNGI/ozviqhV0SraY9uNXCkM1Kp0=" providerId="None" clId="Web-{7E55498E-1754-46F9-B9AC-19C584B3CB82}" dt="2020-09-15T16:27:32.417" v="1604" actId="14100"/>
        <pc:sldMkLst>
          <pc:docMk/>
          <pc:sldMk cId="1376066094" sldId="295"/>
        </pc:sldMkLst>
        <pc:spChg chg="mod">
          <ac:chgData name="Adventist Family Ministries" userId="ouNwaq6WgdONJ+KKNGI/ozviqhV0SraY9uNXCkM1Kp0=" providerId="None" clId="Web-{7E55498E-1754-46F9-B9AC-19C584B3CB82}" dt="2020-09-15T16:27:25.354" v="1600" actId="20577"/>
          <ac:spMkLst>
            <pc:docMk/>
            <pc:sldMk cId="1376066094" sldId="295"/>
            <ac:spMk id="2" creationId="{00000000-0000-0000-0000-000000000000}"/>
          </ac:spMkLst>
        </pc:spChg>
        <pc:spChg chg="mod">
          <ac:chgData name="Adventist Family Ministries" userId="ouNwaq6WgdONJ+KKNGI/ozviqhV0SraY9uNXCkM1Kp0=" providerId="None" clId="Web-{7E55498E-1754-46F9-B9AC-19C584B3CB82}" dt="2020-09-15T16:27:32.417" v="1604" actId="14100"/>
          <ac:spMkLst>
            <pc:docMk/>
            <pc:sldMk cId="1376066094" sldId="295"/>
            <ac:spMk id="3" creationId="{00000000-0000-0000-0000-000000000000}"/>
          </ac:spMkLst>
        </pc:spChg>
      </pc:sldChg>
      <pc:sldChg chg="modSp add ord replId">
        <pc:chgData name="Adventist Family Ministries" userId="ouNwaq6WgdONJ+KKNGI/ozviqhV0SraY9uNXCkM1Kp0=" providerId="None" clId="Web-{7E55498E-1754-46F9-B9AC-19C584B3CB82}" dt="2020-09-15T16:05:50.911" v="1220"/>
        <pc:sldMkLst>
          <pc:docMk/>
          <pc:sldMk cId="2499649127" sldId="297"/>
        </pc:sldMkLst>
        <pc:spChg chg="mod">
          <ac:chgData name="Adventist Family Ministries" userId="ouNwaq6WgdONJ+KKNGI/ozviqhV0SraY9uNXCkM1Kp0=" providerId="None" clId="Web-{7E55498E-1754-46F9-B9AC-19C584B3CB82}" dt="2020-09-15T16:05:20.847" v="1219" actId="14100"/>
          <ac:spMkLst>
            <pc:docMk/>
            <pc:sldMk cId="2499649127" sldId="297"/>
            <ac:spMk id="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2FEC05-6604-984C-BC0C-5126241BF795}" type="datetimeFigureOut">
              <a:rPr lang="en-US" smtClean="0"/>
              <a:t>29.12.20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5F559D1-0F43-E249-A8F6-7C6E7A0EBC38}" type="slidenum">
              <a:rPr lang="en-US" smtClean="0"/>
              <a:t>‹#›</a:t>
            </a:fld>
            <a:endParaRPr lang="en-US"/>
          </a:p>
        </p:txBody>
      </p:sp>
    </p:spTree>
    <p:extLst>
      <p:ext uri="{BB962C8B-B14F-4D97-AF65-F5344CB8AC3E}">
        <p14:creationId xmlns:p14="http://schemas.microsoft.com/office/powerpoint/2010/main" val="18167471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F559D1-0F43-E249-A8F6-7C6E7A0EBC38}" type="slidenum">
              <a:rPr lang="en-US" smtClean="0"/>
              <a:t>3</a:t>
            </a:fld>
            <a:endParaRPr lang="en-US"/>
          </a:p>
        </p:txBody>
      </p:sp>
    </p:spTree>
    <p:extLst>
      <p:ext uri="{BB962C8B-B14F-4D97-AF65-F5344CB8AC3E}">
        <p14:creationId xmlns:p14="http://schemas.microsoft.com/office/powerpoint/2010/main" val="16334352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kern="1200" dirty="0" smtClean="0">
                <a:solidFill>
                  <a:schemeClr val="tx1"/>
                </a:solidFill>
                <a:effectLst/>
                <a:latin typeface="+mn-lt"/>
                <a:ea typeface="+mn-ea"/>
                <a:cs typeface="+mn-cs"/>
              </a:rPr>
              <a:t>У скольких из вас или из ваших знакомых есть ребенок, который имел дело с этими проблемами? Каковы некоторые из трудностей, которые вы или кто-то из ваших знакомых испытывали в связи с психическими заболеваниями у детей/подростков? </a:t>
            </a:r>
            <a:r>
              <a:rPr lang="ru-RU" sz="1200" i="1" kern="1200" dirty="0" smtClean="0">
                <a:solidFill>
                  <a:schemeClr val="tx1"/>
                </a:solidFill>
                <a:effectLst/>
                <a:latin typeface="+mn-lt"/>
                <a:ea typeface="+mn-ea"/>
                <a:cs typeface="+mn-cs"/>
              </a:rPr>
              <a:t>Напомните участникам, что конфиденциальность не гарантируется, но рекомендуется</a:t>
            </a:r>
            <a:r>
              <a:rPr lang="ru-RU" sz="1200" kern="1200" dirty="0" smtClean="0">
                <a:solidFill>
                  <a:schemeClr val="tx1"/>
                </a:solidFill>
                <a:effectLst/>
                <a:latin typeface="+mn-lt"/>
                <a:ea typeface="+mn-ea"/>
                <a:cs typeface="+mn-cs"/>
              </a:rPr>
              <a:t>.</a:t>
            </a:r>
          </a:p>
          <a:p>
            <a:endParaRPr lang="en-US" dirty="0"/>
          </a:p>
        </p:txBody>
      </p:sp>
      <p:sp>
        <p:nvSpPr>
          <p:cNvPr id="4" name="Slide Number Placeholder 3"/>
          <p:cNvSpPr>
            <a:spLocks noGrp="1"/>
          </p:cNvSpPr>
          <p:nvPr>
            <p:ph type="sldNum" sz="quarter" idx="10"/>
          </p:nvPr>
        </p:nvSpPr>
        <p:spPr/>
        <p:txBody>
          <a:bodyPr/>
          <a:lstStyle/>
          <a:p>
            <a:fld id="{45F559D1-0F43-E249-A8F6-7C6E7A0EBC38}" type="slidenum">
              <a:rPr lang="en-US" smtClean="0"/>
              <a:t>17</a:t>
            </a:fld>
            <a:endParaRPr lang="en-US"/>
          </a:p>
        </p:txBody>
      </p:sp>
    </p:spTree>
    <p:extLst>
      <p:ext uri="{BB962C8B-B14F-4D97-AF65-F5344CB8AC3E}">
        <p14:creationId xmlns:p14="http://schemas.microsoft.com/office/powerpoint/2010/main" val="25754779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effectLst/>
                <a:latin typeface="+mn-lt"/>
                <a:ea typeface="+mn-ea"/>
                <a:cs typeface="+mn-cs"/>
              </a:rPr>
              <a:t>Вред от социальных сетей</a:t>
            </a:r>
          </a:p>
          <a:p>
            <a:r>
              <a:rPr lang="ru-RU" sz="1200" kern="1200" dirty="0" smtClean="0">
                <a:solidFill>
                  <a:schemeClr val="tx1"/>
                </a:solidFill>
                <a:effectLst/>
                <a:latin typeface="+mn-lt"/>
                <a:ea typeface="+mn-ea"/>
                <a:cs typeface="+mn-cs"/>
              </a:rPr>
              <a:t>Это поколение, известное как Поколение </a:t>
            </a:r>
            <a:r>
              <a:rPr lang="ru-RU" sz="1200" kern="1200" dirty="0" err="1" smtClean="0">
                <a:solidFill>
                  <a:schemeClr val="tx1"/>
                </a:solidFill>
                <a:effectLst/>
                <a:latin typeface="+mn-lt"/>
                <a:ea typeface="+mn-ea"/>
                <a:cs typeface="+mn-cs"/>
              </a:rPr>
              <a:t>Z</a:t>
            </a:r>
            <a:r>
              <a:rPr lang="ru-RU" sz="1200" kern="1200" dirty="0" smtClean="0">
                <a:solidFill>
                  <a:schemeClr val="tx1"/>
                </a:solidFill>
                <a:effectLst/>
                <a:latin typeface="+mn-lt"/>
                <a:ea typeface="+mn-ea"/>
                <a:cs typeface="+mn-cs"/>
              </a:rPr>
              <a:t> или </a:t>
            </a:r>
            <a:r>
              <a:rPr lang="ru-RU" sz="1200" kern="1200" dirty="0" err="1" smtClean="0">
                <a:solidFill>
                  <a:schemeClr val="tx1"/>
                </a:solidFill>
                <a:effectLst/>
                <a:latin typeface="+mn-lt"/>
                <a:ea typeface="+mn-ea"/>
                <a:cs typeface="+mn-cs"/>
              </a:rPr>
              <a:t>iGen</a:t>
            </a:r>
            <a:r>
              <a:rPr lang="ru-RU" sz="1200" kern="1200" dirty="0" smtClean="0">
                <a:solidFill>
                  <a:schemeClr val="tx1"/>
                </a:solidFill>
                <a:effectLst/>
                <a:latin typeface="+mn-lt"/>
                <a:ea typeface="+mn-ea"/>
                <a:cs typeface="+mn-cs"/>
              </a:rPr>
              <a:t> (те, кто родился в 1995-2010 годах), является первым поколением, которое проводит всю свою юность в эпоху смартфонов (</a:t>
            </a:r>
            <a:r>
              <a:rPr lang="ru-RU" sz="1200" kern="1200" dirty="0" err="1" smtClean="0">
                <a:solidFill>
                  <a:schemeClr val="tx1"/>
                </a:solidFill>
                <a:effectLst/>
                <a:latin typeface="+mn-lt"/>
                <a:ea typeface="+mn-ea"/>
                <a:cs typeface="+mn-cs"/>
              </a:rPr>
              <a:t>Twenge</a:t>
            </a:r>
            <a:r>
              <a:rPr lang="ru-RU" sz="1200" kern="1200" dirty="0" smtClean="0">
                <a:solidFill>
                  <a:schemeClr val="tx1"/>
                </a:solidFill>
                <a:effectLst/>
                <a:latin typeface="+mn-lt"/>
                <a:ea typeface="+mn-ea"/>
                <a:cs typeface="+mn-cs"/>
              </a:rPr>
              <a:t>, 2017 г.). Социальные сети и текстовые сообщения заменяют время, проводимое с друзьями лично. Наверняка мы не знаем, что рост использования смартфонов явился фактической причиной роста уровня депрессии и самоубийств, но мы знаем, что в период с 2010 по 2015 год депрессивные симптомы увеличились на 33%, а уровень самоубийств среди девочек увеличился на 65% (</a:t>
            </a:r>
            <a:r>
              <a:rPr lang="ru-RU" sz="1200" kern="1200" dirty="0" err="1" smtClean="0">
                <a:solidFill>
                  <a:schemeClr val="tx1"/>
                </a:solidFill>
                <a:effectLst/>
                <a:latin typeface="+mn-lt"/>
                <a:ea typeface="+mn-ea"/>
                <a:cs typeface="+mn-cs"/>
              </a:rPr>
              <a:t>Twenge</a:t>
            </a:r>
            <a:r>
              <a:rPr lang="ru-RU" sz="1200" kern="1200" dirty="0" smtClean="0">
                <a:solidFill>
                  <a:schemeClr val="tx1"/>
                </a:solidFill>
                <a:effectLst/>
                <a:latin typeface="+mn-lt"/>
                <a:ea typeface="+mn-ea"/>
                <a:cs typeface="+mn-cs"/>
              </a:rPr>
              <a:t>, </a:t>
            </a:r>
            <a:r>
              <a:rPr lang="ru-RU" sz="1200" kern="1200" dirty="0" err="1" smtClean="0">
                <a:solidFill>
                  <a:schemeClr val="tx1"/>
                </a:solidFill>
                <a:effectLst/>
                <a:latin typeface="+mn-lt"/>
                <a:ea typeface="+mn-ea"/>
                <a:cs typeface="+mn-cs"/>
              </a:rPr>
              <a:t>Joiner</a:t>
            </a:r>
            <a:r>
              <a:rPr lang="ru-RU" sz="1200" kern="1200" dirty="0" smtClean="0">
                <a:solidFill>
                  <a:schemeClr val="tx1"/>
                </a:solidFill>
                <a:effectLst/>
                <a:latin typeface="+mn-lt"/>
                <a:ea typeface="+mn-ea"/>
                <a:cs typeface="+mn-cs"/>
              </a:rPr>
              <a:t>, </a:t>
            </a:r>
            <a:r>
              <a:rPr lang="ru-RU" sz="1200" kern="1200" dirty="0" err="1" smtClean="0">
                <a:solidFill>
                  <a:schemeClr val="tx1"/>
                </a:solidFill>
                <a:effectLst/>
                <a:latin typeface="+mn-lt"/>
                <a:ea typeface="+mn-ea"/>
                <a:cs typeface="+mn-cs"/>
              </a:rPr>
              <a:t>Rogers</a:t>
            </a:r>
            <a:r>
              <a:rPr lang="ru-RU" sz="1200" kern="1200" dirty="0" smtClean="0">
                <a:solidFill>
                  <a:schemeClr val="tx1"/>
                </a:solidFill>
                <a:effectLst/>
                <a:latin typeface="+mn-lt"/>
                <a:ea typeface="+mn-ea"/>
                <a:cs typeface="+mn-cs"/>
              </a:rPr>
              <a:t>, 2017 г.).</a:t>
            </a:r>
          </a:p>
          <a:p>
            <a:r>
              <a:rPr lang="ru-RU" sz="1200" kern="1200" dirty="0" smtClean="0">
                <a:solidFill>
                  <a:schemeClr val="tx1"/>
                </a:solidFill>
                <a:effectLst/>
                <a:latin typeface="+mn-lt"/>
                <a:ea typeface="+mn-ea"/>
                <a:cs typeface="+mn-cs"/>
              </a:rPr>
              <a:t>Смартфоны появились в 2007 году, и к 2015 году 92% подростков и молодых взрослых владели смартфонами. Это значительная корреляция.</a:t>
            </a:r>
          </a:p>
          <a:p>
            <a:r>
              <a:rPr lang="ru-RU" sz="1200" kern="1200" dirty="0" smtClean="0">
                <a:solidFill>
                  <a:schemeClr val="tx1"/>
                </a:solidFill>
                <a:effectLst/>
                <a:latin typeface="+mn-lt"/>
                <a:ea typeface="+mn-ea"/>
                <a:cs typeface="+mn-cs"/>
              </a:rPr>
              <a:t>Социальные сети действительно позволяют людям лучше поддерживать контакт с друзьями в течение дня, общаться с другими людьми, когда вы чувствуете, что не вписываетесь в коллектив, и с друзьями, которые уехали. Тем не менее, они также имеют тенденцию заменять личное общение, что гораздо более эмоционально удовлетворяет. В результате нынешнее поколение находится в еще большей социальной изоляции, чем когда-либо прежде. Кроме того, когда подростки сравнивают себя с постами своих сверстников в социальных сетях, они обнаруживают, что не соответствуют им. Те, кто использует социальные сети более часто, сообщают о чувстве беспокойства, депрессии и переживаниях о том, как они выглядят (</a:t>
            </a:r>
            <a:r>
              <a:rPr lang="ru-RU" sz="1200" kern="1200" dirty="0" err="1" smtClean="0">
                <a:solidFill>
                  <a:schemeClr val="tx1"/>
                </a:solidFill>
                <a:effectLst/>
                <a:latin typeface="+mn-lt"/>
                <a:ea typeface="+mn-ea"/>
                <a:cs typeface="+mn-cs"/>
              </a:rPr>
              <a:t>Geiger</a:t>
            </a:r>
            <a:r>
              <a:rPr lang="ru-RU" sz="1200" kern="1200" dirty="0" smtClean="0">
                <a:solidFill>
                  <a:schemeClr val="tx1"/>
                </a:solidFill>
                <a:effectLst/>
                <a:latin typeface="+mn-lt"/>
                <a:ea typeface="+mn-ea"/>
                <a:cs typeface="+mn-cs"/>
              </a:rPr>
              <a:t> &amp; </a:t>
            </a:r>
            <a:r>
              <a:rPr lang="ru-RU" sz="1200" kern="1200" dirty="0" err="1" smtClean="0">
                <a:solidFill>
                  <a:schemeClr val="tx1"/>
                </a:solidFill>
                <a:effectLst/>
                <a:latin typeface="+mn-lt"/>
                <a:ea typeface="+mn-ea"/>
                <a:cs typeface="+mn-cs"/>
              </a:rPr>
              <a:t>Davis</a:t>
            </a:r>
            <a:r>
              <a:rPr lang="ru-RU" sz="1200" kern="1200" dirty="0" smtClean="0">
                <a:solidFill>
                  <a:schemeClr val="tx1"/>
                </a:solidFill>
                <a:effectLst/>
                <a:latin typeface="+mn-lt"/>
                <a:ea typeface="+mn-ea"/>
                <a:cs typeface="+mn-cs"/>
              </a:rPr>
              <a:t>, 2019 г.)</a:t>
            </a:r>
          </a:p>
          <a:p>
            <a:endParaRPr lang="en-US" dirty="0"/>
          </a:p>
        </p:txBody>
      </p:sp>
      <p:sp>
        <p:nvSpPr>
          <p:cNvPr id="4" name="Slide Number Placeholder 3"/>
          <p:cNvSpPr>
            <a:spLocks noGrp="1"/>
          </p:cNvSpPr>
          <p:nvPr>
            <p:ph type="sldNum" sz="quarter" idx="10"/>
          </p:nvPr>
        </p:nvSpPr>
        <p:spPr/>
        <p:txBody>
          <a:bodyPr/>
          <a:lstStyle/>
          <a:p>
            <a:fld id="{45F559D1-0F43-E249-A8F6-7C6E7A0EBC38}" type="slidenum">
              <a:rPr lang="en-US" smtClean="0"/>
              <a:t>18</a:t>
            </a:fld>
            <a:endParaRPr lang="en-US"/>
          </a:p>
        </p:txBody>
      </p:sp>
    </p:spTree>
    <p:extLst>
      <p:ext uri="{BB962C8B-B14F-4D97-AF65-F5344CB8AC3E}">
        <p14:creationId xmlns:p14="http://schemas.microsoft.com/office/powerpoint/2010/main" val="27416699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effectLst/>
                <a:latin typeface="+mn-lt"/>
                <a:ea typeface="+mn-ea"/>
                <a:cs typeface="+mn-cs"/>
              </a:rPr>
              <a:t>Отдых</a:t>
            </a:r>
            <a:endParaRPr lang="ru-RU" sz="11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	Наши тела не были предназначены для того, чтобы функционировать с такой скоростью, как того требует современное общество. Психическое заболевание говорит нам, что что-то должно измениться. Есть много способов дать отдых телу, которые улучшают наше психическое здоровье.</a:t>
            </a:r>
          </a:p>
          <a:p>
            <a:endParaRPr lang="ru-RU" sz="11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 Сон полезен не только для физического состояния, но и для состояния ума. Дети с симптомами, подобными СДВГ, могут на самом деле не высыпаться. Выключите все электронные устройства по крайней мере за час до сна и соблюдайте постоянный режим ночного сна.</a:t>
            </a:r>
          </a:p>
          <a:p>
            <a:endParaRPr lang="ru-RU" sz="11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 Медленное и размеренное дыхание является мощным инструментом при эмоциональном расстройстве. Потратьте несколько минут, чтобы медленно вдохнуть через нос, задержите дыхание на несколько секунд, затем медленно выдохните через рот, как будто дуете через соломинку. Самый простой способ для детей запомнить это – пусть притворятся, что они нюхают кусок пиццы в своей руке, а затем подуть на него, потому что он слишком горячий! Это называется дыхание «пицца».</a:t>
            </a:r>
          </a:p>
          <a:p>
            <a:endParaRPr lang="ru-RU" sz="11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 Расслабляйте мышцы, когда вы замечаете, что они напрягаются от эмоционального стресса. Сосредоточьтесь на области напряжения и почувствуйте, как она расслабляется, когда вы выдыхаете. Забавное занятие для детей – притворяться, что они мокрая лапша, чтобы расслабить мышцы.</a:t>
            </a:r>
            <a:endParaRPr lang="ru-RU" sz="1100" kern="1200" dirty="0" smtClean="0">
              <a:solidFill>
                <a:schemeClr val="tx1"/>
              </a:solidFill>
              <a:effectLst/>
              <a:latin typeface="+mn-lt"/>
              <a:ea typeface="+mn-ea"/>
              <a:cs typeface="+mn-cs"/>
            </a:endParaRPr>
          </a:p>
          <a:p>
            <a:pPr lvl="2">
              <a:spcBef>
                <a:spcPct val="20000"/>
              </a:spcBef>
              <a:buChar char="•"/>
            </a:pPr>
            <a:endParaRPr lang="en-US" dirty="0"/>
          </a:p>
        </p:txBody>
      </p:sp>
      <p:sp>
        <p:nvSpPr>
          <p:cNvPr id="4" name="Slide Number Placeholder 3"/>
          <p:cNvSpPr>
            <a:spLocks noGrp="1"/>
          </p:cNvSpPr>
          <p:nvPr>
            <p:ph type="sldNum" sz="quarter" idx="5"/>
          </p:nvPr>
        </p:nvSpPr>
        <p:spPr/>
        <p:txBody>
          <a:bodyPr/>
          <a:lstStyle/>
          <a:p>
            <a:fld id="{45F559D1-0F43-E249-A8F6-7C6E7A0EBC38}" type="slidenum">
              <a:rPr lang="en-US" smtClean="0"/>
              <a:t>20</a:t>
            </a:fld>
            <a:endParaRPr lang="en-US"/>
          </a:p>
        </p:txBody>
      </p:sp>
    </p:spTree>
    <p:extLst>
      <p:ext uri="{BB962C8B-B14F-4D97-AF65-F5344CB8AC3E}">
        <p14:creationId xmlns:p14="http://schemas.microsoft.com/office/powerpoint/2010/main" val="31033387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F559D1-0F43-E249-A8F6-7C6E7A0EBC38}" type="slidenum">
              <a:rPr lang="en-US" smtClean="0"/>
              <a:t>23</a:t>
            </a:fld>
            <a:endParaRPr lang="en-US"/>
          </a:p>
        </p:txBody>
      </p:sp>
    </p:spTree>
    <p:extLst>
      <p:ext uri="{BB962C8B-B14F-4D97-AF65-F5344CB8AC3E}">
        <p14:creationId xmlns:p14="http://schemas.microsoft.com/office/powerpoint/2010/main" val="860095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F559D1-0F43-E249-A8F6-7C6E7A0EBC38}" type="slidenum">
              <a:rPr lang="en-US" smtClean="0"/>
              <a:t>8</a:t>
            </a:fld>
            <a:endParaRPr lang="en-US"/>
          </a:p>
        </p:txBody>
      </p:sp>
    </p:spTree>
    <p:extLst>
      <p:ext uri="{BB962C8B-B14F-4D97-AF65-F5344CB8AC3E}">
        <p14:creationId xmlns:p14="http://schemas.microsoft.com/office/powerpoint/2010/main" val="29093909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F559D1-0F43-E249-A8F6-7C6E7A0EBC38}" type="slidenum">
              <a:rPr lang="en-US" smtClean="0"/>
              <a:t>9</a:t>
            </a:fld>
            <a:endParaRPr lang="en-US"/>
          </a:p>
        </p:txBody>
      </p:sp>
    </p:spTree>
    <p:extLst>
      <p:ext uri="{BB962C8B-B14F-4D97-AF65-F5344CB8AC3E}">
        <p14:creationId xmlns:p14="http://schemas.microsoft.com/office/powerpoint/2010/main" val="35556541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ru-RU" sz="1200" kern="1200" dirty="0" smtClean="0">
                <a:solidFill>
                  <a:schemeClr val="tx1"/>
                </a:solidFill>
                <a:effectLst/>
                <a:latin typeface="+mn-lt"/>
                <a:ea typeface="+mn-ea"/>
                <a:cs typeface="+mn-cs"/>
              </a:rPr>
              <a:t>Со многими детскими страхами дети справляются благодаря своему дальнейшему развитию, «перерастают» их. </a:t>
            </a:r>
          </a:p>
          <a:p>
            <a:pPr marL="171450" indent="-171450">
              <a:buFont typeface="Arial"/>
              <a:buChar char="•"/>
            </a:pPr>
            <a:r>
              <a:rPr lang="ru-RU" sz="1200" kern="1200" dirty="0" smtClean="0">
                <a:solidFill>
                  <a:schemeClr val="tx1"/>
                </a:solidFill>
                <a:effectLst/>
                <a:latin typeface="+mn-lt"/>
                <a:ea typeface="+mn-ea"/>
                <a:cs typeface="+mn-cs"/>
              </a:rPr>
              <a:t>Тревога разлуки совершенно нормальна для детей в возрасте от 9 месяцев до 2 лет. Они не совсем понимают, что взрослый вернется, как говорит. Это понимание приходит со временем. Оставаться рядом до тех пор, пока они не почувствуют себя более комфортно, - лучший подход к этой ситуации. Это может занять некоторое время, но это уменьшает страдания вашего ребенка. </a:t>
            </a:r>
          </a:p>
          <a:p>
            <a:pPr marL="171450" indent="-171450">
              <a:buFont typeface="Arial"/>
              <a:buChar char="•"/>
            </a:pPr>
            <a:r>
              <a:rPr lang="ru-RU" sz="1200" kern="1200" dirty="0" smtClean="0">
                <a:solidFill>
                  <a:schemeClr val="tx1"/>
                </a:solidFill>
                <a:effectLst/>
                <a:latin typeface="+mn-lt"/>
                <a:ea typeface="+mn-ea"/>
                <a:cs typeface="+mn-cs"/>
              </a:rPr>
              <a:t>У детей дошкольного возраста очень развито воображение, когда любое количество пугающих ситуаций кажется реальным. В конце концов, они поймут, что монстров не существует, но до тех пор наличие ночника вблизи места, где они засыпают, является хорошим способом, которым родители могут помочь справиться с этими страхами. </a:t>
            </a:r>
          </a:p>
          <a:p>
            <a:pPr marL="171450" indent="-171450">
              <a:buFont typeface="Arial"/>
              <a:buChar char="•"/>
            </a:pPr>
            <a:r>
              <a:rPr lang="ru-RU" sz="1200" kern="1200" dirty="0" smtClean="0">
                <a:solidFill>
                  <a:schemeClr val="tx1"/>
                </a:solidFill>
                <a:effectLst/>
                <a:latin typeface="+mn-lt"/>
                <a:ea typeface="+mn-ea"/>
                <a:cs typeface="+mn-cs"/>
              </a:rPr>
              <a:t>Некоторые дети более естественно застенчивы и боятся других. Участие во внеклассных мероприятиях, которыми увлекается ваш ребенок, может помочь справиться с социальными страхами. Тем не менее, на вашего ребенка не следует давить слишком сильно, потому что детские страхи могут стать сильнее, если ребенка </a:t>
            </a:r>
            <a:r>
              <a:rPr lang="ru-RU" sz="1200" kern="1200" dirty="0" err="1" smtClean="0">
                <a:solidFill>
                  <a:schemeClr val="tx1"/>
                </a:solidFill>
                <a:effectLst/>
                <a:latin typeface="+mn-lt"/>
                <a:ea typeface="+mn-ea"/>
                <a:cs typeface="+mn-cs"/>
              </a:rPr>
              <a:t>высмеят</a:t>
            </a:r>
            <a:r>
              <a:rPr lang="ru-RU" sz="1200" kern="1200" dirty="0" smtClean="0">
                <a:solidFill>
                  <a:schemeClr val="tx1"/>
                </a:solidFill>
                <a:effectLst/>
                <a:latin typeface="+mn-lt"/>
                <a:ea typeface="+mn-ea"/>
                <a:cs typeface="+mn-cs"/>
              </a:rPr>
              <a:t>.</a:t>
            </a:r>
            <a:endParaRPr lang="ru-RU"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5F559D1-0F43-E249-A8F6-7C6E7A0EBC38}" type="slidenum">
              <a:rPr lang="en-US" smtClean="0"/>
              <a:t>10</a:t>
            </a:fld>
            <a:endParaRPr lang="en-US"/>
          </a:p>
        </p:txBody>
      </p:sp>
    </p:spTree>
    <p:extLst>
      <p:ext uri="{BB962C8B-B14F-4D97-AF65-F5344CB8AC3E}">
        <p14:creationId xmlns:p14="http://schemas.microsoft.com/office/powerpoint/2010/main" val="40745037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effectLst/>
                <a:latin typeface="+mn-lt"/>
                <a:ea typeface="+mn-ea"/>
                <a:cs typeface="+mn-cs"/>
              </a:rPr>
              <a:t>Синдром дефицита внимания/</a:t>
            </a:r>
            <a:r>
              <a:rPr lang="ru-RU" sz="1200" kern="1200" dirty="0" err="1" smtClean="0">
                <a:solidFill>
                  <a:schemeClr val="tx1"/>
                </a:solidFill>
                <a:effectLst/>
                <a:latin typeface="+mn-lt"/>
                <a:ea typeface="+mn-ea"/>
                <a:cs typeface="+mn-cs"/>
              </a:rPr>
              <a:t>гиперактивности</a:t>
            </a:r>
            <a:r>
              <a:rPr lang="ru-RU" sz="1200" kern="1200" dirty="0" smtClean="0">
                <a:solidFill>
                  <a:schemeClr val="tx1"/>
                </a:solidFill>
                <a:effectLst/>
                <a:latin typeface="+mn-lt"/>
                <a:ea typeface="+mn-ea"/>
                <a:cs typeface="+mn-cs"/>
              </a:rPr>
              <a:t> является одним из наиболее распространенных психических расстройств, поражающих детей. Это состояние может продолжаться и в зрелом возрасте. Он поражает 8,4% детей и 2,5% взрослых. Симптомы указаны в названии расстройства: невнимательность (трудности с сохранением фокуса внимания), </a:t>
            </a:r>
            <a:r>
              <a:rPr lang="ru-RU" sz="1200" kern="1200" dirty="0" err="1" smtClean="0">
                <a:solidFill>
                  <a:schemeClr val="tx1"/>
                </a:solidFill>
                <a:effectLst/>
                <a:latin typeface="+mn-lt"/>
                <a:ea typeface="+mn-ea"/>
                <a:cs typeface="+mn-cs"/>
              </a:rPr>
              <a:t>гиперактивность</a:t>
            </a:r>
            <a:r>
              <a:rPr lang="ru-RU" sz="1200" kern="1200" dirty="0" smtClean="0">
                <a:solidFill>
                  <a:schemeClr val="tx1"/>
                </a:solidFill>
                <a:effectLst/>
                <a:latin typeface="+mn-lt"/>
                <a:ea typeface="+mn-ea"/>
                <a:cs typeface="+mn-cs"/>
              </a:rPr>
              <a:t> (чрезмерная двигательная активность, которая не соответствует обстановке) и импульсивность (поспешные действия, которые происходят без размышления и приводят к непреднамеренным последствиям) (</a:t>
            </a:r>
            <a:r>
              <a:rPr lang="ru-RU" sz="1200" kern="1200" dirty="0" err="1" smtClean="0">
                <a:solidFill>
                  <a:schemeClr val="tx1"/>
                </a:solidFill>
                <a:effectLst/>
                <a:latin typeface="+mn-lt"/>
                <a:ea typeface="+mn-ea"/>
                <a:cs typeface="+mn-cs"/>
              </a:rPr>
              <a:t>Parekh</a:t>
            </a:r>
            <a:r>
              <a:rPr lang="ru-RU" sz="1200" kern="1200" dirty="0" smtClean="0">
                <a:solidFill>
                  <a:schemeClr val="tx1"/>
                </a:solidFill>
                <a:effectLst/>
                <a:latin typeface="+mn-lt"/>
                <a:ea typeface="+mn-ea"/>
                <a:cs typeface="+mn-cs"/>
              </a:rPr>
              <a:t>, 2017 г.). У детей может быть больше проблем с невнимательностью или </a:t>
            </a:r>
            <a:r>
              <a:rPr lang="ru-RU" sz="1200" kern="1200" dirty="0" err="1" smtClean="0">
                <a:solidFill>
                  <a:schemeClr val="tx1"/>
                </a:solidFill>
                <a:effectLst/>
                <a:latin typeface="+mn-lt"/>
                <a:ea typeface="+mn-ea"/>
                <a:cs typeface="+mn-cs"/>
              </a:rPr>
              <a:t>гиперактивностью</a:t>
            </a:r>
            <a:r>
              <a:rPr lang="ru-RU" sz="1200" kern="1200" dirty="0" smtClean="0">
                <a:solidFill>
                  <a:schemeClr val="tx1"/>
                </a:solidFill>
                <a:effectLst/>
                <a:latin typeface="+mn-lt"/>
                <a:ea typeface="+mn-ea"/>
                <a:cs typeface="+mn-cs"/>
              </a:rPr>
              <a:t>, или с тем и другим вместе.</a:t>
            </a:r>
          </a:p>
          <a:p>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В ходе развития все дети испытывают трудности с вниманием и усидчивостью, но дети с этим состоянием испытывают </a:t>
            </a:r>
            <a:r>
              <a:rPr lang="ru-RU" sz="1200" kern="1200" dirty="0" err="1" smtClean="0">
                <a:solidFill>
                  <a:schemeClr val="tx1"/>
                </a:solidFill>
                <a:effectLst/>
                <a:latin typeface="+mn-lt"/>
                <a:ea typeface="+mn-ea"/>
                <a:cs typeface="+mn-cs"/>
              </a:rPr>
              <a:t>бОльшие</a:t>
            </a:r>
            <a:r>
              <a:rPr lang="ru-RU" sz="1200" kern="1200" dirty="0" smtClean="0">
                <a:solidFill>
                  <a:schemeClr val="tx1"/>
                </a:solidFill>
                <a:effectLst/>
                <a:latin typeface="+mn-lt"/>
                <a:ea typeface="+mn-ea"/>
                <a:cs typeface="+mn-cs"/>
              </a:rPr>
              <a:t> трудности по сравнению со своими сверстниками, и это вредит их функционированию. Это расстройство обычно распознается тогда, когда дети начинают ходить в школу и не могут спокойно сидеть и сосредоточиться на своих школьных уроках. Это расстройство работы мозга, которое выражается в том, что в той части мозга, которая управляет этими типами поведения, проявляется меньше активности. СДВГ имеет тенденцию протекать в семьях (</a:t>
            </a:r>
            <a:r>
              <a:rPr lang="ru-RU" sz="1200" kern="1200" dirty="0" err="1" smtClean="0">
                <a:solidFill>
                  <a:schemeClr val="tx1"/>
                </a:solidFill>
                <a:effectLst/>
                <a:latin typeface="+mn-lt"/>
                <a:ea typeface="+mn-ea"/>
                <a:cs typeface="+mn-cs"/>
              </a:rPr>
              <a:t>Parekh</a:t>
            </a:r>
            <a:r>
              <a:rPr lang="ru-RU" sz="1200" kern="1200" dirty="0" smtClean="0">
                <a:solidFill>
                  <a:schemeClr val="tx1"/>
                </a:solidFill>
                <a:effectLst/>
                <a:latin typeface="+mn-lt"/>
                <a:ea typeface="+mn-ea"/>
                <a:cs typeface="+mn-cs"/>
              </a:rPr>
              <a:t>, 2017 г.).</a:t>
            </a:r>
          </a:p>
          <a:p>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Это расстройство поддается лечению, и со временем симптомы могут стать менее выраженными. Дети с этим расстройством нуждаются в обучении навыкам организации и управления временем. Помогает структурированность занятий в классе и дома таким образом, чтобы уменьшить отвлекающие факторы и допускать большее количество физической активности. Последовательное и немедленное вознаграждение может повысить мотивацию и концентрацию. Консультирование может касаться эмоциональной стороны наличия этого расстройства для ребенка и семьи. </a:t>
            </a:r>
            <a:r>
              <a:rPr lang="ru-RU" sz="1200" kern="1200" dirty="0" err="1" smtClean="0">
                <a:solidFill>
                  <a:schemeClr val="tx1"/>
                </a:solidFill>
                <a:effectLst/>
                <a:latin typeface="+mn-lt"/>
                <a:ea typeface="+mn-ea"/>
                <a:cs typeface="+mn-cs"/>
              </a:rPr>
              <a:t>Поведенчески</a:t>
            </a:r>
            <a:r>
              <a:rPr lang="ru-RU" sz="1200" kern="1200" dirty="0" smtClean="0">
                <a:solidFill>
                  <a:schemeClr val="tx1"/>
                </a:solidFill>
                <a:effectLst/>
                <a:latin typeface="+mn-lt"/>
                <a:ea typeface="+mn-ea"/>
                <a:cs typeface="+mn-cs"/>
              </a:rPr>
              <a:t> ориентированная терапия может специализироваться на поведенческих адаптациях, которые делают симптомы расстройства более управляемыми дома и в школе. Лекарства могут устранить многие симптомы, связанные с СДВГ, но могут снизить аппетит, затруднить засыпание, значительно снизить активность и вызвать депрессию.</a:t>
            </a:r>
          </a:p>
          <a:p>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Некоторые исследования показали, что изменение диеты уменьшает симптомы заболевания (</a:t>
            </a:r>
            <a:r>
              <a:rPr lang="ru-RU" sz="1200" kern="1200" dirty="0" err="1" smtClean="0">
                <a:solidFill>
                  <a:schemeClr val="tx1"/>
                </a:solidFill>
                <a:effectLst/>
                <a:latin typeface="+mn-lt"/>
                <a:ea typeface="+mn-ea"/>
                <a:cs typeface="+mn-cs"/>
              </a:rPr>
              <a:t>Harvard</a:t>
            </a:r>
            <a:r>
              <a:rPr lang="ru-RU" sz="1200" kern="1200" dirty="0" smtClean="0">
                <a:solidFill>
                  <a:schemeClr val="tx1"/>
                </a:solidFill>
                <a:effectLst/>
                <a:latin typeface="+mn-lt"/>
                <a:ea typeface="+mn-ea"/>
                <a:cs typeface="+mn-cs"/>
              </a:rPr>
              <a:t> </a:t>
            </a:r>
            <a:r>
              <a:rPr lang="ru-RU" sz="1200" kern="1200" dirty="0" err="1" smtClean="0">
                <a:solidFill>
                  <a:schemeClr val="tx1"/>
                </a:solidFill>
                <a:effectLst/>
                <a:latin typeface="+mn-lt"/>
                <a:ea typeface="+mn-ea"/>
                <a:cs typeface="+mn-cs"/>
              </a:rPr>
              <a:t>Medical</a:t>
            </a:r>
            <a:r>
              <a:rPr lang="ru-RU" sz="1200" kern="1200" dirty="0" smtClean="0">
                <a:solidFill>
                  <a:schemeClr val="tx1"/>
                </a:solidFill>
                <a:effectLst/>
                <a:latin typeface="+mn-lt"/>
                <a:ea typeface="+mn-ea"/>
                <a:cs typeface="+mn-cs"/>
              </a:rPr>
              <a:t> </a:t>
            </a:r>
            <a:r>
              <a:rPr lang="ru-RU" sz="1200" kern="1200" dirty="0" err="1" smtClean="0">
                <a:solidFill>
                  <a:schemeClr val="tx1"/>
                </a:solidFill>
                <a:effectLst/>
                <a:latin typeface="+mn-lt"/>
                <a:ea typeface="+mn-ea"/>
                <a:cs typeface="+mn-cs"/>
              </a:rPr>
              <a:t>School</a:t>
            </a:r>
            <a:r>
              <a:rPr lang="ru-RU" sz="1200" kern="1200" dirty="0" smtClean="0">
                <a:solidFill>
                  <a:schemeClr val="tx1"/>
                </a:solidFill>
                <a:effectLst/>
                <a:latin typeface="+mn-lt"/>
                <a:ea typeface="+mn-ea"/>
                <a:cs typeface="+mn-cs"/>
              </a:rPr>
              <a:t>, 2009 г.). Отказ от некоторых искусственных консервантов и пищевых красителей, потребление большего количества омега-3 жиров и прием определенных витаминов и минералов могут помочь некоторым детям. Хотя было установлено, что плохое питание не является причиной, а здоровое питание – лекарством от СДВГ, за исключением небольшого процента случаев.</a:t>
            </a:r>
          </a:p>
          <a:p>
            <a:pPr marL="0" indent="0">
              <a:lnSpc>
                <a:spcPct val="150000"/>
              </a:lnSpc>
              <a:spcBef>
                <a:spcPct val="20000"/>
              </a:spcBef>
              <a:buFont typeface="Arial"/>
              <a:buNone/>
            </a:pPr>
            <a:endParaRPr lang="en-US" dirty="0">
              <a:cs typeface="Calibri"/>
            </a:endParaRPr>
          </a:p>
        </p:txBody>
      </p:sp>
      <p:sp>
        <p:nvSpPr>
          <p:cNvPr id="4" name="Slide Number Placeholder 3"/>
          <p:cNvSpPr>
            <a:spLocks noGrp="1"/>
          </p:cNvSpPr>
          <p:nvPr>
            <p:ph type="sldNum" sz="quarter" idx="5"/>
          </p:nvPr>
        </p:nvSpPr>
        <p:spPr/>
        <p:txBody>
          <a:bodyPr/>
          <a:lstStyle/>
          <a:p>
            <a:fld id="{45F559D1-0F43-E249-A8F6-7C6E7A0EBC38}" type="slidenum">
              <a:rPr lang="en-US" smtClean="0"/>
              <a:t>11</a:t>
            </a:fld>
            <a:endParaRPr lang="en-US"/>
          </a:p>
        </p:txBody>
      </p:sp>
    </p:spTree>
    <p:extLst>
      <p:ext uri="{BB962C8B-B14F-4D97-AF65-F5344CB8AC3E}">
        <p14:creationId xmlns:p14="http://schemas.microsoft.com/office/powerpoint/2010/main" val="10323539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effectLst/>
                <a:latin typeface="+mn-lt"/>
                <a:ea typeface="+mn-ea"/>
                <a:cs typeface="+mn-cs"/>
              </a:rPr>
              <a:t>Это расстройство поддается лечению, и со временем симптомы могут стать менее выраженными. Дети с этим расстройством нуждаются в обучении навыкам организации и управления временем. Помогает структурированность занятий в классе и дома таким образом, чтобы уменьшить отвлекающие факторы и допускать большее количество физической активности. Последовательное и немедленное вознаграждение может повысить мотивацию и концентрацию. Консультирование может касаться эмоциональной стороны наличия этого расстройства для ребенка и семьи. </a:t>
            </a:r>
            <a:r>
              <a:rPr lang="ru-RU" sz="1200" kern="1200" dirty="0" err="1" smtClean="0">
                <a:solidFill>
                  <a:schemeClr val="tx1"/>
                </a:solidFill>
                <a:effectLst/>
                <a:latin typeface="+mn-lt"/>
                <a:ea typeface="+mn-ea"/>
                <a:cs typeface="+mn-cs"/>
              </a:rPr>
              <a:t>Поведенчески</a:t>
            </a:r>
            <a:r>
              <a:rPr lang="ru-RU" sz="1200" kern="1200" dirty="0" smtClean="0">
                <a:solidFill>
                  <a:schemeClr val="tx1"/>
                </a:solidFill>
                <a:effectLst/>
                <a:latin typeface="+mn-lt"/>
                <a:ea typeface="+mn-ea"/>
                <a:cs typeface="+mn-cs"/>
              </a:rPr>
              <a:t> ориентированная терапия может специализироваться на поведенческих адаптациях, которые делают симптомы расстройства более управляемыми дома и в школе. Лекарства могут устранить многие симптомы, связанные с СДВГ, но могут снизить аппетит, затруднить засыпание, значительно снизить активность и вызвать депрессию.</a:t>
            </a:r>
          </a:p>
          <a:p>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Некоторые исследования показали, что изменение диеты уменьшает симптомы заболевания (</a:t>
            </a:r>
            <a:r>
              <a:rPr lang="ru-RU" sz="1200" kern="1200" dirty="0" err="1" smtClean="0">
                <a:solidFill>
                  <a:schemeClr val="tx1"/>
                </a:solidFill>
                <a:effectLst/>
                <a:latin typeface="+mn-lt"/>
                <a:ea typeface="+mn-ea"/>
                <a:cs typeface="+mn-cs"/>
              </a:rPr>
              <a:t>Harvard</a:t>
            </a:r>
            <a:r>
              <a:rPr lang="ru-RU" sz="1200" kern="1200" dirty="0" smtClean="0">
                <a:solidFill>
                  <a:schemeClr val="tx1"/>
                </a:solidFill>
                <a:effectLst/>
                <a:latin typeface="+mn-lt"/>
                <a:ea typeface="+mn-ea"/>
                <a:cs typeface="+mn-cs"/>
              </a:rPr>
              <a:t> </a:t>
            </a:r>
            <a:r>
              <a:rPr lang="ru-RU" sz="1200" kern="1200" dirty="0" err="1" smtClean="0">
                <a:solidFill>
                  <a:schemeClr val="tx1"/>
                </a:solidFill>
                <a:effectLst/>
                <a:latin typeface="+mn-lt"/>
                <a:ea typeface="+mn-ea"/>
                <a:cs typeface="+mn-cs"/>
              </a:rPr>
              <a:t>Medical</a:t>
            </a:r>
            <a:r>
              <a:rPr lang="ru-RU" sz="1200" kern="1200" dirty="0" smtClean="0">
                <a:solidFill>
                  <a:schemeClr val="tx1"/>
                </a:solidFill>
                <a:effectLst/>
                <a:latin typeface="+mn-lt"/>
                <a:ea typeface="+mn-ea"/>
                <a:cs typeface="+mn-cs"/>
              </a:rPr>
              <a:t> </a:t>
            </a:r>
            <a:r>
              <a:rPr lang="ru-RU" sz="1200" kern="1200" dirty="0" err="1" smtClean="0">
                <a:solidFill>
                  <a:schemeClr val="tx1"/>
                </a:solidFill>
                <a:effectLst/>
                <a:latin typeface="+mn-lt"/>
                <a:ea typeface="+mn-ea"/>
                <a:cs typeface="+mn-cs"/>
              </a:rPr>
              <a:t>School</a:t>
            </a:r>
            <a:r>
              <a:rPr lang="ru-RU" sz="1200" kern="1200" dirty="0" smtClean="0">
                <a:solidFill>
                  <a:schemeClr val="tx1"/>
                </a:solidFill>
                <a:effectLst/>
                <a:latin typeface="+mn-lt"/>
                <a:ea typeface="+mn-ea"/>
                <a:cs typeface="+mn-cs"/>
              </a:rPr>
              <a:t>, 2009 г.). Отказ от некоторых искусственных консервантов и пищевых красителей, потребление большего количества омега-3 жиров и прием определенных витаминов и минералов могут помочь некоторым детям. Хотя было установлено, что плохое питание не является причиной, а здоровое питание – лекарством от СДВГ, за исключением небольшого процента случаев.</a:t>
            </a:r>
          </a:p>
          <a:p>
            <a:pPr marL="0" indent="0">
              <a:lnSpc>
                <a:spcPct val="150000"/>
              </a:lnSpc>
              <a:spcBef>
                <a:spcPct val="20000"/>
              </a:spcBef>
              <a:buFont typeface="Arial"/>
              <a:buNone/>
            </a:pPr>
            <a:endParaRPr lang="en-US" dirty="0" smtClean="0">
              <a:cs typeface="Calibri"/>
            </a:endParaRPr>
          </a:p>
          <a:p>
            <a:endParaRPr lang="en-US" dirty="0"/>
          </a:p>
        </p:txBody>
      </p:sp>
      <p:sp>
        <p:nvSpPr>
          <p:cNvPr id="4" name="Slide Number Placeholder 3"/>
          <p:cNvSpPr>
            <a:spLocks noGrp="1"/>
          </p:cNvSpPr>
          <p:nvPr>
            <p:ph type="sldNum" sz="quarter" idx="10"/>
          </p:nvPr>
        </p:nvSpPr>
        <p:spPr/>
        <p:txBody>
          <a:bodyPr/>
          <a:lstStyle/>
          <a:p>
            <a:fld id="{45F559D1-0F43-E249-A8F6-7C6E7A0EBC38}" type="slidenum">
              <a:rPr lang="en-US" smtClean="0"/>
              <a:t>12</a:t>
            </a:fld>
            <a:endParaRPr lang="en-US"/>
          </a:p>
        </p:txBody>
      </p:sp>
    </p:spTree>
    <p:extLst>
      <p:ext uri="{BB962C8B-B14F-4D97-AF65-F5344CB8AC3E}">
        <p14:creationId xmlns:p14="http://schemas.microsoft.com/office/powerpoint/2010/main" val="27734536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b="1" kern="1200" dirty="0" smtClean="0">
                <a:solidFill>
                  <a:schemeClr val="tx1"/>
                </a:solidFill>
                <a:effectLst/>
                <a:latin typeface="+mn-lt"/>
                <a:ea typeface="+mn-ea"/>
                <a:cs typeface="+mn-cs"/>
              </a:rPr>
              <a:t>Нервная анорексия </a:t>
            </a:r>
            <a:r>
              <a:rPr lang="ru-RU" sz="1200" kern="1200" dirty="0" smtClean="0">
                <a:solidFill>
                  <a:schemeClr val="tx1"/>
                </a:solidFill>
                <a:effectLst/>
                <a:latin typeface="+mn-lt"/>
                <a:ea typeface="+mn-ea"/>
                <a:cs typeface="+mn-cs"/>
              </a:rPr>
              <a:t>– самое смертельное из этих расстройств, и до 20% тех, кто не получает лечения, умирают от этого расстройства. Анорексия характеризуется как жесткое ограничение потребления пищи, наличие сильного страха набрать вес и искаженное представление о размере и весе тела (APA, 2013 г.). Это приводит к большой потере веса и неправильному питанию, что наносит вред организму. Люди с этим расстройством также могут передать, а затем вызывать очищение организма от пищи из-за страха или вины, поэтому они могут быть ближе к нормальному весу. Люди с этим расстройством нуждаются в командном подходе - врача, диетолога и консультанта, который специализируется на лечении анорексии. Лекарства могут помочь, но не должны быть единственным лечением.</a:t>
            </a:r>
          </a:p>
          <a:p>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Те, кто страдает </a:t>
            </a:r>
            <a:r>
              <a:rPr lang="ru-RU" sz="1200" b="1" kern="1200" dirty="0" smtClean="0">
                <a:solidFill>
                  <a:schemeClr val="tx1"/>
                </a:solidFill>
                <a:effectLst/>
                <a:latin typeface="+mn-lt"/>
                <a:ea typeface="+mn-ea"/>
                <a:cs typeface="+mn-cs"/>
              </a:rPr>
              <a:t>нервной булимией, </a:t>
            </a:r>
            <a:r>
              <a:rPr lang="ru-RU" sz="1200" kern="1200" dirty="0" smtClean="0">
                <a:solidFill>
                  <a:schemeClr val="tx1"/>
                </a:solidFill>
                <a:effectLst/>
                <a:latin typeface="+mn-lt"/>
                <a:ea typeface="+mn-ea"/>
                <a:cs typeface="+mn-cs"/>
              </a:rPr>
              <a:t>выходят из-под контроля при переедании, а затем вызывают рвоту или используют слабительные средства, чтобы сбросить вес, который они набрали. Им присуще преувеличенное представление о себе, основанное на размере его/ее тела (APA, 2013 г.). Рвота и использование слабительных может нанести непоправимый вред организму. Здоровое питание и проработка глубинных эмоциональных проблем – это лучший подход к лечению этого расстройства. Лекарства также могут быть полезны.</a:t>
            </a:r>
          </a:p>
          <a:p>
            <a:endParaRPr lang="ru-RU" sz="1200" kern="1200" dirty="0" smtClean="0">
              <a:solidFill>
                <a:schemeClr val="tx1"/>
              </a:solidFill>
              <a:effectLst/>
              <a:latin typeface="+mn-lt"/>
              <a:ea typeface="+mn-ea"/>
              <a:cs typeface="+mn-cs"/>
            </a:endParaRPr>
          </a:p>
          <a:p>
            <a:r>
              <a:rPr lang="ru-RU" sz="1200" b="1" kern="1200" dirty="0" smtClean="0">
                <a:solidFill>
                  <a:schemeClr val="tx1"/>
                </a:solidFill>
                <a:effectLst/>
                <a:latin typeface="+mn-lt"/>
                <a:ea typeface="+mn-ea"/>
                <a:cs typeface="+mn-cs"/>
              </a:rPr>
              <a:t>Переедание</a:t>
            </a:r>
            <a:r>
              <a:rPr lang="ru-RU" sz="1200" kern="1200" dirty="0" smtClean="0">
                <a:solidFill>
                  <a:schemeClr val="tx1"/>
                </a:solidFill>
                <a:effectLst/>
                <a:latin typeface="+mn-lt"/>
                <a:ea typeface="+mn-ea"/>
                <a:cs typeface="+mn-cs"/>
              </a:rPr>
              <a:t> теперь также признано расстройством. Диагноз такого расстройства ставится детям/подросткам, которые бесконтрольно переедают и стесняются своего поведения, но не вызывают рвоту и не используют слабительные средства, чтобы быстро избавиться от пищи (APA, 2013 г.). Эти дети/подростки, скорее всего, набирают чрезмерное количество веса и при переедании тянутся к сладкой или соленой пище, таким образом, это расстройство вредно для организма. Медикаментозное лечение для устранения </a:t>
            </a:r>
            <a:r>
              <a:rPr lang="ru-RU" sz="1200" kern="1200" dirty="0" err="1" smtClean="0">
                <a:solidFill>
                  <a:schemeClr val="tx1"/>
                </a:solidFill>
                <a:effectLst/>
                <a:latin typeface="+mn-lt"/>
                <a:ea typeface="+mn-ea"/>
                <a:cs typeface="+mn-cs"/>
              </a:rPr>
              <a:t>компульсивности</a:t>
            </a:r>
            <a:r>
              <a:rPr lang="ru-RU" sz="1200" kern="1200" dirty="0" smtClean="0">
                <a:solidFill>
                  <a:schemeClr val="tx1"/>
                </a:solidFill>
                <a:effectLst/>
                <a:latin typeface="+mn-lt"/>
                <a:ea typeface="+mn-ea"/>
                <a:cs typeface="+mn-cs"/>
              </a:rPr>
              <a:t> и лежащего в ее основе эмоционального расстройства и/или консультирование для улучшения навыков справляться с проблемами без еды – это лучшие варианты лечения.</a:t>
            </a:r>
            <a:endParaRPr lang="ru-RU"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5F559D1-0F43-E249-A8F6-7C6E7A0EBC38}" type="slidenum">
              <a:rPr lang="en-US" smtClean="0"/>
              <a:t>13</a:t>
            </a:fld>
            <a:endParaRPr lang="en-US"/>
          </a:p>
        </p:txBody>
      </p:sp>
    </p:spTree>
    <p:extLst>
      <p:ext uri="{BB962C8B-B14F-4D97-AF65-F5344CB8AC3E}">
        <p14:creationId xmlns:p14="http://schemas.microsoft.com/office/powerpoint/2010/main" val="38723624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effectLst/>
                <a:latin typeface="+mn-lt"/>
                <a:ea typeface="+mn-ea"/>
                <a:cs typeface="+mn-cs"/>
              </a:rPr>
              <a:t>Они должны научиться развивать социальные навыки и жить в обществе, которое мыслит иначе, чем они. На данное время нет никакого известного лечения аутизма, но есть методы, которые могут свести к минимуму симптомы и привести к максимуму способности. Большинство людей с аутизмом лучше всего реагируют на высокоструктурированные и специализированные программы (</a:t>
            </a:r>
            <a:r>
              <a:rPr lang="ru-RU" sz="1200" kern="1200" dirty="0" err="1" smtClean="0">
                <a:solidFill>
                  <a:schemeClr val="tx1"/>
                </a:solidFill>
                <a:effectLst/>
                <a:latin typeface="+mn-lt"/>
                <a:ea typeface="+mn-ea"/>
                <a:cs typeface="+mn-cs"/>
              </a:rPr>
              <a:t>National</a:t>
            </a:r>
            <a:r>
              <a:rPr lang="ru-RU" sz="1200" kern="1200" dirty="0" smtClean="0">
                <a:solidFill>
                  <a:schemeClr val="tx1"/>
                </a:solidFill>
                <a:effectLst/>
                <a:latin typeface="+mn-lt"/>
                <a:ea typeface="+mn-ea"/>
                <a:cs typeface="+mn-cs"/>
              </a:rPr>
              <a:t> </a:t>
            </a:r>
            <a:r>
              <a:rPr lang="ru-RU" sz="1200" kern="1200" dirty="0" err="1" smtClean="0">
                <a:solidFill>
                  <a:schemeClr val="tx1"/>
                </a:solidFill>
                <a:effectLst/>
                <a:latin typeface="+mn-lt"/>
                <a:ea typeface="+mn-ea"/>
                <a:cs typeface="+mn-cs"/>
              </a:rPr>
              <a:t>Institute</a:t>
            </a:r>
            <a:r>
              <a:rPr lang="ru-RU" sz="1200" kern="1200" dirty="0" smtClean="0">
                <a:solidFill>
                  <a:schemeClr val="tx1"/>
                </a:solidFill>
                <a:effectLst/>
                <a:latin typeface="+mn-lt"/>
                <a:ea typeface="+mn-ea"/>
                <a:cs typeface="+mn-cs"/>
              </a:rPr>
              <a:t> </a:t>
            </a:r>
            <a:r>
              <a:rPr lang="ru-RU" sz="1200" kern="1200" dirty="0" err="1" smtClean="0">
                <a:solidFill>
                  <a:schemeClr val="tx1"/>
                </a:solidFill>
                <a:effectLst/>
                <a:latin typeface="+mn-lt"/>
                <a:ea typeface="+mn-ea"/>
                <a:cs typeface="+mn-cs"/>
              </a:rPr>
              <a:t>of</a:t>
            </a:r>
            <a:r>
              <a:rPr lang="ru-RU" sz="1200" kern="1200" dirty="0" smtClean="0">
                <a:solidFill>
                  <a:schemeClr val="tx1"/>
                </a:solidFill>
                <a:effectLst/>
                <a:latin typeface="+mn-lt"/>
                <a:ea typeface="+mn-ea"/>
                <a:cs typeface="+mn-cs"/>
              </a:rPr>
              <a:t> </a:t>
            </a:r>
            <a:r>
              <a:rPr lang="ru-RU" sz="1200" kern="1200" dirty="0" err="1" smtClean="0">
                <a:solidFill>
                  <a:schemeClr val="tx1"/>
                </a:solidFill>
                <a:effectLst/>
                <a:latin typeface="+mn-lt"/>
                <a:ea typeface="+mn-ea"/>
                <a:cs typeface="+mn-cs"/>
              </a:rPr>
              <a:t>Mental</a:t>
            </a:r>
            <a:r>
              <a:rPr lang="ru-RU" sz="1200" kern="1200" dirty="0" smtClean="0">
                <a:solidFill>
                  <a:schemeClr val="tx1"/>
                </a:solidFill>
                <a:effectLst/>
                <a:latin typeface="+mn-lt"/>
                <a:ea typeface="+mn-ea"/>
                <a:cs typeface="+mn-cs"/>
              </a:rPr>
              <a:t> </a:t>
            </a:r>
            <a:r>
              <a:rPr lang="ru-RU" sz="1200" kern="1200" dirty="0" err="1" smtClean="0">
                <a:solidFill>
                  <a:schemeClr val="tx1"/>
                </a:solidFill>
                <a:effectLst/>
                <a:latin typeface="+mn-lt"/>
                <a:ea typeface="+mn-ea"/>
                <a:cs typeface="+mn-cs"/>
              </a:rPr>
              <a:t>Health</a:t>
            </a:r>
            <a:r>
              <a:rPr lang="ru-RU" sz="1200" kern="1200" dirty="0" smtClean="0">
                <a:solidFill>
                  <a:schemeClr val="tx1"/>
                </a:solidFill>
                <a:effectLst/>
                <a:latin typeface="+mn-lt"/>
                <a:ea typeface="+mn-ea"/>
                <a:cs typeface="+mn-cs"/>
              </a:rPr>
              <a:t>, 2011 г.). Варианты вмешательства включают поведенческую терапию, вмешательства на основе школы, медикаментозное лечение, питание, профессиональную подготовку, речевую и </a:t>
            </a:r>
            <a:r>
              <a:rPr lang="ru-RU" sz="1200" kern="1200" dirty="0" err="1" smtClean="0">
                <a:solidFill>
                  <a:schemeClr val="tx1"/>
                </a:solidFill>
                <a:effectLst/>
                <a:latin typeface="+mn-lt"/>
                <a:ea typeface="+mn-ea"/>
                <a:cs typeface="+mn-cs"/>
              </a:rPr>
              <a:t>физио</a:t>
            </a:r>
            <a:r>
              <a:rPr lang="ru-RU" sz="1200" kern="1200" dirty="0" smtClean="0">
                <a:solidFill>
                  <a:schemeClr val="tx1"/>
                </a:solidFill>
                <a:effectLst/>
                <a:latin typeface="+mn-lt"/>
                <a:ea typeface="+mn-ea"/>
                <a:cs typeface="+mn-cs"/>
              </a:rPr>
              <a:t>-терапию, а также обучение социальным навыкам (Национальный институт здоровья, 2017 г.). Семьи также нуждаются в поддержке и поощрении со стороны родственников и окружающего сообщества.</a:t>
            </a:r>
            <a:r>
              <a:rPr lang="ru-RU" dirty="0" smtClean="0">
                <a:effectLst/>
              </a:rPr>
              <a:t> </a:t>
            </a:r>
            <a:endParaRPr lang="en-US" dirty="0"/>
          </a:p>
        </p:txBody>
      </p:sp>
      <p:sp>
        <p:nvSpPr>
          <p:cNvPr id="4" name="Slide Number Placeholder 3"/>
          <p:cNvSpPr>
            <a:spLocks noGrp="1"/>
          </p:cNvSpPr>
          <p:nvPr>
            <p:ph type="sldNum" sz="quarter" idx="10"/>
          </p:nvPr>
        </p:nvSpPr>
        <p:spPr/>
        <p:txBody>
          <a:bodyPr/>
          <a:lstStyle/>
          <a:p>
            <a:fld id="{45F559D1-0F43-E249-A8F6-7C6E7A0EBC38}" type="slidenum">
              <a:rPr lang="en-US" smtClean="0"/>
              <a:t>15</a:t>
            </a:fld>
            <a:endParaRPr lang="en-US"/>
          </a:p>
        </p:txBody>
      </p:sp>
    </p:spTree>
    <p:extLst>
      <p:ext uri="{BB962C8B-B14F-4D97-AF65-F5344CB8AC3E}">
        <p14:creationId xmlns:p14="http://schemas.microsoft.com/office/powerpoint/2010/main" val="17393771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ru-RU" sz="1200" kern="1200" dirty="0" smtClean="0">
                <a:solidFill>
                  <a:schemeClr val="tx1"/>
                </a:solidFill>
                <a:effectLst/>
                <a:latin typeface="+mn-lt"/>
                <a:ea typeface="+mn-ea"/>
                <a:cs typeface="+mn-cs"/>
              </a:rPr>
              <a:t>Многие дети сталкиваются с травматическими событиями. К травматическим событиям относятся сексуальное, физическое и вербальное насилие, насилие в семье, развод родителей или их отказ от детей, пренебрежение, насилие во дворе и школе, медицинские травмы, дорожно-транспортные происшествия, террористические акты, войны, природные и антропогенные катастрофы, самоубийства и другое. Эти события оказывают негативное эмоциональное и физическое воздействие на детей. Чем больше травматических событий переживают дети до достижения 18-летнего возраста, тем больший физический и психологический вред они испытывают из-за этого в зрелом возрасте </a:t>
            </a:r>
            <a:endParaRPr lang="en-US" dirty="0"/>
          </a:p>
        </p:txBody>
      </p:sp>
      <p:sp>
        <p:nvSpPr>
          <p:cNvPr id="4" name="Slide Number Placeholder 3"/>
          <p:cNvSpPr>
            <a:spLocks noGrp="1"/>
          </p:cNvSpPr>
          <p:nvPr>
            <p:ph type="sldNum" sz="quarter" idx="10"/>
          </p:nvPr>
        </p:nvSpPr>
        <p:spPr/>
        <p:txBody>
          <a:bodyPr/>
          <a:lstStyle/>
          <a:p>
            <a:fld id="{45F559D1-0F43-E249-A8F6-7C6E7A0EBC38}" type="slidenum">
              <a:rPr lang="en-US" smtClean="0"/>
              <a:t>16</a:t>
            </a:fld>
            <a:endParaRPr lang="en-US"/>
          </a:p>
        </p:txBody>
      </p:sp>
    </p:spTree>
    <p:extLst>
      <p:ext uri="{BB962C8B-B14F-4D97-AF65-F5344CB8AC3E}">
        <p14:creationId xmlns:p14="http://schemas.microsoft.com/office/powerpoint/2010/main" val="24992079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xmlns="" id="{C2262C10-24CF-3F48-92F3-606BE4224B9B}"/>
              </a:ext>
            </a:extLst>
          </p:cNvPr>
          <p:cNvPicPr>
            <a:picLocks noChangeAspect="1"/>
          </p:cNvPicPr>
          <p:nvPr userDrawn="1"/>
        </p:nvPicPr>
        <p:blipFill>
          <a:blip r:embed="rId2"/>
          <a:srcRect/>
          <a:stretch/>
        </p:blipFill>
        <p:spPr>
          <a:xfrm>
            <a:off x="-754" y="2190"/>
            <a:ext cx="9145508" cy="6853621"/>
          </a:xfrm>
          <a:prstGeom prst="rect">
            <a:avLst/>
          </a:prstGeom>
        </p:spPr>
      </p:pic>
      <p:sp>
        <p:nvSpPr>
          <p:cNvPr id="3" name="Subtitle 2"/>
          <p:cNvSpPr>
            <a:spLocks noGrp="1"/>
          </p:cNvSpPr>
          <p:nvPr>
            <p:ph type="subTitle" idx="1"/>
          </p:nvPr>
        </p:nvSpPr>
        <p:spPr>
          <a:xfrm>
            <a:off x="1363218" y="2005150"/>
            <a:ext cx="6400800" cy="2750545"/>
          </a:xfrm>
        </p:spPr>
        <p:txBody>
          <a:bodyPr/>
          <a:lstStyle>
            <a:lvl1pPr marL="0" indent="0" algn="ctr">
              <a:buNone/>
              <a:defRPr lang="en-US" sz="5400" b="1" kern="1200" dirty="0">
                <a:solidFill>
                  <a:schemeClr val="bg1"/>
                </a:solidFill>
                <a:latin typeface="Avenir Next Condensed" panose="020B0506020202020204" pitchFamily="34" charset="0"/>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457200" y="6356350"/>
            <a:ext cx="7196332" cy="365125"/>
          </a:xfrm>
        </p:spPr>
        <p:txBody>
          <a:bodyPr/>
          <a:lstStyle>
            <a:lvl1pPr>
              <a:defRPr lang="en-US" sz="1200" kern="1200" smtClean="0">
                <a:ln w="18415" cmpd="sng">
                  <a:noFill/>
                  <a:prstDash val="solid"/>
                </a:ln>
                <a:solidFill>
                  <a:schemeClr val="accent2">
                    <a:lumMod val="75000"/>
                  </a:schemeClr>
                </a:solidFill>
                <a:latin typeface="Avenir Next Condensed" panose="020B0506020202020204" pitchFamily="34" charset="0"/>
                <a:ea typeface="+mn-ea"/>
                <a:cs typeface="+mn-cs"/>
              </a:defRPr>
            </a:lvl1pPr>
          </a:lstStyle>
          <a:p>
            <a:r>
              <a:rPr lang="en-US" sz="1200" dirty="0">
                <a:ln w="18415" cmpd="sng">
                  <a:noFill/>
                  <a:prstDash val="solid"/>
                </a:ln>
                <a:solidFill>
                  <a:schemeClr val="accent2">
                    <a:lumMod val="75000"/>
                  </a:schemeClr>
                </a:solidFill>
                <a:latin typeface="Avenir Next Condensed" panose="020B0506020202020204" pitchFamily="34" charset="0"/>
              </a:rPr>
              <a:t>Written by: Alina M. Baltazar, PhD, MSW, LMSW, CFLE, CCTP-I, CCTP-F. Associate Professor and MSW Program Director School of Social Work in Andrews University.</a:t>
            </a:r>
          </a:p>
        </p:txBody>
      </p:sp>
      <p:sp>
        <p:nvSpPr>
          <p:cNvPr id="5" name="Footer Placeholder 4"/>
          <p:cNvSpPr>
            <a:spLocks noGrp="1"/>
          </p:cNvSpPr>
          <p:nvPr>
            <p:ph type="ftr" sz="quarter" idx="11"/>
          </p:nvPr>
        </p:nvSpPr>
        <p:spPr>
          <a:xfrm>
            <a:off x="2946212" y="5008335"/>
            <a:ext cx="4817806" cy="365125"/>
          </a:xfrm>
        </p:spPr>
        <p:txBody>
          <a:bodyPr/>
          <a:lstStyle>
            <a:lvl1pPr algn="r">
              <a:defRPr lang="en-US" sz="1800" kern="1200" spc="50" dirty="0">
                <a:ln w="13500">
                  <a:noFill/>
                  <a:prstDash val="solid"/>
                </a:ln>
                <a:solidFill>
                  <a:srgbClr val="FDA400"/>
                </a:solidFill>
                <a:latin typeface="Avenir Next Condensed Medium" panose="020B0506020202020204" pitchFamily="34" charset="0"/>
                <a:ea typeface="+mn-ea"/>
                <a:cs typeface="Georgia"/>
              </a:defRPr>
            </a:lvl1pPr>
          </a:lstStyle>
          <a:p>
            <a:r>
              <a:rPr lang="en-US"/>
              <a:t>Presented by: (add presenter’s name here)</a:t>
            </a:r>
          </a:p>
          <a:p>
            <a:pPr algn="r"/>
            <a:endParaRPr lang="en-US"/>
          </a:p>
        </p:txBody>
      </p:sp>
      <p:sp>
        <p:nvSpPr>
          <p:cNvPr id="6" name="Slide Number Placeholder 5"/>
          <p:cNvSpPr>
            <a:spLocks noGrp="1"/>
          </p:cNvSpPr>
          <p:nvPr>
            <p:ph type="sldNum" sz="quarter" idx="12"/>
          </p:nvPr>
        </p:nvSpPr>
        <p:spPr/>
        <p:txBody>
          <a:bodyPr/>
          <a:lstStyle/>
          <a:p>
            <a:fld id="{6D5A780A-563C-0046-B457-B0B9E957C029}" type="slidenum">
              <a:rPr lang="en-US" smtClean="0"/>
              <a:t>‹#›</a:t>
            </a:fld>
            <a:endParaRPr lang="en-US"/>
          </a:p>
        </p:txBody>
      </p:sp>
    </p:spTree>
    <p:extLst>
      <p:ext uri="{BB962C8B-B14F-4D97-AF65-F5344CB8AC3E}">
        <p14:creationId xmlns:p14="http://schemas.microsoft.com/office/powerpoint/2010/main" val="23383589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r>
              <a:rPr lang="en-US"/>
              <a:t>Written by: Alina M. Baltazar, PhD, MSW, LMSW, CFLE, CCTP-I, CCTP-F. Associate Professor and MSW Program Director School of Social Work in Andrews University.</a:t>
            </a:r>
          </a:p>
        </p:txBody>
      </p:sp>
      <p:sp>
        <p:nvSpPr>
          <p:cNvPr id="5" name="Footer Placeholder 4"/>
          <p:cNvSpPr>
            <a:spLocks noGrp="1"/>
          </p:cNvSpPr>
          <p:nvPr>
            <p:ph type="ftr" sz="quarter" idx="11"/>
          </p:nvPr>
        </p:nvSpPr>
        <p:spPr/>
        <p:txBody>
          <a:bodyPr/>
          <a:lstStyle/>
          <a:p>
            <a:r>
              <a:rPr lang="en-US"/>
              <a:t>Presented by: (add presenter’s name here) </a:t>
            </a:r>
          </a:p>
        </p:txBody>
      </p:sp>
      <p:sp>
        <p:nvSpPr>
          <p:cNvPr id="6" name="Slide Number Placeholder 5"/>
          <p:cNvSpPr>
            <a:spLocks noGrp="1"/>
          </p:cNvSpPr>
          <p:nvPr>
            <p:ph type="sldNum" sz="quarter" idx="12"/>
          </p:nvPr>
        </p:nvSpPr>
        <p:spPr/>
        <p:txBody>
          <a:bodyPr/>
          <a:lstStyle/>
          <a:p>
            <a:fld id="{6D5A780A-563C-0046-B457-B0B9E957C029}" type="slidenum">
              <a:rPr lang="en-US" smtClean="0"/>
              <a:t>‹#›</a:t>
            </a:fld>
            <a:endParaRPr lang="en-US"/>
          </a:p>
        </p:txBody>
      </p:sp>
    </p:spTree>
    <p:extLst>
      <p:ext uri="{BB962C8B-B14F-4D97-AF65-F5344CB8AC3E}">
        <p14:creationId xmlns:p14="http://schemas.microsoft.com/office/powerpoint/2010/main" val="33538447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r>
              <a:rPr lang="en-US"/>
              <a:t>Written by: Alina M. Baltazar, PhD, MSW, LMSW, CFLE, CCTP-I, CCTP-F. Associate Professor and MSW Program Director School of Social Work in Andrews University.</a:t>
            </a:r>
          </a:p>
        </p:txBody>
      </p:sp>
      <p:sp>
        <p:nvSpPr>
          <p:cNvPr id="5" name="Footer Placeholder 4"/>
          <p:cNvSpPr>
            <a:spLocks noGrp="1"/>
          </p:cNvSpPr>
          <p:nvPr>
            <p:ph type="ftr" sz="quarter" idx="11"/>
          </p:nvPr>
        </p:nvSpPr>
        <p:spPr/>
        <p:txBody>
          <a:bodyPr/>
          <a:lstStyle/>
          <a:p>
            <a:r>
              <a:rPr lang="en-US"/>
              <a:t>Presented by: (add presenter’s name here) </a:t>
            </a:r>
          </a:p>
        </p:txBody>
      </p:sp>
      <p:sp>
        <p:nvSpPr>
          <p:cNvPr id="6" name="Slide Number Placeholder 5"/>
          <p:cNvSpPr>
            <a:spLocks noGrp="1"/>
          </p:cNvSpPr>
          <p:nvPr>
            <p:ph type="sldNum" sz="quarter" idx="12"/>
          </p:nvPr>
        </p:nvSpPr>
        <p:spPr/>
        <p:txBody>
          <a:bodyPr/>
          <a:lstStyle/>
          <a:p>
            <a:fld id="{6D5A780A-563C-0046-B457-B0B9E957C029}" type="slidenum">
              <a:rPr lang="en-US" smtClean="0"/>
              <a:t>‹#›</a:t>
            </a:fld>
            <a:endParaRPr lang="en-US"/>
          </a:p>
        </p:txBody>
      </p:sp>
    </p:spTree>
    <p:extLst>
      <p:ext uri="{BB962C8B-B14F-4D97-AF65-F5344CB8AC3E}">
        <p14:creationId xmlns:p14="http://schemas.microsoft.com/office/powerpoint/2010/main" val="6413601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r>
              <a:rPr lang="en-US"/>
              <a:t>Written by: Alina M. Baltazar, PhD, MSW, LMSW, CFLE, CCTP-I, CCTP-F. Associate Professor and MSW Program Director School of Social Work in Andrews University.</a:t>
            </a:r>
          </a:p>
        </p:txBody>
      </p:sp>
      <p:sp>
        <p:nvSpPr>
          <p:cNvPr id="5" name="Footer Placeholder 4"/>
          <p:cNvSpPr>
            <a:spLocks noGrp="1"/>
          </p:cNvSpPr>
          <p:nvPr>
            <p:ph type="ftr" sz="quarter" idx="11"/>
          </p:nvPr>
        </p:nvSpPr>
        <p:spPr/>
        <p:txBody>
          <a:bodyPr/>
          <a:lstStyle/>
          <a:p>
            <a:r>
              <a:rPr lang="en-US"/>
              <a:t>Presented by: (add presenter’s name here) </a:t>
            </a:r>
          </a:p>
        </p:txBody>
      </p:sp>
      <p:sp>
        <p:nvSpPr>
          <p:cNvPr id="6" name="Slide Number Placeholder 5"/>
          <p:cNvSpPr>
            <a:spLocks noGrp="1"/>
          </p:cNvSpPr>
          <p:nvPr>
            <p:ph type="sldNum" sz="quarter" idx="12"/>
          </p:nvPr>
        </p:nvSpPr>
        <p:spPr/>
        <p:txBody>
          <a:bodyPr/>
          <a:lstStyle/>
          <a:p>
            <a:fld id="{007CD39E-5CC0-4073-B5D7-B3BF3A41BE23}" type="slidenum">
              <a:rPr lang="en-US" smtClean="0"/>
              <a:t>‹#›</a:t>
            </a:fld>
            <a:endParaRPr lang="en-US"/>
          </a:p>
        </p:txBody>
      </p:sp>
    </p:spTree>
    <p:extLst>
      <p:ext uri="{BB962C8B-B14F-4D97-AF65-F5344CB8AC3E}">
        <p14:creationId xmlns:p14="http://schemas.microsoft.com/office/powerpoint/2010/main" val="2981873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xmlns="" id="{6050ADDC-5729-D740-BEC6-E23771F4B3E3}"/>
              </a:ext>
            </a:extLst>
          </p:cNvPr>
          <p:cNvPicPr>
            <a:picLocks noChangeAspect="1"/>
          </p:cNvPicPr>
          <p:nvPr userDrawn="1"/>
        </p:nvPicPr>
        <p:blipFill>
          <a:blip r:embed="rId2"/>
          <a:srcRect/>
          <a:stretch/>
        </p:blipFill>
        <p:spPr>
          <a:xfrm>
            <a:off x="-8410" y="-794"/>
            <a:ext cx="9152410" cy="6858794"/>
          </a:xfrm>
          <a:prstGeom prst="rect">
            <a:avLst/>
          </a:prstGeom>
        </p:spPr>
      </p:pic>
      <p:sp>
        <p:nvSpPr>
          <p:cNvPr id="2" name="Title 1"/>
          <p:cNvSpPr>
            <a:spLocks noGrp="1"/>
          </p:cNvSpPr>
          <p:nvPr>
            <p:ph type="title" hasCustomPrompt="1"/>
          </p:nvPr>
        </p:nvSpPr>
        <p:spPr>
          <a:xfrm>
            <a:off x="722313" y="3015420"/>
            <a:ext cx="7137674" cy="1362075"/>
          </a:xfrm>
        </p:spPr>
        <p:txBody>
          <a:bodyPr anchor="t"/>
          <a:lstStyle>
            <a:lvl1pPr algn="r">
              <a:defRPr lang="en-US" sz="5400" b="1" kern="1200" dirty="0">
                <a:solidFill>
                  <a:schemeClr val="bg1"/>
                </a:solidFill>
                <a:latin typeface="Avenir Next Condensed" panose="020B0506020202020204" pitchFamily="34" charset="0"/>
                <a:ea typeface="+mn-ea"/>
                <a:cs typeface="+mn-cs"/>
              </a:defRPr>
            </a:lvl1pPr>
          </a:lstStyle>
          <a:p>
            <a:r>
              <a:rPr lang="en-US" dirty="0"/>
              <a:t>CLICK TO EDIT MASTER TITLE STYLE</a:t>
            </a:r>
          </a:p>
        </p:txBody>
      </p:sp>
      <p:sp>
        <p:nvSpPr>
          <p:cNvPr id="3" name="Text Placeholder 2"/>
          <p:cNvSpPr>
            <a:spLocks noGrp="1"/>
          </p:cNvSpPr>
          <p:nvPr>
            <p:ph type="body" idx="1" hasCustomPrompt="1"/>
          </p:nvPr>
        </p:nvSpPr>
        <p:spPr>
          <a:xfrm>
            <a:off x="722313" y="1464841"/>
            <a:ext cx="7137674" cy="1500187"/>
          </a:xfrm>
        </p:spPr>
        <p:txBody>
          <a:bodyPr anchor="b"/>
          <a:lstStyle>
            <a:lvl1pPr marL="0" indent="0" algn="r">
              <a:buNone/>
              <a:defRPr lang="en-US" sz="1600" kern="1200" dirty="0" smtClean="0">
                <a:solidFill>
                  <a:srgbClr val="FDA400"/>
                </a:solidFill>
                <a:latin typeface="Avenir Next Condensed" panose="020B0506020202020204" pitchFamily="34" charset="0"/>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r>
              <a:rPr lang="en-US" dirty="0"/>
              <a:t>Written by: Alina M. Baltazar, PhD, MSW, LMSW, CFLE, CCTP-I, CCTP-F. Associate Professor and MSW Program Director School of Social Work in Andrews University.</a:t>
            </a:r>
          </a:p>
        </p:txBody>
      </p:sp>
      <p:sp>
        <p:nvSpPr>
          <p:cNvPr id="5" name="Footer Placeholder 4"/>
          <p:cNvSpPr>
            <a:spLocks noGrp="1"/>
          </p:cNvSpPr>
          <p:nvPr>
            <p:ph type="ftr" sz="quarter" idx="11"/>
          </p:nvPr>
        </p:nvSpPr>
        <p:spPr/>
        <p:txBody>
          <a:bodyPr/>
          <a:lstStyle/>
          <a:p>
            <a:r>
              <a:rPr lang="en-US"/>
              <a:t>Presented by: (add presenter’s name here) </a:t>
            </a:r>
          </a:p>
        </p:txBody>
      </p:sp>
      <p:sp>
        <p:nvSpPr>
          <p:cNvPr id="6" name="Slide Number Placeholder 5"/>
          <p:cNvSpPr>
            <a:spLocks noGrp="1"/>
          </p:cNvSpPr>
          <p:nvPr>
            <p:ph type="sldNum" sz="quarter" idx="12"/>
          </p:nvPr>
        </p:nvSpPr>
        <p:spPr/>
        <p:txBody>
          <a:bodyPr/>
          <a:lstStyle/>
          <a:p>
            <a:fld id="{6D5A780A-563C-0046-B457-B0B9E957C029}" type="slidenum">
              <a:rPr lang="en-US" smtClean="0"/>
              <a:t>‹#›</a:t>
            </a:fld>
            <a:endParaRPr lang="en-US"/>
          </a:p>
        </p:txBody>
      </p:sp>
    </p:spTree>
    <p:extLst>
      <p:ext uri="{BB962C8B-B14F-4D97-AF65-F5344CB8AC3E}">
        <p14:creationId xmlns:p14="http://schemas.microsoft.com/office/powerpoint/2010/main" val="35931661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AA3EB1D5-7C22-3340-B281-49D0D97BDE43}"/>
              </a:ext>
            </a:extLst>
          </p:cNvPr>
          <p:cNvPicPr>
            <a:picLocks noChangeAspect="1"/>
          </p:cNvPicPr>
          <p:nvPr userDrawn="1"/>
        </p:nvPicPr>
        <p:blipFill>
          <a:blip r:embed="rId2"/>
          <a:srcRect/>
          <a:stretch/>
        </p:blipFill>
        <p:spPr>
          <a:xfrm>
            <a:off x="-8410" y="18366"/>
            <a:ext cx="9152410" cy="6858794"/>
          </a:xfrm>
          <a:prstGeom prst="rect">
            <a:avLst/>
          </a:prstGeom>
        </p:spPr>
      </p:pic>
      <p:sp>
        <p:nvSpPr>
          <p:cNvPr id="2" name="Date Placeholder 1"/>
          <p:cNvSpPr>
            <a:spLocks noGrp="1"/>
          </p:cNvSpPr>
          <p:nvPr>
            <p:ph type="dt" sz="half" idx="10"/>
          </p:nvPr>
        </p:nvSpPr>
        <p:spPr/>
        <p:txBody>
          <a:bodyPr/>
          <a:lstStyle/>
          <a:p>
            <a:r>
              <a:rPr lang="en-US"/>
              <a:t>Written by: Alina M. Baltazar, PhD, MSW, LMSW, CFLE, CCTP-I, CCTP-F. Associate Professor and MSW Program Director School of Social Work in Andrews University.</a:t>
            </a:r>
          </a:p>
        </p:txBody>
      </p:sp>
      <p:sp>
        <p:nvSpPr>
          <p:cNvPr id="4" name="Slide Number Placeholder 3"/>
          <p:cNvSpPr>
            <a:spLocks noGrp="1"/>
          </p:cNvSpPr>
          <p:nvPr>
            <p:ph type="sldNum" sz="quarter" idx="12"/>
          </p:nvPr>
        </p:nvSpPr>
        <p:spPr/>
        <p:txBody>
          <a:bodyPr/>
          <a:lstStyle/>
          <a:p>
            <a:fld id="{6D5A780A-563C-0046-B457-B0B9E957C029}" type="slidenum">
              <a:rPr lang="en-US" smtClean="0"/>
              <a:t>‹#›</a:t>
            </a:fld>
            <a:endParaRPr lang="en-US"/>
          </a:p>
        </p:txBody>
      </p:sp>
      <p:sp>
        <p:nvSpPr>
          <p:cNvPr id="9" name="Title 1">
            <a:extLst>
              <a:ext uri="{FF2B5EF4-FFF2-40B4-BE49-F238E27FC236}">
                <a16:creationId xmlns:a16="http://schemas.microsoft.com/office/drawing/2014/main" xmlns="" id="{32B3E152-E440-274F-8416-38394E64ACA1}"/>
              </a:ext>
            </a:extLst>
          </p:cNvPr>
          <p:cNvSpPr>
            <a:spLocks noGrp="1"/>
          </p:cNvSpPr>
          <p:nvPr>
            <p:ph type="title" hasCustomPrompt="1"/>
          </p:nvPr>
        </p:nvSpPr>
        <p:spPr>
          <a:xfrm>
            <a:off x="663676" y="29158"/>
            <a:ext cx="8023123" cy="1143000"/>
          </a:xfrm>
        </p:spPr>
        <p:txBody>
          <a:bodyPr/>
          <a:lstStyle>
            <a:lvl1pPr algn="l">
              <a:defRPr lang="en-US" sz="3600" b="1" kern="1200" dirty="0">
                <a:solidFill>
                  <a:schemeClr val="bg1"/>
                </a:solidFill>
                <a:latin typeface="Avenir Next Condensed" panose="020B0506020202020204" pitchFamily="34" charset="0"/>
                <a:ea typeface="+mn-ea"/>
                <a:cs typeface="+mn-cs"/>
              </a:defRPr>
            </a:lvl1pPr>
          </a:lstStyle>
          <a:p>
            <a:r>
              <a:rPr lang="en-US" dirty="0"/>
              <a:t>CLICK TO EDIT MASTER TITLE STYLE</a:t>
            </a:r>
          </a:p>
        </p:txBody>
      </p:sp>
      <p:sp>
        <p:nvSpPr>
          <p:cNvPr id="10" name="Content Placeholder 2">
            <a:extLst>
              <a:ext uri="{FF2B5EF4-FFF2-40B4-BE49-F238E27FC236}">
                <a16:creationId xmlns:a16="http://schemas.microsoft.com/office/drawing/2014/main" xmlns="" id="{0F69B445-1446-FF43-B8A4-66739E283A50}"/>
              </a:ext>
            </a:extLst>
          </p:cNvPr>
          <p:cNvSpPr>
            <a:spLocks noGrp="1"/>
          </p:cNvSpPr>
          <p:nvPr>
            <p:ph idx="1"/>
          </p:nvPr>
        </p:nvSpPr>
        <p:spPr>
          <a:xfrm>
            <a:off x="663676" y="1478183"/>
            <a:ext cx="7728156" cy="4525963"/>
          </a:xfrm>
        </p:spPr>
        <p:txBody>
          <a:bodyPr/>
          <a:lstStyle>
            <a:lvl1pPr>
              <a:buClr>
                <a:srgbClr val="FDA400"/>
              </a:buClr>
              <a:defRPr lang="en-US" sz="2400" kern="1200" dirty="0" smtClean="0">
                <a:solidFill>
                  <a:schemeClr val="tx1"/>
                </a:solidFill>
                <a:latin typeface="+mn-lt"/>
                <a:ea typeface="+mn-ea"/>
                <a:cs typeface="+mn-cs"/>
              </a:defRPr>
            </a:lvl1pPr>
            <a:lvl2pPr>
              <a:buClr>
                <a:srgbClr val="FDA400"/>
              </a:buClr>
              <a:defRPr lang="en-US" sz="2400" kern="1200" dirty="0" smtClean="0">
                <a:solidFill>
                  <a:schemeClr val="tx1"/>
                </a:solidFill>
                <a:latin typeface="+mn-lt"/>
                <a:ea typeface="+mn-ea"/>
                <a:cs typeface="+mn-cs"/>
              </a:defRPr>
            </a:lvl2pPr>
            <a:lvl3pPr>
              <a:buClr>
                <a:srgbClr val="FDA400"/>
              </a:buClr>
              <a:defRPr lang="en-US" sz="2400" kern="1200" dirty="0" smtClean="0">
                <a:solidFill>
                  <a:schemeClr val="tx1"/>
                </a:solidFill>
                <a:latin typeface="+mn-lt"/>
                <a:ea typeface="+mn-ea"/>
                <a:cs typeface="+mn-cs"/>
              </a:defRPr>
            </a:lvl3pPr>
            <a:lvl4pPr>
              <a:buClr>
                <a:srgbClr val="FDA400"/>
              </a:buClr>
              <a:defRPr lang="en-US" sz="2400" kern="1200" dirty="0" smtClean="0">
                <a:solidFill>
                  <a:schemeClr val="tx1"/>
                </a:solidFill>
                <a:latin typeface="+mn-lt"/>
                <a:ea typeface="+mn-ea"/>
                <a:cs typeface="+mn-cs"/>
              </a:defRPr>
            </a:lvl4pPr>
            <a:lvl5pPr>
              <a:buClr>
                <a:srgbClr val="FDA400"/>
              </a:buClr>
              <a:defRPr lang="en-US" sz="2400" kern="1200" dirty="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Rectangle 7">
            <a:extLst>
              <a:ext uri="{FF2B5EF4-FFF2-40B4-BE49-F238E27FC236}">
                <a16:creationId xmlns:a16="http://schemas.microsoft.com/office/drawing/2014/main" xmlns="" id="{F8288B9A-174A-0C46-A892-0E7C4ED461C0}"/>
              </a:ext>
            </a:extLst>
          </p:cNvPr>
          <p:cNvSpPr/>
          <p:nvPr userDrawn="1"/>
        </p:nvSpPr>
        <p:spPr>
          <a:xfrm>
            <a:off x="2139622" y="6429765"/>
            <a:ext cx="6252210" cy="246221"/>
          </a:xfrm>
          <a:prstGeom prst="rect">
            <a:avLst/>
          </a:prstGeom>
        </p:spPr>
        <p:txBody>
          <a:bodyPr wrap="square" anchor="b">
            <a:spAutoFit/>
          </a:bodyPr>
          <a:lstStyle/>
          <a:p>
            <a:pPr algn="r"/>
            <a:r>
              <a:rPr lang="en-US" sz="1000" kern="1200" dirty="0">
                <a:solidFill>
                  <a:schemeClr val="accent2">
                    <a:lumMod val="75000"/>
                  </a:schemeClr>
                </a:solidFill>
                <a:latin typeface="Avenir Next Condensed" panose="020B0506020202020204" pitchFamily="34" charset="0"/>
                <a:ea typeface="+mn-ea"/>
                <a:cs typeface="+mn-cs"/>
              </a:rPr>
              <a:t>HOW TO IMPROVE THE MENTAL HEALTH OF YOUR CHILD</a:t>
            </a:r>
          </a:p>
        </p:txBody>
      </p:sp>
    </p:spTree>
    <p:extLst>
      <p:ext uri="{BB962C8B-B14F-4D97-AF65-F5344CB8AC3E}">
        <p14:creationId xmlns:p14="http://schemas.microsoft.com/office/powerpoint/2010/main" val="7003637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xmlns="" id="{34DE5085-86DA-D44C-8CD3-845948808BA4}"/>
              </a:ext>
            </a:extLst>
          </p:cNvPr>
          <p:cNvPicPr>
            <a:picLocks noChangeAspect="1"/>
          </p:cNvPicPr>
          <p:nvPr userDrawn="1"/>
        </p:nvPicPr>
        <p:blipFill>
          <a:blip r:embed="rId2"/>
          <a:srcRect/>
          <a:stretch/>
        </p:blipFill>
        <p:spPr>
          <a:xfrm>
            <a:off x="0" y="-794"/>
            <a:ext cx="9152410" cy="6858794"/>
          </a:xfrm>
          <a:prstGeom prst="rect">
            <a:avLst/>
          </a:prstGeom>
        </p:spPr>
      </p:pic>
      <p:sp>
        <p:nvSpPr>
          <p:cNvPr id="2" name="Title 1"/>
          <p:cNvSpPr>
            <a:spLocks noGrp="1"/>
          </p:cNvSpPr>
          <p:nvPr>
            <p:ph type="title"/>
          </p:nvPr>
        </p:nvSpPr>
        <p:spPr>
          <a:xfrm>
            <a:off x="570271" y="15263"/>
            <a:ext cx="7957504" cy="1143000"/>
          </a:xfrm>
        </p:spPr>
        <p:txBody>
          <a:bodyPr/>
          <a:lstStyle>
            <a:lvl1pPr>
              <a:defRPr>
                <a:solidFill>
                  <a:schemeClr val="bg1"/>
                </a:solidFill>
              </a:defRPr>
            </a:lvl1pPr>
          </a:lstStyle>
          <a:p>
            <a:r>
              <a:rPr lang="en-US"/>
              <a:t>Click to edit Master title style</a:t>
            </a:r>
            <a:endParaRPr lang="en-US" dirty="0"/>
          </a:p>
        </p:txBody>
      </p:sp>
      <p:sp>
        <p:nvSpPr>
          <p:cNvPr id="3" name="Content Placeholder 2"/>
          <p:cNvSpPr>
            <a:spLocks noGrp="1"/>
          </p:cNvSpPr>
          <p:nvPr>
            <p:ph idx="1"/>
          </p:nvPr>
        </p:nvSpPr>
        <p:spPr>
          <a:xfrm>
            <a:off x="570271" y="1496684"/>
            <a:ext cx="7049729" cy="4525963"/>
          </a:xfrm>
        </p:spPr>
        <p:txBody>
          <a:bodyPr/>
          <a:lstStyle>
            <a:lvl1pPr>
              <a:buClr>
                <a:srgbClr val="FDA400"/>
              </a:buClr>
              <a:defRPr lang="en-US" sz="2400" kern="1200" dirty="0" smtClean="0">
                <a:solidFill>
                  <a:schemeClr val="tx1"/>
                </a:solidFill>
                <a:latin typeface="+mn-lt"/>
                <a:ea typeface="+mn-ea"/>
                <a:cs typeface="+mn-cs"/>
              </a:defRPr>
            </a:lvl1pPr>
            <a:lvl2pPr>
              <a:buClr>
                <a:srgbClr val="FDA400"/>
              </a:buClr>
              <a:defRPr lang="en-US" sz="2400" kern="1200" dirty="0" smtClean="0">
                <a:solidFill>
                  <a:schemeClr val="tx1"/>
                </a:solidFill>
                <a:latin typeface="+mn-lt"/>
                <a:ea typeface="+mn-ea"/>
                <a:cs typeface="+mn-cs"/>
              </a:defRPr>
            </a:lvl2pPr>
            <a:lvl3pPr>
              <a:buClr>
                <a:srgbClr val="FDA400"/>
              </a:buClr>
              <a:defRPr lang="en-US" sz="2400" kern="1200" dirty="0" smtClean="0">
                <a:solidFill>
                  <a:schemeClr val="tx1"/>
                </a:solidFill>
                <a:latin typeface="+mn-lt"/>
                <a:ea typeface="+mn-ea"/>
                <a:cs typeface="+mn-cs"/>
              </a:defRPr>
            </a:lvl3pPr>
            <a:lvl4pPr>
              <a:buClr>
                <a:srgbClr val="FDA400"/>
              </a:buClr>
              <a:defRPr lang="en-US" sz="2400" kern="1200" dirty="0" smtClean="0">
                <a:solidFill>
                  <a:schemeClr val="tx1"/>
                </a:solidFill>
                <a:latin typeface="+mn-lt"/>
                <a:ea typeface="+mn-ea"/>
                <a:cs typeface="+mn-cs"/>
              </a:defRPr>
            </a:lvl4pPr>
            <a:lvl5pPr>
              <a:buClr>
                <a:srgbClr val="FDA400"/>
              </a:buClr>
              <a:defRPr lang="en-US" sz="2400" kern="1200" dirty="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a:t>Written by: Alina M. Baltazar, PhD, MSW, LMSW, CFLE, CCTP-I, CCTP-F. Associate Professor and MSW Program Director School of Social Work in Andrews University.</a:t>
            </a:r>
          </a:p>
        </p:txBody>
      </p:sp>
      <p:sp>
        <p:nvSpPr>
          <p:cNvPr id="5" name="Footer Placeholder 4"/>
          <p:cNvSpPr>
            <a:spLocks noGrp="1"/>
          </p:cNvSpPr>
          <p:nvPr>
            <p:ph type="ftr" sz="quarter" idx="11"/>
          </p:nvPr>
        </p:nvSpPr>
        <p:spPr/>
        <p:txBody>
          <a:bodyPr/>
          <a:lstStyle/>
          <a:p>
            <a:r>
              <a:rPr lang="en-US"/>
              <a:t>Presented by: (add presenter’s name here) </a:t>
            </a:r>
          </a:p>
        </p:txBody>
      </p:sp>
      <p:sp>
        <p:nvSpPr>
          <p:cNvPr id="6" name="Slide Number Placeholder 5"/>
          <p:cNvSpPr>
            <a:spLocks noGrp="1"/>
          </p:cNvSpPr>
          <p:nvPr>
            <p:ph type="sldNum" sz="quarter" idx="12"/>
          </p:nvPr>
        </p:nvSpPr>
        <p:spPr/>
        <p:txBody>
          <a:bodyPr/>
          <a:lstStyle/>
          <a:p>
            <a:fld id="{6D5A780A-563C-0046-B457-B0B9E957C029}" type="slidenum">
              <a:rPr lang="en-US" smtClean="0"/>
              <a:t>‹#›</a:t>
            </a:fld>
            <a:endParaRPr lang="en-US"/>
          </a:p>
        </p:txBody>
      </p:sp>
      <p:sp>
        <p:nvSpPr>
          <p:cNvPr id="8" name="Rectangle 7">
            <a:extLst>
              <a:ext uri="{FF2B5EF4-FFF2-40B4-BE49-F238E27FC236}">
                <a16:creationId xmlns:a16="http://schemas.microsoft.com/office/drawing/2014/main" xmlns="" id="{38B1EFD2-58D9-6B43-8739-2F06622A205F}"/>
              </a:ext>
            </a:extLst>
          </p:cNvPr>
          <p:cNvSpPr/>
          <p:nvPr userDrawn="1"/>
        </p:nvSpPr>
        <p:spPr>
          <a:xfrm>
            <a:off x="2139622" y="6429765"/>
            <a:ext cx="6252210" cy="246221"/>
          </a:xfrm>
          <a:prstGeom prst="rect">
            <a:avLst/>
          </a:prstGeom>
        </p:spPr>
        <p:txBody>
          <a:bodyPr wrap="square" anchor="b">
            <a:spAutoFit/>
          </a:bodyPr>
          <a:lstStyle/>
          <a:p>
            <a:pPr algn="r"/>
            <a:r>
              <a:rPr lang="en-US" sz="1000" kern="1200" dirty="0">
                <a:solidFill>
                  <a:schemeClr val="accent2">
                    <a:lumMod val="75000"/>
                  </a:schemeClr>
                </a:solidFill>
                <a:latin typeface="Avenir Next Condensed" panose="020B0506020202020204" pitchFamily="34" charset="0"/>
                <a:ea typeface="+mn-ea"/>
                <a:cs typeface="+mn-cs"/>
              </a:rPr>
              <a:t>HOW TO IMPROVE THE MENTAL HEALTH OF YOUR CHILD</a:t>
            </a:r>
          </a:p>
        </p:txBody>
      </p:sp>
    </p:spTree>
    <p:extLst>
      <p:ext uri="{BB962C8B-B14F-4D97-AF65-F5344CB8AC3E}">
        <p14:creationId xmlns:p14="http://schemas.microsoft.com/office/powerpoint/2010/main" val="12157140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463CC7C8-07C3-C343-B756-54A21A33E0FA}"/>
              </a:ext>
            </a:extLst>
          </p:cNvPr>
          <p:cNvPicPr>
            <a:picLocks noChangeAspect="1"/>
          </p:cNvPicPr>
          <p:nvPr userDrawn="1"/>
        </p:nvPicPr>
        <p:blipFill>
          <a:blip r:embed="rId2"/>
          <a:srcRect/>
          <a:stretch/>
        </p:blipFill>
        <p:spPr>
          <a:xfrm>
            <a:off x="-4205" y="-397"/>
            <a:ext cx="9152410" cy="6858794"/>
          </a:xfrm>
          <a:prstGeom prst="rect">
            <a:avLst/>
          </a:prstGeom>
        </p:spPr>
      </p:pic>
    </p:spTree>
    <p:extLst>
      <p:ext uri="{BB962C8B-B14F-4D97-AF65-F5344CB8AC3E}">
        <p14:creationId xmlns:p14="http://schemas.microsoft.com/office/powerpoint/2010/main" val="15679907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r>
              <a:rPr lang="en-US"/>
              <a:t>Written by: Alina M. Baltazar, PhD, MSW, LMSW, CFLE, CCTP-I, CCTP-F. Associate Professor and MSW Program Director School of Social Work in Andrews University.</a:t>
            </a:r>
          </a:p>
        </p:txBody>
      </p:sp>
      <p:sp>
        <p:nvSpPr>
          <p:cNvPr id="6" name="Footer Placeholder 5"/>
          <p:cNvSpPr>
            <a:spLocks noGrp="1"/>
          </p:cNvSpPr>
          <p:nvPr>
            <p:ph type="ftr" sz="quarter" idx="11"/>
          </p:nvPr>
        </p:nvSpPr>
        <p:spPr/>
        <p:txBody>
          <a:bodyPr/>
          <a:lstStyle/>
          <a:p>
            <a:r>
              <a:rPr lang="en-US"/>
              <a:t>Presented by: (add presenter’s name here) </a:t>
            </a:r>
          </a:p>
        </p:txBody>
      </p:sp>
      <p:sp>
        <p:nvSpPr>
          <p:cNvPr id="7" name="Slide Number Placeholder 6"/>
          <p:cNvSpPr>
            <a:spLocks noGrp="1"/>
          </p:cNvSpPr>
          <p:nvPr>
            <p:ph type="sldNum" sz="quarter" idx="12"/>
          </p:nvPr>
        </p:nvSpPr>
        <p:spPr/>
        <p:txBody>
          <a:bodyPr/>
          <a:lstStyle/>
          <a:p>
            <a:fld id="{6D5A780A-563C-0046-B457-B0B9E957C029}" type="slidenum">
              <a:rPr lang="en-US" smtClean="0"/>
              <a:t>‹#›</a:t>
            </a:fld>
            <a:endParaRPr lang="en-US"/>
          </a:p>
        </p:txBody>
      </p:sp>
    </p:spTree>
    <p:extLst>
      <p:ext uri="{BB962C8B-B14F-4D97-AF65-F5344CB8AC3E}">
        <p14:creationId xmlns:p14="http://schemas.microsoft.com/office/powerpoint/2010/main" val="5485296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r>
              <a:rPr lang="en-US"/>
              <a:t>Written by: Alina M. Baltazar, PhD, MSW, LMSW, CFLE, CCTP-I, CCTP-F. Associate Professor and MSW Program Director School of Social Work in Andrews University.</a:t>
            </a:r>
          </a:p>
        </p:txBody>
      </p:sp>
      <p:sp>
        <p:nvSpPr>
          <p:cNvPr id="8" name="Footer Placeholder 7"/>
          <p:cNvSpPr>
            <a:spLocks noGrp="1"/>
          </p:cNvSpPr>
          <p:nvPr>
            <p:ph type="ftr" sz="quarter" idx="11"/>
          </p:nvPr>
        </p:nvSpPr>
        <p:spPr/>
        <p:txBody>
          <a:bodyPr/>
          <a:lstStyle/>
          <a:p>
            <a:r>
              <a:rPr lang="en-US"/>
              <a:t>Presented by: (add presenter’s name here) </a:t>
            </a:r>
          </a:p>
        </p:txBody>
      </p:sp>
      <p:sp>
        <p:nvSpPr>
          <p:cNvPr id="9" name="Slide Number Placeholder 8"/>
          <p:cNvSpPr>
            <a:spLocks noGrp="1"/>
          </p:cNvSpPr>
          <p:nvPr>
            <p:ph type="sldNum" sz="quarter" idx="12"/>
          </p:nvPr>
        </p:nvSpPr>
        <p:spPr/>
        <p:txBody>
          <a:bodyPr/>
          <a:lstStyle/>
          <a:p>
            <a:fld id="{6D5A780A-563C-0046-B457-B0B9E957C029}" type="slidenum">
              <a:rPr lang="en-US" smtClean="0"/>
              <a:t>‹#›</a:t>
            </a:fld>
            <a:endParaRPr lang="en-US"/>
          </a:p>
        </p:txBody>
      </p:sp>
    </p:spTree>
    <p:extLst>
      <p:ext uri="{BB962C8B-B14F-4D97-AF65-F5344CB8AC3E}">
        <p14:creationId xmlns:p14="http://schemas.microsoft.com/office/powerpoint/2010/main" val="25687131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Written by: Alina M. Baltazar, PhD, MSW, LMSW, CFLE, CCTP-I, CCTP-F. Associate Professor and MSW Program Director School of Social Work in Andrews University.</a:t>
            </a:r>
          </a:p>
        </p:txBody>
      </p:sp>
      <p:sp>
        <p:nvSpPr>
          <p:cNvPr id="6" name="Footer Placeholder 5"/>
          <p:cNvSpPr>
            <a:spLocks noGrp="1"/>
          </p:cNvSpPr>
          <p:nvPr>
            <p:ph type="ftr" sz="quarter" idx="11"/>
          </p:nvPr>
        </p:nvSpPr>
        <p:spPr/>
        <p:txBody>
          <a:bodyPr/>
          <a:lstStyle/>
          <a:p>
            <a:r>
              <a:rPr lang="en-US"/>
              <a:t>Presented by: (add presenter’s name here) </a:t>
            </a:r>
          </a:p>
        </p:txBody>
      </p:sp>
      <p:sp>
        <p:nvSpPr>
          <p:cNvPr id="7" name="Slide Number Placeholder 6"/>
          <p:cNvSpPr>
            <a:spLocks noGrp="1"/>
          </p:cNvSpPr>
          <p:nvPr>
            <p:ph type="sldNum" sz="quarter" idx="12"/>
          </p:nvPr>
        </p:nvSpPr>
        <p:spPr/>
        <p:txBody>
          <a:bodyPr/>
          <a:lstStyle/>
          <a:p>
            <a:fld id="{6D5A780A-563C-0046-B457-B0B9E957C029}" type="slidenum">
              <a:rPr lang="en-US" smtClean="0"/>
              <a:t>‹#›</a:t>
            </a:fld>
            <a:endParaRPr lang="en-US"/>
          </a:p>
        </p:txBody>
      </p:sp>
    </p:spTree>
    <p:extLst>
      <p:ext uri="{BB962C8B-B14F-4D97-AF65-F5344CB8AC3E}">
        <p14:creationId xmlns:p14="http://schemas.microsoft.com/office/powerpoint/2010/main" val="18062930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r>
              <a:rPr lang="en-US"/>
              <a:t>Written by: Alina M. Baltazar, PhD, MSW, LMSW, CFLE, CCTP-I, CCTP-F. Associate Professor and MSW Program Director School of Social Work in Andrews University.</a:t>
            </a:r>
          </a:p>
        </p:txBody>
      </p:sp>
      <p:sp>
        <p:nvSpPr>
          <p:cNvPr id="6" name="Footer Placeholder 5"/>
          <p:cNvSpPr>
            <a:spLocks noGrp="1"/>
          </p:cNvSpPr>
          <p:nvPr>
            <p:ph type="ftr" sz="quarter" idx="11"/>
          </p:nvPr>
        </p:nvSpPr>
        <p:spPr/>
        <p:txBody>
          <a:bodyPr/>
          <a:lstStyle/>
          <a:p>
            <a:r>
              <a:rPr lang="en-US"/>
              <a:t>Presented by: (add presenter’s name here) </a:t>
            </a:r>
          </a:p>
        </p:txBody>
      </p:sp>
      <p:sp>
        <p:nvSpPr>
          <p:cNvPr id="7" name="Slide Number Placeholder 6"/>
          <p:cNvSpPr>
            <a:spLocks noGrp="1"/>
          </p:cNvSpPr>
          <p:nvPr>
            <p:ph type="sldNum" sz="quarter" idx="12"/>
          </p:nvPr>
        </p:nvSpPr>
        <p:spPr/>
        <p:txBody>
          <a:bodyPr/>
          <a:lstStyle/>
          <a:p>
            <a:fld id="{6D5A780A-563C-0046-B457-B0B9E957C029}" type="slidenum">
              <a:rPr lang="en-US" smtClean="0"/>
              <a:t>‹#›</a:t>
            </a:fld>
            <a:endParaRPr lang="en-US"/>
          </a:p>
        </p:txBody>
      </p:sp>
    </p:spTree>
    <p:extLst>
      <p:ext uri="{BB962C8B-B14F-4D97-AF65-F5344CB8AC3E}">
        <p14:creationId xmlns:p14="http://schemas.microsoft.com/office/powerpoint/2010/main" val="270785982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a:t>Written by: Alina M. Baltazar, PhD, MSW, LMSW, CFLE, CCTP-I, CCTP-F. Associate Professor and MSW Program Director School of Social Work in Andrews University.</a:t>
            </a: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Presented by: (add presenter’s name here) </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5A780A-563C-0046-B457-B0B9E957C029}" type="slidenum">
              <a:rPr lang="en-US" smtClean="0"/>
              <a:t>‹#›</a:t>
            </a:fld>
            <a:endParaRPr lang="en-US"/>
          </a:p>
        </p:txBody>
      </p:sp>
    </p:spTree>
    <p:extLst>
      <p:ext uri="{BB962C8B-B14F-4D97-AF65-F5344CB8AC3E}">
        <p14:creationId xmlns:p14="http://schemas.microsoft.com/office/powerpoint/2010/main" val="130192801"/>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5" r:id="rId3"/>
    <p:sldLayoutId id="2147483650" r:id="rId4"/>
    <p:sldLayoutId id="2147483654" r:id="rId5"/>
    <p:sldLayoutId id="2147483652" r:id="rId6"/>
    <p:sldLayoutId id="2147483653" r:id="rId7"/>
    <p:sldLayoutId id="2147483656" r:id="rId8"/>
    <p:sldLayoutId id="2147483657" r:id="rId9"/>
    <p:sldLayoutId id="2147483658" r:id="rId10"/>
    <p:sldLayoutId id="2147483659" r:id="rId11"/>
    <p:sldLayoutId id="2147483660" r:id="rId12"/>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13.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14.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15.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6.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7.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8.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19.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0.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1.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2.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6.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3.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6.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hyperlink" Target="https://add.org/" TargetMode="External"/><Relationship Id="rId3" Type="http://schemas.openxmlformats.org/officeDocument/2006/relationships/hyperlink" Target="https://nationalautismassociation.org/"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hyperlink" Target="https://www.cdc.gov/childrensmentalhealth/data.html" TargetMode="Externa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4.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7.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9.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0.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1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92663" y="2005150"/>
            <a:ext cx="6400800" cy="2750545"/>
          </a:xfrm>
        </p:spPr>
        <p:txBody>
          <a:bodyPr>
            <a:normAutofit fontScale="85000" lnSpcReduction="10000"/>
          </a:bodyPr>
          <a:lstStyle/>
          <a:p>
            <a:pPr algn="r">
              <a:lnSpc>
                <a:spcPct val="110000"/>
              </a:lnSpc>
            </a:pPr>
            <a:r>
              <a:rPr lang="ru-RU" dirty="0">
                <a:latin typeface="Impact"/>
                <a:cs typeface="Impact"/>
              </a:rPr>
              <a:t>Как улучшить психическое </a:t>
            </a:r>
            <a:r>
              <a:rPr lang="ru-RU" dirty="0" smtClean="0">
                <a:latin typeface="Impact"/>
                <a:cs typeface="Impact"/>
              </a:rPr>
              <a:t>здоровье вашего ребёнка</a:t>
            </a:r>
            <a:endParaRPr lang="en-US" dirty="0">
              <a:latin typeface="Impact"/>
              <a:cs typeface="Impact"/>
            </a:endParaRPr>
          </a:p>
        </p:txBody>
      </p:sp>
      <p:sp>
        <p:nvSpPr>
          <p:cNvPr id="4" name="TextBox 3">
            <a:extLst>
              <a:ext uri="{FF2B5EF4-FFF2-40B4-BE49-F238E27FC236}">
                <a16:creationId xmlns:a16="http://schemas.microsoft.com/office/drawing/2014/main" xmlns="" id="{56A457F8-677E-AD44-BA23-BD18022FC4CB}"/>
              </a:ext>
            </a:extLst>
          </p:cNvPr>
          <p:cNvSpPr txBox="1"/>
          <p:nvPr/>
        </p:nvSpPr>
        <p:spPr>
          <a:xfrm>
            <a:off x="211730" y="5591713"/>
            <a:ext cx="7754078" cy="1015663"/>
          </a:xfrm>
          <a:prstGeom prst="rect">
            <a:avLst/>
          </a:prstGeom>
          <a:noFill/>
        </p:spPr>
        <p:txBody>
          <a:bodyPr wrap="square" rtlCol="0">
            <a:spAutoFit/>
          </a:bodyPr>
          <a:lstStyle/>
          <a:p>
            <a:r>
              <a:rPr lang="ru-RU" sz="1200" dirty="0" smtClean="0">
                <a:ln w="18415" cmpd="sng">
                  <a:noFill/>
                  <a:prstDash val="solid"/>
                </a:ln>
                <a:solidFill>
                  <a:schemeClr val="accent2">
                    <a:lumMod val="75000"/>
                  </a:schemeClr>
                </a:solidFill>
                <a:latin typeface="Avenir Next Condensed" panose="020B0506020202020204" pitchFamily="34" charset="0"/>
              </a:rPr>
              <a:t>АВТОР</a:t>
            </a:r>
            <a:r>
              <a:rPr lang="en-US" sz="1200" dirty="0" smtClean="0">
                <a:ln w="18415" cmpd="sng">
                  <a:noFill/>
                  <a:prstDash val="solid"/>
                </a:ln>
                <a:solidFill>
                  <a:schemeClr val="accent2">
                    <a:lumMod val="75000"/>
                  </a:schemeClr>
                </a:solidFill>
                <a:latin typeface="Avenir Next Condensed" panose="020B0506020202020204" pitchFamily="34" charset="0"/>
              </a:rPr>
              <a:t>:</a:t>
            </a:r>
            <a:endParaRPr lang="ru-RU" sz="1200" dirty="0" smtClean="0">
              <a:ln w="18415" cmpd="sng">
                <a:noFill/>
                <a:prstDash val="solid"/>
              </a:ln>
              <a:solidFill>
                <a:schemeClr val="accent2">
                  <a:lumMod val="75000"/>
                </a:schemeClr>
              </a:solidFill>
              <a:latin typeface="Avenir Next Condensed" panose="020B0506020202020204" pitchFamily="34" charset="0"/>
            </a:endParaRPr>
          </a:p>
          <a:p>
            <a:r>
              <a:rPr lang="ru-RU" sz="1200" dirty="0" smtClean="0">
                <a:ln w="18415" cmpd="sng">
                  <a:noFill/>
                  <a:prstDash val="solid"/>
                </a:ln>
                <a:solidFill>
                  <a:schemeClr val="accent2">
                    <a:lumMod val="75000"/>
                  </a:schemeClr>
                </a:solidFill>
                <a:latin typeface="Avenir Next Condensed" panose="020B0506020202020204" pitchFamily="34" charset="0"/>
              </a:rPr>
              <a:t>Алина </a:t>
            </a:r>
            <a:r>
              <a:rPr lang="ru-RU" sz="1200" dirty="0" err="1">
                <a:ln w="18415" cmpd="sng">
                  <a:noFill/>
                  <a:prstDash val="solid"/>
                </a:ln>
                <a:solidFill>
                  <a:schemeClr val="accent2">
                    <a:lumMod val="75000"/>
                  </a:schemeClr>
                </a:solidFill>
                <a:latin typeface="Avenir Next Condensed" panose="020B0506020202020204" pitchFamily="34" charset="0"/>
              </a:rPr>
              <a:t>Балтазар</a:t>
            </a:r>
            <a:r>
              <a:rPr lang="ru-RU" sz="1200" dirty="0">
                <a:ln w="18415" cmpd="sng">
                  <a:noFill/>
                  <a:prstDash val="solid"/>
                </a:ln>
                <a:solidFill>
                  <a:schemeClr val="accent2">
                    <a:lumMod val="75000"/>
                  </a:schemeClr>
                </a:solidFill>
                <a:latin typeface="Avenir Next Condensed" panose="020B0506020202020204" pitchFamily="34" charset="0"/>
              </a:rPr>
              <a:t>  - доктор философии, магистр социальной работы, сертифицированный социальный работник по вопросам семьи, доцент факультета социальной работы в Университете </a:t>
            </a:r>
            <a:r>
              <a:rPr lang="ru-RU" sz="1200" dirty="0" err="1">
                <a:ln w="18415" cmpd="sng">
                  <a:noFill/>
                  <a:prstDash val="solid"/>
                </a:ln>
                <a:solidFill>
                  <a:schemeClr val="accent2">
                    <a:lumMod val="75000"/>
                  </a:schemeClr>
                </a:solidFill>
                <a:latin typeface="Avenir Next Condensed" panose="020B0506020202020204" pitchFamily="34" charset="0"/>
              </a:rPr>
              <a:t>Андрюса</a:t>
            </a:r>
            <a:r>
              <a:rPr lang="ru-RU" sz="1200" dirty="0">
                <a:ln w="18415" cmpd="sng">
                  <a:noFill/>
                  <a:prstDash val="solid"/>
                </a:ln>
                <a:solidFill>
                  <a:schemeClr val="accent2">
                    <a:lumMod val="75000"/>
                  </a:schemeClr>
                </a:solidFill>
                <a:latin typeface="Avenir Next Condensed" panose="020B0506020202020204" pitchFamily="34" charset="0"/>
              </a:rPr>
              <a:t>, директор Центра профилактического обучения в Институте профилактики зависимостей в Университете </a:t>
            </a:r>
            <a:r>
              <a:rPr lang="ru-RU" sz="1200" dirty="0" err="1">
                <a:ln w="18415" cmpd="sng">
                  <a:noFill/>
                  <a:prstDash val="solid"/>
                </a:ln>
                <a:solidFill>
                  <a:schemeClr val="accent2">
                    <a:lumMod val="75000"/>
                  </a:schemeClr>
                </a:solidFill>
                <a:latin typeface="Avenir Next Condensed" panose="020B0506020202020204" pitchFamily="34" charset="0"/>
              </a:rPr>
              <a:t>Андрюса</a:t>
            </a:r>
            <a:r>
              <a:rPr lang="ru-RU" sz="1200" dirty="0">
                <a:ln w="18415" cmpd="sng">
                  <a:noFill/>
                  <a:prstDash val="solid"/>
                </a:ln>
                <a:solidFill>
                  <a:schemeClr val="accent2">
                    <a:lumMod val="75000"/>
                  </a:schemeClr>
                </a:solidFill>
                <a:latin typeface="Avenir Next Condensed" panose="020B0506020202020204" pitchFamily="34" charset="0"/>
              </a:rPr>
              <a:t>, </a:t>
            </a:r>
            <a:r>
              <a:rPr lang="ru-RU" sz="1200" dirty="0" err="1">
                <a:ln w="18415" cmpd="sng">
                  <a:noFill/>
                  <a:prstDash val="solid"/>
                </a:ln>
                <a:solidFill>
                  <a:schemeClr val="accent2">
                    <a:lumMod val="75000"/>
                  </a:schemeClr>
                </a:solidFill>
                <a:latin typeface="Avenir Next Condensed" panose="020B0506020202020204" pitchFamily="34" charset="0"/>
              </a:rPr>
              <a:t>Берриен-Спринг</a:t>
            </a:r>
            <a:r>
              <a:rPr lang="ru-RU" sz="1200" dirty="0">
                <a:ln w="18415" cmpd="sng">
                  <a:noFill/>
                  <a:prstDash val="solid"/>
                </a:ln>
                <a:solidFill>
                  <a:schemeClr val="accent2">
                    <a:lumMod val="75000"/>
                  </a:schemeClr>
                </a:solidFill>
                <a:latin typeface="Avenir Next Condensed" panose="020B0506020202020204" pitchFamily="34" charset="0"/>
              </a:rPr>
              <a:t>, штат Мичиган, США.</a:t>
            </a:r>
          </a:p>
        </p:txBody>
      </p:sp>
      <p:sp>
        <p:nvSpPr>
          <p:cNvPr id="5" name="TextBox 4">
            <a:extLst>
              <a:ext uri="{FF2B5EF4-FFF2-40B4-BE49-F238E27FC236}">
                <a16:creationId xmlns:a16="http://schemas.microsoft.com/office/drawing/2014/main" xmlns="" id="{01AB60AB-106A-3B4D-A647-FE6E87509804}"/>
              </a:ext>
            </a:extLst>
          </p:cNvPr>
          <p:cNvSpPr txBox="1"/>
          <p:nvPr/>
        </p:nvSpPr>
        <p:spPr>
          <a:xfrm>
            <a:off x="210278" y="4755695"/>
            <a:ext cx="7543800" cy="369332"/>
          </a:xfrm>
          <a:prstGeom prst="rect">
            <a:avLst/>
          </a:prstGeom>
          <a:noFill/>
        </p:spPr>
        <p:txBody>
          <a:bodyPr wrap="square" rtlCol="0">
            <a:spAutoFit/>
          </a:bodyPr>
          <a:lstStyle/>
          <a:p>
            <a:pPr algn="r"/>
            <a:r>
              <a:rPr lang="ru-RU" spc="50" dirty="0">
                <a:ln w="13500">
                  <a:noFill/>
                  <a:prstDash val="solid"/>
                </a:ln>
                <a:solidFill>
                  <a:srgbClr val="FDA400"/>
                </a:solidFill>
                <a:latin typeface="Avenir Next Condensed Medium" panose="020B0506020202020204" pitchFamily="34" charset="0"/>
                <a:cs typeface="Georgia"/>
              </a:rPr>
              <a:t>Представлено:</a:t>
            </a:r>
            <a:r>
              <a:rPr lang="en-US" spc="50" dirty="0">
                <a:ln w="13500">
                  <a:noFill/>
                  <a:prstDash val="solid"/>
                </a:ln>
                <a:solidFill>
                  <a:srgbClr val="FDA400"/>
                </a:solidFill>
                <a:latin typeface="Avenir Next Condensed Medium" panose="020B0506020202020204" pitchFamily="34" charset="0"/>
                <a:cs typeface="Georgia"/>
              </a:rPr>
              <a:t> (</a:t>
            </a:r>
            <a:r>
              <a:rPr lang="ru-RU" spc="50" dirty="0">
                <a:ln w="13500">
                  <a:noFill/>
                  <a:prstDash val="solid"/>
                </a:ln>
                <a:solidFill>
                  <a:srgbClr val="FDA400"/>
                </a:solidFill>
                <a:latin typeface="Avenir Next Condensed Medium" panose="020B0506020202020204" pitchFamily="34" charset="0"/>
                <a:cs typeface="Georgia"/>
              </a:rPr>
              <a:t>имя спикера</a:t>
            </a:r>
            <a:r>
              <a:rPr lang="en-US" spc="50" dirty="0">
                <a:ln w="13500">
                  <a:noFill/>
                  <a:prstDash val="solid"/>
                </a:ln>
                <a:solidFill>
                  <a:srgbClr val="FDA400"/>
                </a:solidFill>
                <a:latin typeface="Avenir Next Condensed Medium" panose="020B0506020202020204" pitchFamily="34" charset="0"/>
                <a:cs typeface="Georgia"/>
              </a:rPr>
              <a:t>)</a:t>
            </a:r>
          </a:p>
        </p:txBody>
      </p:sp>
    </p:spTree>
    <p:extLst>
      <p:ext uri="{BB962C8B-B14F-4D97-AF65-F5344CB8AC3E}">
        <p14:creationId xmlns:p14="http://schemas.microsoft.com/office/powerpoint/2010/main" val="36744728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49718" y="1219801"/>
            <a:ext cx="7266615" cy="4525963"/>
          </a:xfrm>
        </p:spPr>
        <p:txBody>
          <a:bodyPr vert="horz" lIns="91440" tIns="45720" rIns="91440" bIns="45720" rtlCol="0" anchor="t">
            <a:normAutofit/>
          </a:bodyPr>
          <a:lstStyle/>
          <a:p>
            <a:r>
              <a:rPr lang="ru-RU" dirty="0"/>
              <a:t>С</a:t>
            </a:r>
            <a:r>
              <a:rPr lang="ru-RU" dirty="0" smtClean="0"/>
              <a:t>трахи вполне </a:t>
            </a:r>
            <a:r>
              <a:rPr lang="ru-RU" dirty="0"/>
              <a:t>реальны для </a:t>
            </a:r>
            <a:r>
              <a:rPr lang="ru-RU" dirty="0" smtClean="0"/>
              <a:t>детей.</a:t>
            </a:r>
            <a:endParaRPr lang="ru-RU" dirty="0"/>
          </a:p>
          <a:p>
            <a:r>
              <a:rPr lang="ru-RU" dirty="0" smtClean="0"/>
              <a:t>Тревога разлуки довольно распространённое явление для детей в возрасте от 9 месяцев до 24 месяцев.</a:t>
            </a:r>
          </a:p>
          <a:p>
            <a:r>
              <a:rPr lang="ru-RU" dirty="0" smtClean="0"/>
              <a:t>У </a:t>
            </a:r>
            <a:r>
              <a:rPr lang="ru-RU" dirty="0"/>
              <a:t>детей дошкольного возраста </a:t>
            </a:r>
            <a:r>
              <a:rPr lang="ru-RU" dirty="0" smtClean="0"/>
              <a:t>очень</a:t>
            </a:r>
            <a:br>
              <a:rPr lang="ru-RU" dirty="0" smtClean="0"/>
            </a:br>
            <a:r>
              <a:rPr lang="ru-RU" dirty="0" smtClean="0"/>
              <a:t>развито воображение.</a:t>
            </a:r>
          </a:p>
          <a:p>
            <a:r>
              <a:rPr lang="ru-RU" dirty="0" smtClean="0"/>
              <a:t>Некоторые </a:t>
            </a:r>
            <a:r>
              <a:rPr lang="ru-RU" dirty="0"/>
              <a:t>дети от </a:t>
            </a:r>
            <a:r>
              <a:rPr lang="ru-RU" dirty="0" smtClean="0"/>
              <a:t>природы </a:t>
            </a:r>
            <a:br>
              <a:rPr lang="ru-RU" dirty="0" smtClean="0"/>
            </a:br>
            <a:r>
              <a:rPr lang="ru-RU" dirty="0" smtClean="0"/>
              <a:t>более </a:t>
            </a:r>
            <a:r>
              <a:rPr lang="ru-RU" dirty="0"/>
              <a:t>застенчивы и боязливы.</a:t>
            </a:r>
            <a:endParaRPr lang="en-US" dirty="0"/>
          </a:p>
        </p:txBody>
      </p:sp>
      <p:pic>
        <p:nvPicPr>
          <p:cNvPr id="5" name="Picture 4" descr="A person sitting on a table&#10;&#10;Description automatically generated">
            <a:extLst>
              <a:ext uri="{FF2B5EF4-FFF2-40B4-BE49-F238E27FC236}">
                <a16:creationId xmlns:a16="http://schemas.microsoft.com/office/drawing/2014/main" xmlns="" id="{A79FFF69-BFFE-CE43-B1DE-9FBDE622451A}"/>
              </a:ext>
            </a:extLst>
          </p:cNvPr>
          <p:cNvPicPr>
            <a:picLocks noChangeAspect="1"/>
          </p:cNvPicPr>
          <p:nvPr/>
        </p:nvPicPr>
        <p:blipFill rotWithShape="1">
          <a:blip r:embed="rId3"/>
          <a:srcRect l="8750" r="29464"/>
          <a:stretch/>
        </p:blipFill>
        <p:spPr>
          <a:xfrm>
            <a:off x="6004351" y="2912584"/>
            <a:ext cx="2993048" cy="3226062"/>
          </a:xfrm>
          <a:prstGeom prst="rect">
            <a:avLst/>
          </a:prstGeom>
        </p:spPr>
      </p:pic>
      <p:sp>
        <p:nvSpPr>
          <p:cNvPr id="6" name="Title 1"/>
          <p:cNvSpPr txBox="1">
            <a:spLocks/>
          </p:cNvSpPr>
          <p:nvPr/>
        </p:nvSpPr>
        <p:spPr>
          <a:xfrm>
            <a:off x="722671" y="15797"/>
            <a:ext cx="7957504"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bg1"/>
                </a:solidFill>
                <a:latin typeface="+mj-lt"/>
                <a:ea typeface="+mj-ea"/>
                <a:cs typeface="+mj-cs"/>
              </a:defRPr>
            </a:lvl1pPr>
          </a:lstStyle>
          <a:p>
            <a:r>
              <a:rPr lang="ru-RU" b="1" dirty="0" smtClean="0"/>
              <a:t>Беспокойство/тревожность</a:t>
            </a:r>
            <a:endParaRPr lang="ru-RU" b="1" dirty="0"/>
          </a:p>
        </p:txBody>
      </p:sp>
    </p:spTree>
    <p:extLst>
      <p:ext uri="{BB962C8B-B14F-4D97-AF65-F5344CB8AC3E}">
        <p14:creationId xmlns:p14="http://schemas.microsoft.com/office/powerpoint/2010/main" val="24305791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7045" y="-24265"/>
            <a:ext cx="8345129" cy="1143000"/>
          </a:xfrm>
        </p:spPr>
        <p:txBody>
          <a:bodyPr>
            <a:noAutofit/>
          </a:bodyPr>
          <a:lstStyle/>
          <a:p>
            <a:pPr>
              <a:lnSpc>
                <a:spcPct val="80000"/>
              </a:lnSpc>
            </a:pPr>
            <a:r>
              <a:rPr lang="ru-RU" sz="3200" dirty="0"/>
              <a:t>Синдром дефицита внимания/</a:t>
            </a:r>
            <a:r>
              <a:rPr lang="ru-RU" sz="3200" dirty="0" err="1"/>
              <a:t>гиперактивности</a:t>
            </a:r>
            <a:r>
              <a:rPr lang="ru-RU" sz="3200" dirty="0"/>
              <a:t> (СДВГ)</a:t>
            </a:r>
            <a:endParaRPr lang="en-US" sz="3200" b="1" dirty="0"/>
          </a:p>
        </p:txBody>
      </p:sp>
      <p:sp>
        <p:nvSpPr>
          <p:cNvPr id="3" name="Content Placeholder 2"/>
          <p:cNvSpPr>
            <a:spLocks noGrp="1"/>
          </p:cNvSpPr>
          <p:nvPr>
            <p:ph idx="1"/>
          </p:nvPr>
        </p:nvSpPr>
        <p:spPr>
          <a:xfrm>
            <a:off x="817407" y="1187765"/>
            <a:ext cx="7506928" cy="4711314"/>
          </a:xfrm>
        </p:spPr>
        <p:txBody>
          <a:bodyPr vert="horz" lIns="91440" tIns="45720" rIns="91440" bIns="45720" rtlCol="0" anchor="t">
            <a:normAutofit fontScale="92500" lnSpcReduction="10000"/>
          </a:bodyPr>
          <a:lstStyle/>
          <a:p>
            <a:r>
              <a:rPr lang="ru-RU" sz="2800" dirty="0"/>
              <a:t>СДВГ поражает 8,4% детей.</a:t>
            </a:r>
          </a:p>
          <a:p>
            <a:r>
              <a:rPr lang="ru-RU" sz="2800" dirty="0"/>
              <a:t>Симптомы включают в себя:</a:t>
            </a:r>
          </a:p>
          <a:p>
            <a:pPr lvl="1"/>
            <a:r>
              <a:rPr lang="ru-RU" sz="2800" dirty="0" smtClean="0"/>
              <a:t>невнимательность</a:t>
            </a:r>
            <a:r>
              <a:rPr lang="ru-RU" sz="2800" dirty="0"/>
              <a:t>, </a:t>
            </a:r>
            <a:r>
              <a:rPr lang="ru-RU" sz="2800" dirty="0" err="1"/>
              <a:t>гиперактивность</a:t>
            </a:r>
            <a:r>
              <a:rPr lang="ru-RU" sz="2800" dirty="0"/>
              <a:t> </a:t>
            </a:r>
            <a:r>
              <a:rPr lang="ru-RU" sz="2800" dirty="0" smtClean="0"/>
              <a:t/>
            </a:r>
            <a:br>
              <a:rPr lang="ru-RU" sz="2800" dirty="0" smtClean="0"/>
            </a:br>
            <a:r>
              <a:rPr lang="ru-RU" sz="2800" dirty="0" smtClean="0"/>
              <a:t>и </a:t>
            </a:r>
            <a:r>
              <a:rPr lang="ru-RU" sz="2800" dirty="0"/>
              <a:t>импульсивность</a:t>
            </a:r>
            <a:r>
              <a:rPr lang="ru-RU" sz="2800" dirty="0" smtClean="0"/>
              <a:t>. </a:t>
            </a:r>
          </a:p>
          <a:p>
            <a:r>
              <a:rPr lang="ru-RU" sz="2800" dirty="0" smtClean="0"/>
              <a:t>Некоторые </a:t>
            </a:r>
            <a:r>
              <a:rPr lang="ru-RU" sz="2800" dirty="0"/>
              <a:t>из этих форм поведения являются нормальными для всех детей.</a:t>
            </a:r>
          </a:p>
          <a:p>
            <a:r>
              <a:rPr lang="ru-RU" sz="2800" dirty="0"/>
              <a:t>СДВГ </a:t>
            </a:r>
            <a:r>
              <a:rPr lang="ru-RU" sz="2800" dirty="0" smtClean="0"/>
              <a:t>обычно проявляется и становится проблемой</a:t>
            </a:r>
            <a:r>
              <a:rPr lang="ru-RU" sz="2800" dirty="0"/>
              <a:t>, </a:t>
            </a:r>
            <a:r>
              <a:rPr lang="ru-RU" sz="2800" dirty="0" smtClean="0"/>
              <a:t>когда ребёнок </a:t>
            </a:r>
            <a:r>
              <a:rPr lang="ru-RU" sz="2800" dirty="0"/>
              <a:t>начинает ходить </a:t>
            </a:r>
            <a:r>
              <a:rPr lang="ru-RU" sz="2800" dirty="0" smtClean="0"/>
              <a:t/>
            </a:r>
            <a:br>
              <a:rPr lang="ru-RU" sz="2800" dirty="0" smtClean="0"/>
            </a:br>
            <a:r>
              <a:rPr lang="ru-RU" sz="2800" dirty="0" smtClean="0"/>
              <a:t>в </a:t>
            </a:r>
            <a:r>
              <a:rPr lang="ru-RU" sz="2800" dirty="0"/>
              <a:t>школу.</a:t>
            </a:r>
          </a:p>
          <a:p>
            <a:r>
              <a:rPr lang="ru-RU" sz="2800" dirty="0" smtClean="0"/>
              <a:t>СДВГ- это </a:t>
            </a:r>
            <a:r>
              <a:rPr lang="ru-RU" sz="2800" dirty="0"/>
              <a:t>расстройство мозга с генетической связью.</a:t>
            </a:r>
            <a:endParaRPr lang="en-US" sz="2800" dirty="0">
              <a:cs typeface="Calibri"/>
            </a:endParaRPr>
          </a:p>
        </p:txBody>
      </p:sp>
    </p:spTree>
    <p:extLst>
      <p:ext uri="{BB962C8B-B14F-4D97-AF65-F5344CB8AC3E}">
        <p14:creationId xmlns:p14="http://schemas.microsoft.com/office/powerpoint/2010/main" val="10873936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a:t>СДВГ </a:t>
            </a:r>
            <a:r>
              <a:rPr lang="ru-RU" dirty="0" smtClean="0"/>
              <a:t>(продолжение)</a:t>
            </a:r>
            <a:endParaRPr lang="en-US" b="1" dirty="0"/>
          </a:p>
        </p:txBody>
      </p:sp>
      <p:sp>
        <p:nvSpPr>
          <p:cNvPr id="3" name="Content Placeholder 2"/>
          <p:cNvSpPr>
            <a:spLocks noGrp="1"/>
          </p:cNvSpPr>
          <p:nvPr>
            <p:ph idx="1"/>
          </p:nvPr>
        </p:nvSpPr>
        <p:spPr>
          <a:xfrm>
            <a:off x="677332" y="1158264"/>
            <a:ext cx="7732889" cy="4699014"/>
          </a:xfrm>
        </p:spPr>
        <p:txBody>
          <a:bodyPr vert="horz" lIns="91440" tIns="45720" rIns="91440" bIns="45720" rtlCol="0" anchor="t">
            <a:normAutofit lnSpcReduction="10000"/>
          </a:bodyPr>
          <a:lstStyle/>
          <a:p>
            <a:r>
              <a:rPr lang="ru-RU" sz="2000" dirty="0"/>
              <a:t>Расстройство поддается лечению, а</a:t>
            </a:r>
            <a:r>
              <a:rPr lang="ru-RU" sz="2000" dirty="0" smtClean="0"/>
              <a:t> симптомы со </a:t>
            </a:r>
            <a:r>
              <a:rPr lang="ru-RU" sz="2000" dirty="0"/>
              <a:t>временем  могут </a:t>
            </a:r>
            <a:r>
              <a:rPr lang="ru-RU" sz="2000" dirty="0" smtClean="0"/>
              <a:t>стать менее выраженными.</a:t>
            </a:r>
            <a:endParaRPr lang="ru-RU" sz="2000" dirty="0"/>
          </a:p>
          <a:p>
            <a:r>
              <a:rPr lang="ru-RU" sz="2000" dirty="0"/>
              <a:t>Дети должны научиться организации и управлению временем.</a:t>
            </a:r>
          </a:p>
          <a:p>
            <a:r>
              <a:rPr lang="ru-RU" sz="2000" dirty="0"/>
              <a:t>Структурируйте </a:t>
            </a:r>
            <a:r>
              <a:rPr lang="ru-RU" sz="2000" dirty="0" smtClean="0"/>
              <a:t>занятия в классе </a:t>
            </a:r>
            <a:r>
              <a:rPr lang="ru-RU" sz="2000" dirty="0"/>
              <a:t>и </a:t>
            </a:r>
            <a:r>
              <a:rPr lang="ru-RU" sz="2000" dirty="0" smtClean="0"/>
              <a:t>дома, </a:t>
            </a:r>
            <a:r>
              <a:rPr lang="ru-RU" sz="2000" dirty="0"/>
              <a:t>чтобы избежать отвлекающих факторов и </a:t>
            </a:r>
            <a:r>
              <a:rPr lang="ru-RU" sz="2000" dirty="0" smtClean="0"/>
              <a:t>позвольте ребёнку больше </a:t>
            </a:r>
            <a:r>
              <a:rPr lang="ru-RU" sz="2000" dirty="0"/>
              <a:t>физической </a:t>
            </a:r>
            <a:r>
              <a:rPr lang="ru-RU" sz="2000" dirty="0" smtClean="0"/>
              <a:t>активности.</a:t>
            </a:r>
          </a:p>
          <a:p>
            <a:r>
              <a:rPr lang="ru-RU" sz="2000" dirty="0" smtClean="0"/>
              <a:t>Последовательное </a:t>
            </a:r>
            <a:r>
              <a:rPr lang="ru-RU" sz="2000" dirty="0"/>
              <a:t>и немедленное вознаграждение может повысить мотивацию и концентрацию</a:t>
            </a:r>
            <a:r>
              <a:rPr lang="ru-RU" sz="2000" dirty="0" smtClean="0"/>
              <a:t>.</a:t>
            </a:r>
          </a:p>
          <a:p>
            <a:r>
              <a:rPr lang="ru-RU" sz="2000" dirty="0"/>
              <a:t>Консультирование помогает </a:t>
            </a:r>
            <a:r>
              <a:rPr lang="ru-RU" sz="2000" dirty="0" smtClean="0"/>
              <a:t>с </a:t>
            </a:r>
            <a:r>
              <a:rPr lang="ru-RU" sz="2000" dirty="0"/>
              <a:t>эмоциональными </a:t>
            </a:r>
            <a:r>
              <a:rPr lang="ru-RU" sz="2000" dirty="0" smtClean="0"/>
              <a:t/>
            </a:r>
            <a:br>
              <a:rPr lang="ru-RU" sz="2000" dirty="0" smtClean="0"/>
            </a:br>
            <a:r>
              <a:rPr lang="ru-RU" sz="2000" dirty="0" smtClean="0"/>
              <a:t>и </a:t>
            </a:r>
            <a:r>
              <a:rPr lang="ru-RU" sz="2000" dirty="0"/>
              <a:t>поведенческими аспектами</a:t>
            </a:r>
            <a:r>
              <a:rPr lang="ru-RU" sz="2000" dirty="0" smtClean="0"/>
              <a:t>.</a:t>
            </a:r>
          </a:p>
          <a:p>
            <a:r>
              <a:rPr lang="ru-RU" sz="2000" dirty="0" smtClean="0"/>
              <a:t>Лекарства </a:t>
            </a:r>
            <a:r>
              <a:rPr lang="ru-RU" sz="2000" dirty="0"/>
              <a:t>могут быть очень </a:t>
            </a:r>
            <a:r>
              <a:rPr lang="ru-RU" sz="2000" dirty="0" smtClean="0"/>
              <a:t/>
            </a:r>
            <a:br>
              <a:rPr lang="ru-RU" sz="2000" dirty="0" smtClean="0"/>
            </a:br>
            <a:r>
              <a:rPr lang="ru-RU" sz="2000" dirty="0" smtClean="0"/>
              <a:t>полезны, но </a:t>
            </a:r>
            <a:r>
              <a:rPr lang="ru-RU" sz="2000" dirty="0"/>
              <a:t>имеют побочные </a:t>
            </a:r>
            <a:r>
              <a:rPr lang="ru-RU" sz="2000" dirty="0" smtClean="0"/>
              <a:t/>
            </a:r>
            <a:br>
              <a:rPr lang="ru-RU" sz="2000" dirty="0" smtClean="0"/>
            </a:br>
            <a:r>
              <a:rPr lang="ru-RU" sz="2000" dirty="0" smtClean="0"/>
              <a:t>эффекты</a:t>
            </a:r>
            <a:r>
              <a:rPr lang="ru-RU" sz="2000" dirty="0"/>
              <a:t>.</a:t>
            </a:r>
          </a:p>
          <a:p>
            <a:r>
              <a:rPr lang="en-US" sz="2000" dirty="0" err="1" smtClean="0"/>
              <a:t>П</a:t>
            </a:r>
            <a:r>
              <a:rPr lang="ru-RU" sz="2000" dirty="0" err="1" smtClean="0"/>
              <a:t>орой</a:t>
            </a:r>
            <a:r>
              <a:rPr lang="ru-RU" sz="2000" dirty="0" smtClean="0"/>
              <a:t> может помочь </a:t>
            </a:r>
            <a:br>
              <a:rPr lang="ru-RU" sz="2000" dirty="0" smtClean="0"/>
            </a:br>
            <a:r>
              <a:rPr lang="ru-RU" sz="2000" dirty="0" smtClean="0"/>
              <a:t>изменение в питании (ЗОЖ).</a:t>
            </a:r>
            <a:endParaRPr lang="en-US" sz="2000" dirty="0">
              <a:cs typeface="Calibri"/>
            </a:endParaRPr>
          </a:p>
        </p:txBody>
      </p:sp>
      <p:pic>
        <p:nvPicPr>
          <p:cNvPr id="5" name="Picture 4" descr="A picture containing person, table, indoor, sitting&#10;&#10;Description automatically generated">
            <a:extLst>
              <a:ext uri="{FF2B5EF4-FFF2-40B4-BE49-F238E27FC236}">
                <a16:creationId xmlns:a16="http://schemas.microsoft.com/office/drawing/2014/main" xmlns="" id="{550694BF-E31A-9642-9C83-69AC079C9CFE}"/>
              </a:ext>
            </a:extLst>
          </p:cNvPr>
          <p:cNvPicPr>
            <a:picLocks noChangeAspect="1"/>
          </p:cNvPicPr>
          <p:nvPr/>
        </p:nvPicPr>
        <p:blipFill>
          <a:blip r:embed="rId3"/>
          <a:stretch>
            <a:fillRect/>
          </a:stretch>
        </p:blipFill>
        <p:spPr>
          <a:xfrm>
            <a:off x="5107118" y="4020378"/>
            <a:ext cx="3774110" cy="2392418"/>
          </a:xfrm>
          <a:prstGeom prst="rect">
            <a:avLst/>
          </a:prstGeom>
        </p:spPr>
      </p:pic>
    </p:spTree>
    <p:extLst>
      <p:ext uri="{BB962C8B-B14F-4D97-AF65-F5344CB8AC3E}">
        <p14:creationId xmlns:p14="http://schemas.microsoft.com/office/powerpoint/2010/main" val="36563001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u-RU" dirty="0"/>
              <a:t>Расстройства </a:t>
            </a:r>
            <a:r>
              <a:rPr lang="ru-RU" dirty="0" smtClean="0"/>
              <a:t>пищевого </a:t>
            </a:r>
            <a:r>
              <a:rPr lang="ru-RU" dirty="0"/>
              <a:t>п</a:t>
            </a:r>
            <a:r>
              <a:rPr lang="ru-RU" dirty="0" smtClean="0"/>
              <a:t>оведения</a:t>
            </a:r>
            <a:endParaRPr lang="en-US" b="1" dirty="0"/>
          </a:p>
        </p:txBody>
      </p:sp>
      <p:sp>
        <p:nvSpPr>
          <p:cNvPr id="3" name="Content Placeholder 2"/>
          <p:cNvSpPr>
            <a:spLocks noGrp="1"/>
          </p:cNvSpPr>
          <p:nvPr>
            <p:ph idx="1"/>
          </p:nvPr>
        </p:nvSpPr>
        <p:spPr>
          <a:xfrm>
            <a:off x="1044944" y="1344818"/>
            <a:ext cx="6882618" cy="4840149"/>
          </a:xfrm>
        </p:spPr>
        <p:txBody>
          <a:bodyPr vert="horz" lIns="91440" tIns="45720" rIns="91440" bIns="45720" rtlCol="0" anchor="t">
            <a:normAutofit fontScale="85000" lnSpcReduction="20000"/>
          </a:bodyPr>
          <a:lstStyle/>
          <a:p>
            <a:pPr>
              <a:spcBef>
                <a:spcPts val="1200"/>
              </a:spcBef>
            </a:pPr>
            <a:r>
              <a:rPr lang="ru-RU" sz="2800" b="1" dirty="0"/>
              <a:t>Нервная </a:t>
            </a:r>
            <a:r>
              <a:rPr lang="ru-RU" sz="2800" b="1" dirty="0" smtClean="0"/>
              <a:t>анорексия</a:t>
            </a:r>
            <a:r>
              <a:rPr lang="ru-RU" sz="2800" b="1" dirty="0"/>
              <a:t> </a:t>
            </a:r>
            <a:r>
              <a:rPr lang="ru-RU" sz="2800" dirty="0" smtClean="0"/>
              <a:t>- сильное ограничение </a:t>
            </a:r>
            <a:br>
              <a:rPr lang="ru-RU" sz="2800" dirty="0" smtClean="0"/>
            </a:br>
            <a:r>
              <a:rPr lang="ru-RU" sz="2800" dirty="0" smtClean="0"/>
              <a:t>в приёме </a:t>
            </a:r>
            <a:r>
              <a:rPr lang="ru-RU" sz="2800" dirty="0"/>
              <a:t>пищи, </a:t>
            </a:r>
            <a:r>
              <a:rPr lang="ru-RU" sz="2800" dirty="0" smtClean="0"/>
              <a:t>страх набрать </a:t>
            </a:r>
            <a:r>
              <a:rPr lang="ru-RU" sz="2800" dirty="0"/>
              <a:t>вес, </a:t>
            </a:r>
            <a:r>
              <a:rPr lang="ru-RU" sz="2800" dirty="0" smtClean="0"/>
              <a:t>искажённое </a:t>
            </a:r>
            <a:r>
              <a:rPr lang="ru-RU" sz="2800" dirty="0"/>
              <a:t>представление о </a:t>
            </a:r>
            <a:r>
              <a:rPr lang="ru-RU" sz="2800" dirty="0" smtClean="0"/>
              <a:t>размере и весе своего тела.</a:t>
            </a:r>
            <a:endParaRPr lang="ru-RU" sz="2800" dirty="0"/>
          </a:p>
          <a:p>
            <a:pPr>
              <a:spcBef>
                <a:spcPts val="1200"/>
              </a:spcBef>
            </a:pPr>
            <a:r>
              <a:rPr lang="ru-RU" sz="2800" b="1" dirty="0"/>
              <a:t>Нервная </a:t>
            </a:r>
            <a:r>
              <a:rPr lang="ru-RU" sz="2800" b="1" dirty="0" smtClean="0"/>
              <a:t>булимия</a:t>
            </a:r>
            <a:r>
              <a:rPr lang="en-US" sz="2800" b="1" dirty="0" smtClean="0"/>
              <a:t> </a:t>
            </a:r>
            <a:r>
              <a:rPr lang="en-US" sz="2800" dirty="0" smtClean="0"/>
              <a:t>- </a:t>
            </a:r>
            <a:r>
              <a:rPr lang="ru-RU" sz="2800" dirty="0" smtClean="0"/>
              <a:t>р</a:t>
            </a:r>
            <a:r>
              <a:rPr lang="ru-RU" sz="2900" dirty="0" smtClean="0"/>
              <a:t>асстройство </a:t>
            </a:r>
            <a:r>
              <a:rPr lang="ru-RU" sz="2900" dirty="0"/>
              <a:t>приёма пищи, для которого характерны повторные приступы переедания </a:t>
            </a:r>
            <a:r>
              <a:rPr lang="ru-RU" sz="2800" dirty="0"/>
              <a:t>и чрезмерная озабоченность контролированием массы тела, что приводит </a:t>
            </a:r>
            <a:r>
              <a:rPr lang="ru-RU" sz="2800" dirty="0" smtClean="0"/>
              <a:t>к </a:t>
            </a:r>
            <a:r>
              <a:rPr lang="ru-RU" sz="2800" dirty="0"/>
              <a:t>принятию крайних мер, призванных уменьшить влияние съеденного </a:t>
            </a:r>
            <a:r>
              <a:rPr lang="ru-RU" sz="2800" dirty="0" smtClean="0"/>
              <a:t/>
            </a:r>
            <a:br>
              <a:rPr lang="ru-RU" sz="2800" dirty="0" smtClean="0"/>
            </a:br>
            <a:r>
              <a:rPr lang="ru-RU" sz="2800" dirty="0" smtClean="0"/>
              <a:t>на </a:t>
            </a:r>
            <a:r>
              <a:rPr lang="ru-RU" sz="2800" dirty="0"/>
              <a:t>массу </a:t>
            </a:r>
            <a:r>
              <a:rPr lang="ru-RU" sz="2800" dirty="0" smtClean="0"/>
              <a:t>тела.</a:t>
            </a:r>
          </a:p>
          <a:p>
            <a:pPr>
              <a:spcBef>
                <a:spcPts val="1200"/>
              </a:spcBef>
            </a:pPr>
            <a:r>
              <a:rPr lang="ru-RU" sz="2800" b="1" dirty="0" smtClean="0"/>
              <a:t>Обжорство</a:t>
            </a:r>
            <a:r>
              <a:rPr lang="ru-RU" sz="2800" dirty="0" smtClean="0"/>
              <a:t> </a:t>
            </a:r>
            <a:r>
              <a:rPr lang="mr-IN" sz="2800" dirty="0" smtClean="0"/>
              <a:t>–</a:t>
            </a:r>
            <a:r>
              <a:rPr lang="ru-RU" sz="2800" dirty="0" smtClean="0"/>
              <a:t> также пищевое расстройство, бесконтрольное переедание, (без принятия крайних мер по избавлению от потребляемой пищи).</a:t>
            </a:r>
            <a:endParaRPr lang="en-US" dirty="0"/>
          </a:p>
        </p:txBody>
      </p:sp>
    </p:spTree>
    <p:extLst>
      <p:ext uri="{BB962C8B-B14F-4D97-AF65-F5344CB8AC3E}">
        <p14:creationId xmlns:p14="http://schemas.microsoft.com/office/powerpoint/2010/main" val="21582432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464" y="15263"/>
            <a:ext cx="8907386" cy="1143000"/>
          </a:xfrm>
        </p:spPr>
        <p:txBody>
          <a:bodyPr>
            <a:normAutofit/>
          </a:bodyPr>
          <a:lstStyle/>
          <a:p>
            <a:pPr>
              <a:lnSpc>
                <a:spcPct val="70000"/>
              </a:lnSpc>
            </a:pPr>
            <a:r>
              <a:rPr lang="ru-RU" sz="4200" dirty="0"/>
              <a:t>Расстройство </a:t>
            </a:r>
            <a:r>
              <a:rPr lang="ru-RU" sz="4200" dirty="0" smtClean="0"/>
              <a:t>аутистического </a:t>
            </a:r>
            <a:r>
              <a:rPr lang="ru-RU" sz="4200" dirty="0"/>
              <a:t>с</a:t>
            </a:r>
            <a:r>
              <a:rPr lang="ru-RU" sz="4200" dirty="0" smtClean="0"/>
              <a:t>пектра</a:t>
            </a:r>
            <a:endParaRPr lang="en-US" sz="4200" b="1" dirty="0"/>
          </a:p>
        </p:txBody>
      </p:sp>
      <p:sp>
        <p:nvSpPr>
          <p:cNvPr id="3" name="Content Placeholder 2"/>
          <p:cNvSpPr>
            <a:spLocks noGrp="1"/>
          </p:cNvSpPr>
          <p:nvPr>
            <p:ph idx="1"/>
          </p:nvPr>
        </p:nvSpPr>
        <p:spPr>
          <a:xfrm>
            <a:off x="1052184" y="1440548"/>
            <a:ext cx="7123869" cy="3969910"/>
          </a:xfrm>
        </p:spPr>
        <p:txBody>
          <a:bodyPr vert="horz" lIns="91440" tIns="45720" rIns="91440" bIns="45720" rtlCol="0" anchor="t">
            <a:normAutofit/>
          </a:bodyPr>
          <a:lstStyle/>
          <a:p>
            <a:r>
              <a:rPr lang="ru-RU" sz="2800" dirty="0"/>
              <a:t>Дефицит социальных коммуникаций </a:t>
            </a:r>
            <a:r>
              <a:rPr lang="ru-RU" sz="2800" dirty="0" smtClean="0"/>
              <a:t/>
            </a:r>
            <a:br>
              <a:rPr lang="ru-RU" sz="2800" dirty="0" smtClean="0"/>
            </a:br>
            <a:r>
              <a:rPr lang="ru-RU" sz="2800" dirty="0" smtClean="0"/>
              <a:t>и взаимодействий.</a:t>
            </a:r>
            <a:endParaRPr lang="ru-RU" sz="2800" dirty="0"/>
          </a:p>
          <a:p>
            <a:endParaRPr lang="ru-RU" sz="2800" dirty="0"/>
          </a:p>
          <a:p>
            <a:r>
              <a:rPr lang="ru-RU" sz="2800" dirty="0"/>
              <a:t>Ограниченное, повторяющееся поведение, интересы или </a:t>
            </a:r>
            <a:r>
              <a:rPr lang="ru-RU" sz="2800" dirty="0" smtClean="0"/>
              <a:t>деятельность, которые </a:t>
            </a:r>
            <a:r>
              <a:rPr lang="ru-RU" sz="2800" dirty="0"/>
              <a:t>присутствуют с раннего </a:t>
            </a:r>
            <a:r>
              <a:rPr lang="ru-RU" sz="2800" dirty="0" smtClean="0"/>
              <a:t>детства.</a:t>
            </a:r>
            <a:endParaRPr lang="ru-RU" sz="2800" dirty="0"/>
          </a:p>
          <a:p>
            <a:endParaRPr lang="ru-RU" sz="2800" dirty="0"/>
          </a:p>
          <a:p>
            <a:r>
              <a:rPr lang="ru-RU" sz="2800" dirty="0" smtClean="0"/>
              <a:t>Социальные </a:t>
            </a:r>
            <a:r>
              <a:rPr lang="ru-RU" sz="2800" dirty="0"/>
              <a:t>и </a:t>
            </a:r>
            <a:r>
              <a:rPr lang="ru-RU" sz="2800" dirty="0" smtClean="0"/>
              <a:t>академические проблемы.</a:t>
            </a:r>
            <a:endParaRPr lang="en-US" dirty="0"/>
          </a:p>
        </p:txBody>
      </p:sp>
    </p:spTree>
    <p:extLst>
      <p:ext uri="{BB962C8B-B14F-4D97-AF65-F5344CB8AC3E}">
        <p14:creationId xmlns:p14="http://schemas.microsoft.com/office/powerpoint/2010/main" val="24996491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907"/>
            <a:ext cx="9086849" cy="1155356"/>
          </a:xfrm>
        </p:spPr>
        <p:txBody>
          <a:bodyPr>
            <a:normAutofit/>
          </a:bodyPr>
          <a:lstStyle/>
          <a:p>
            <a:pPr>
              <a:lnSpc>
                <a:spcPct val="70000"/>
              </a:lnSpc>
            </a:pPr>
            <a:r>
              <a:rPr lang="ru-RU" sz="3600" dirty="0"/>
              <a:t>Лечение </a:t>
            </a:r>
            <a:r>
              <a:rPr lang="ru-RU" sz="3600" dirty="0" smtClean="0"/>
              <a:t>расстройств </a:t>
            </a:r>
            <a:r>
              <a:rPr lang="ru-RU" sz="3600" dirty="0"/>
              <a:t>а</a:t>
            </a:r>
            <a:r>
              <a:rPr lang="ru-RU" sz="3600" dirty="0" smtClean="0"/>
              <a:t>утистического </a:t>
            </a:r>
            <a:r>
              <a:rPr lang="ru-RU" sz="3600" dirty="0"/>
              <a:t>с</a:t>
            </a:r>
            <a:r>
              <a:rPr lang="ru-RU" sz="3600" dirty="0" smtClean="0"/>
              <a:t>пектра</a:t>
            </a:r>
            <a:endParaRPr lang="en-US" sz="3600" b="1" dirty="0"/>
          </a:p>
        </p:txBody>
      </p:sp>
      <p:sp>
        <p:nvSpPr>
          <p:cNvPr id="3" name="Content Placeholder 2"/>
          <p:cNvSpPr>
            <a:spLocks noGrp="1"/>
          </p:cNvSpPr>
          <p:nvPr>
            <p:ph idx="1"/>
          </p:nvPr>
        </p:nvSpPr>
        <p:spPr>
          <a:xfrm>
            <a:off x="1058362" y="1237192"/>
            <a:ext cx="7000302" cy="4464179"/>
          </a:xfrm>
        </p:spPr>
        <p:txBody>
          <a:bodyPr vert="horz" lIns="91440" tIns="45720" rIns="91440" bIns="45720" rtlCol="0" anchor="t">
            <a:normAutofit/>
          </a:bodyPr>
          <a:lstStyle/>
          <a:p>
            <a:r>
              <a:rPr lang="ru-RU" dirty="0" smtClean="0"/>
              <a:t>Нужно учить детей развивать социальные навыки, помогать функционировать в обществе, которое мыслит иначе.</a:t>
            </a:r>
          </a:p>
          <a:p>
            <a:r>
              <a:rPr lang="ru-RU" dirty="0" smtClean="0"/>
              <a:t>Сводить к </a:t>
            </a:r>
            <a:r>
              <a:rPr lang="ru-RU" dirty="0"/>
              <a:t>минимуму симптомы и </a:t>
            </a:r>
            <a:r>
              <a:rPr lang="ru-RU" dirty="0" smtClean="0"/>
              <a:t>развивать</a:t>
            </a:r>
            <a:br>
              <a:rPr lang="ru-RU" dirty="0" smtClean="0"/>
            </a:br>
            <a:r>
              <a:rPr lang="ru-RU" dirty="0" smtClean="0"/>
              <a:t>до максимума их способности.</a:t>
            </a:r>
          </a:p>
          <a:p>
            <a:r>
              <a:rPr lang="ru-RU" dirty="0"/>
              <a:t>Большинство людей с аутизмом лучше всего реагируют на высокоструктурированные </a:t>
            </a:r>
            <a:r>
              <a:rPr lang="ru-RU" dirty="0" smtClean="0"/>
              <a:t/>
            </a:r>
            <a:br>
              <a:rPr lang="ru-RU" dirty="0" smtClean="0"/>
            </a:br>
            <a:r>
              <a:rPr lang="ru-RU" dirty="0" smtClean="0"/>
              <a:t>и </a:t>
            </a:r>
            <a:r>
              <a:rPr lang="ru-RU" dirty="0"/>
              <a:t>специализированные </a:t>
            </a:r>
            <a:r>
              <a:rPr lang="ru-RU" dirty="0" smtClean="0"/>
              <a:t>программы. </a:t>
            </a:r>
          </a:p>
          <a:p>
            <a:r>
              <a:rPr lang="ru-RU" dirty="0" smtClean="0"/>
              <a:t>Существуют различные методики/техники.</a:t>
            </a:r>
            <a:endParaRPr lang="en-US" dirty="0">
              <a:cs typeface="Calibri"/>
            </a:endParaRPr>
          </a:p>
        </p:txBody>
      </p:sp>
    </p:spTree>
    <p:extLst>
      <p:ext uri="{BB962C8B-B14F-4D97-AF65-F5344CB8AC3E}">
        <p14:creationId xmlns:p14="http://schemas.microsoft.com/office/powerpoint/2010/main" val="35897794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b="1" dirty="0" err="1" smtClean="0"/>
              <a:t>Психотравма</a:t>
            </a:r>
            <a:endParaRPr lang="en-US" b="1" dirty="0"/>
          </a:p>
        </p:txBody>
      </p:sp>
      <p:sp>
        <p:nvSpPr>
          <p:cNvPr id="3" name="Content Placeholder 2"/>
          <p:cNvSpPr>
            <a:spLocks noGrp="1"/>
          </p:cNvSpPr>
          <p:nvPr>
            <p:ph idx="1"/>
          </p:nvPr>
        </p:nvSpPr>
        <p:spPr>
          <a:xfrm>
            <a:off x="570271" y="1373271"/>
            <a:ext cx="7685365" cy="4525963"/>
          </a:xfrm>
        </p:spPr>
        <p:txBody>
          <a:bodyPr vert="horz" lIns="91440" tIns="45720" rIns="91440" bIns="45720" rtlCol="0" anchor="t">
            <a:normAutofit lnSpcReduction="10000"/>
          </a:bodyPr>
          <a:lstStyle/>
          <a:p>
            <a:r>
              <a:rPr lang="ru-RU" dirty="0"/>
              <a:t>Многие дети сталкиваются </a:t>
            </a:r>
            <a:r>
              <a:rPr lang="ru-RU" dirty="0" smtClean="0"/>
              <a:t/>
            </a:r>
            <a:br>
              <a:rPr lang="ru-RU" dirty="0" smtClean="0"/>
            </a:br>
            <a:r>
              <a:rPr lang="ru-RU" dirty="0" smtClean="0"/>
              <a:t>с </a:t>
            </a:r>
            <a:r>
              <a:rPr lang="ru-RU" dirty="0"/>
              <a:t>травматическими </a:t>
            </a:r>
            <a:r>
              <a:rPr lang="ru-RU" dirty="0" smtClean="0"/>
              <a:t>событиями.</a:t>
            </a:r>
          </a:p>
          <a:p>
            <a:r>
              <a:rPr lang="ru-RU" dirty="0"/>
              <a:t>Чем больше травматических событий </a:t>
            </a:r>
            <a:r>
              <a:rPr lang="ru-RU" dirty="0" smtClean="0"/>
              <a:t/>
            </a:r>
            <a:br>
              <a:rPr lang="ru-RU" dirty="0" smtClean="0"/>
            </a:br>
            <a:r>
              <a:rPr lang="ru-RU" dirty="0" smtClean="0"/>
              <a:t>переживают </a:t>
            </a:r>
            <a:r>
              <a:rPr lang="ru-RU" dirty="0"/>
              <a:t>дети до достижения </a:t>
            </a:r>
            <a:r>
              <a:rPr lang="ru-RU" dirty="0" smtClean="0"/>
              <a:t/>
            </a:r>
            <a:br>
              <a:rPr lang="ru-RU" dirty="0" smtClean="0"/>
            </a:br>
            <a:r>
              <a:rPr lang="ru-RU" dirty="0" smtClean="0"/>
              <a:t>18</a:t>
            </a:r>
            <a:r>
              <a:rPr lang="ru-RU" dirty="0"/>
              <a:t>-летнего </a:t>
            </a:r>
            <a:r>
              <a:rPr lang="ru-RU" dirty="0" smtClean="0"/>
              <a:t>возраста</a:t>
            </a:r>
            <a:r>
              <a:rPr lang="ru-RU" dirty="0"/>
              <a:t>, тем </a:t>
            </a:r>
            <a:r>
              <a:rPr lang="ru-RU" dirty="0" smtClean="0"/>
              <a:t>больше </a:t>
            </a:r>
            <a:br>
              <a:rPr lang="ru-RU" dirty="0" smtClean="0"/>
            </a:br>
            <a:r>
              <a:rPr lang="ru-RU" dirty="0" smtClean="0"/>
              <a:t>физических и психологических травм</a:t>
            </a:r>
            <a:br>
              <a:rPr lang="ru-RU" dirty="0" smtClean="0"/>
            </a:br>
            <a:r>
              <a:rPr lang="ru-RU" dirty="0" smtClean="0"/>
              <a:t>они носят в себе</a:t>
            </a:r>
            <a:r>
              <a:rPr lang="ru-RU" dirty="0"/>
              <a:t> </a:t>
            </a:r>
            <a:r>
              <a:rPr lang="ru-RU" dirty="0" smtClean="0"/>
              <a:t>в </a:t>
            </a:r>
            <a:r>
              <a:rPr lang="ru-RU" dirty="0"/>
              <a:t>зрелом </a:t>
            </a:r>
            <a:r>
              <a:rPr lang="ru-RU" dirty="0" smtClean="0"/>
              <a:t>возрасте.</a:t>
            </a:r>
            <a:endParaRPr lang="ru-RU" dirty="0"/>
          </a:p>
          <a:p>
            <a:r>
              <a:rPr lang="ru-RU" dirty="0"/>
              <a:t>Воздействие травмы </a:t>
            </a:r>
            <a:r>
              <a:rPr lang="ru-RU" dirty="0" smtClean="0"/>
              <a:t>меняет </a:t>
            </a:r>
            <a:br>
              <a:rPr lang="ru-RU" dirty="0" smtClean="0"/>
            </a:br>
            <a:r>
              <a:rPr lang="ru-RU" dirty="0" smtClean="0"/>
              <a:t>структуру </a:t>
            </a:r>
            <a:r>
              <a:rPr lang="ru-RU" dirty="0"/>
              <a:t>мозга </a:t>
            </a:r>
            <a:r>
              <a:rPr lang="ru-RU" dirty="0" smtClean="0"/>
              <a:t>ребёнка</a:t>
            </a:r>
            <a:r>
              <a:rPr lang="ru-RU" dirty="0"/>
              <a:t>; </a:t>
            </a:r>
            <a:r>
              <a:rPr lang="ru-RU" dirty="0" smtClean="0"/>
              <a:t>травма влияет </a:t>
            </a:r>
            <a:r>
              <a:rPr lang="ru-RU" dirty="0"/>
              <a:t>на поведение </a:t>
            </a:r>
            <a:r>
              <a:rPr lang="ru-RU" dirty="0" smtClean="0"/>
              <a:t>ребёнка</a:t>
            </a:r>
            <a:r>
              <a:rPr lang="ru-RU" dirty="0"/>
              <a:t>. </a:t>
            </a:r>
            <a:endParaRPr lang="ru-RU" dirty="0" smtClean="0"/>
          </a:p>
          <a:p>
            <a:r>
              <a:rPr lang="ru-RU" dirty="0" smtClean="0"/>
              <a:t>Это </a:t>
            </a:r>
            <a:r>
              <a:rPr lang="ru-RU" dirty="0"/>
              <a:t>может </a:t>
            </a:r>
            <a:r>
              <a:rPr lang="ru-RU" dirty="0" smtClean="0"/>
              <a:t>привести </a:t>
            </a:r>
            <a:r>
              <a:rPr lang="ru-RU" dirty="0"/>
              <a:t>к </a:t>
            </a:r>
            <a:r>
              <a:rPr lang="ru-RU" dirty="0" smtClean="0"/>
              <a:t>проблеме взаимопонимания </a:t>
            </a:r>
            <a:r>
              <a:rPr lang="ru-RU" dirty="0"/>
              <a:t>между родителями и </a:t>
            </a:r>
            <a:r>
              <a:rPr lang="ru-RU" dirty="0" smtClean="0"/>
              <a:t>детьми.</a:t>
            </a:r>
            <a:endParaRPr lang="en-US" dirty="0">
              <a:cs typeface="Calibri"/>
            </a:endParaRPr>
          </a:p>
        </p:txBody>
      </p:sp>
      <p:pic>
        <p:nvPicPr>
          <p:cNvPr id="7" name="Picture 6" descr="A person looking at the camera&#10;&#10;Description automatically generated">
            <a:extLst>
              <a:ext uri="{FF2B5EF4-FFF2-40B4-BE49-F238E27FC236}">
                <a16:creationId xmlns:a16="http://schemas.microsoft.com/office/drawing/2014/main" xmlns="" id="{03134221-A28D-EB49-9AB1-2DBC9EDCC8D5}"/>
              </a:ext>
            </a:extLst>
          </p:cNvPr>
          <p:cNvPicPr>
            <a:picLocks noChangeAspect="1"/>
          </p:cNvPicPr>
          <p:nvPr/>
        </p:nvPicPr>
        <p:blipFill rotWithShape="1">
          <a:blip r:embed="rId3"/>
          <a:srcRect l="-1" t="1" r="43929" b="-90"/>
          <a:stretch/>
        </p:blipFill>
        <p:spPr>
          <a:xfrm>
            <a:off x="6108128" y="1158263"/>
            <a:ext cx="2611833" cy="3106009"/>
          </a:xfrm>
          <a:prstGeom prst="rect">
            <a:avLst/>
          </a:prstGeom>
          <a:effectLst>
            <a:softEdge rad="114300"/>
          </a:effectLst>
        </p:spPr>
      </p:pic>
    </p:spTree>
    <p:extLst>
      <p:ext uri="{BB962C8B-B14F-4D97-AF65-F5344CB8AC3E}">
        <p14:creationId xmlns:p14="http://schemas.microsoft.com/office/powerpoint/2010/main" val="14160470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b="1" dirty="0" smtClean="0"/>
              <a:t>Обсуждение в группе</a:t>
            </a:r>
            <a:endParaRPr lang="en-US" b="1" dirty="0"/>
          </a:p>
        </p:txBody>
      </p:sp>
      <p:sp>
        <p:nvSpPr>
          <p:cNvPr id="3" name="Content Placeholder 2"/>
          <p:cNvSpPr>
            <a:spLocks noGrp="1"/>
          </p:cNvSpPr>
          <p:nvPr>
            <p:ph idx="1"/>
          </p:nvPr>
        </p:nvSpPr>
        <p:spPr>
          <a:xfrm>
            <a:off x="570272" y="1496684"/>
            <a:ext cx="4311972" cy="4525963"/>
          </a:xfrm>
        </p:spPr>
        <p:txBody>
          <a:bodyPr vert="horz" lIns="91440" tIns="45720" rIns="91440" bIns="45720" rtlCol="0" anchor="t">
            <a:normAutofit lnSpcReduction="10000"/>
          </a:bodyPr>
          <a:lstStyle/>
          <a:p>
            <a:r>
              <a:rPr lang="ru-RU" dirty="0" smtClean="0"/>
              <a:t>У </a:t>
            </a:r>
            <a:r>
              <a:rPr lang="ru-RU" dirty="0"/>
              <a:t>скольких из вас или </a:t>
            </a:r>
            <a:r>
              <a:rPr lang="ru-RU" dirty="0" smtClean="0"/>
              <a:t/>
            </a:r>
            <a:br>
              <a:rPr lang="ru-RU" dirty="0" smtClean="0"/>
            </a:br>
            <a:r>
              <a:rPr lang="ru-RU" dirty="0" smtClean="0"/>
              <a:t>из </a:t>
            </a:r>
            <a:r>
              <a:rPr lang="ru-RU" dirty="0"/>
              <a:t>ваших знакомых есть </a:t>
            </a:r>
            <a:r>
              <a:rPr lang="ru-RU" dirty="0" smtClean="0"/>
              <a:t>ребёнок</a:t>
            </a:r>
            <a:r>
              <a:rPr lang="ru-RU" dirty="0"/>
              <a:t>, который </a:t>
            </a:r>
            <a:r>
              <a:rPr lang="ru-RU" dirty="0" smtClean="0"/>
              <a:t>переживал подобные проблемы?</a:t>
            </a:r>
          </a:p>
          <a:p>
            <a:r>
              <a:rPr lang="ru-RU" dirty="0" smtClean="0"/>
              <a:t>Каковы </a:t>
            </a:r>
            <a:r>
              <a:rPr lang="ru-RU" dirty="0"/>
              <a:t>некоторые </a:t>
            </a:r>
            <a:r>
              <a:rPr lang="ru-RU" dirty="0" smtClean="0"/>
              <a:t/>
            </a:r>
            <a:br>
              <a:rPr lang="ru-RU" dirty="0" smtClean="0"/>
            </a:br>
            <a:r>
              <a:rPr lang="ru-RU" dirty="0" smtClean="0"/>
              <a:t>из </a:t>
            </a:r>
            <a:r>
              <a:rPr lang="ru-RU" dirty="0"/>
              <a:t>трудностей, которые </a:t>
            </a:r>
            <a:r>
              <a:rPr lang="ru-RU" dirty="0" smtClean="0"/>
              <a:t/>
            </a:r>
            <a:br>
              <a:rPr lang="ru-RU" dirty="0" smtClean="0"/>
            </a:br>
            <a:r>
              <a:rPr lang="ru-RU" dirty="0" smtClean="0"/>
              <a:t>вы </a:t>
            </a:r>
            <a:r>
              <a:rPr lang="ru-RU" dirty="0"/>
              <a:t>или кто-то из ваших знакомых испытывали </a:t>
            </a:r>
            <a:r>
              <a:rPr lang="ru-RU" dirty="0" smtClean="0"/>
              <a:t/>
            </a:r>
            <a:br>
              <a:rPr lang="ru-RU" dirty="0" smtClean="0"/>
            </a:br>
            <a:r>
              <a:rPr lang="ru-RU" dirty="0" smtClean="0"/>
              <a:t>в </a:t>
            </a:r>
            <a:r>
              <a:rPr lang="ru-RU" dirty="0"/>
              <a:t>связи с психическими заболеваниями у детей/подростков? </a:t>
            </a:r>
            <a:endParaRPr lang="en-US" dirty="0"/>
          </a:p>
        </p:txBody>
      </p:sp>
      <p:pic>
        <p:nvPicPr>
          <p:cNvPr id="6" name="Picture 5" descr="A person holding a purple flower&#10;&#10;Description automatically generated">
            <a:extLst>
              <a:ext uri="{FF2B5EF4-FFF2-40B4-BE49-F238E27FC236}">
                <a16:creationId xmlns:a16="http://schemas.microsoft.com/office/drawing/2014/main" xmlns="" id="{25F59BAF-C6E3-E84C-9B44-B8BBA7179FC0}"/>
              </a:ext>
            </a:extLst>
          </p:cNvPr>
          <p:cNvPicPr>
            <a:picLocks noChangeAspect="1"/>
          </p:cNvPicPr>
          <p:nvPr/>
        </p:nvPicPr>
        <p:blipFill rotWithShape="1">
          <a:blip r:embed="rId3"/>
          <a:srcRect l="14124" t="12751" r="21428"/>
          <a:stretch/>
        </p:blipFill>
        <p:spPr>
          <a:xfrm>
            <a:off x="5192488" y="1496684"/>
            <a:ext cx="3190312" cy="2879373"/>
          </a:xfrm>
          <a:prstGeom prst="rect">
            <a:avLst/>
          </a:prstGeom>
          <a:effectLst>
            <a:softEdge rad="76200"/>
          </a:effectLst>
        </p:spPr>
      </p:pic>
    </p:spTree>
    <p:extLst>
      <p:ext uri="{BB962C8B-B14F-4D97-AF65-F5344CB8AC3E}">
        <p14:creationId xmlns:p14="http://schemas.microsoft.com/office/powerpoint/2010/main" val="11822598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b="1" dirty="0"/>
              <a:t>Вред социальных сетей</a:t>
            </a:r>
            <a:endParaRPr lang="en-US" b="1" dirty="0"/>
          </a:p>
        </p:txBody>
      </p:sp>
      <p:sp>
        <p:nvSpPr>
          <p:cNvPr id="3" name="Content Placeholder 2"/>
          <p:cNvSpPr>
            <a:spLocks noGrp="1"/>
          </p:cNvSpPr>
          <p:nvPr>
            <p:ph idx="1"/>
          </p:nvPr>
        </p:nvSpPr>
        <p:spPr>
          <a:xfrm>
            <a:off x="710293" y="1308322"/>
            <a:ext cx="7729371" cy="4525963"/>
          </a:xfrm>
        </p:spPr>
        <p:txBody>
          <a:bodyPr vert="horz" lIns="91440" tIns="45720" rIns="91440" bIns="45720" rtlCol="0" anchor="t">
            <a:normAutofit/>
          </a:bodyPr>
          <a:lstStyle/>
          <a:p>
            <a:r>
              <a:rPr lang="ru-RU" dirty="0"/>
              <a:t>Это поколение, известное как Поколение Z или iGen (те, кто родился в 1995-2010 годах), является первым поколением, которое проводит всю свою юность </a:t>
            </a:r>
            <a:r>
              <a:rPr lang="ru-RU" dirty="0" smtClean="0"/>
              <a:t/>
            </a:r>
            <a:br>
              <a:rPr lang="ru-RU" dirty="0" smtClean="0"/>
            </a:br>
            <a:r>
              <a:rPr lang="ru-RU" dirty="0" smtClean="0"/>
              <a:t>в </a:t>
            </a:r>
            <a:r>
              <a:rPr lang="ru-RU" dirty="0"/>
              <a:t>эпоху </a:t>
            </a:r>
            <a:r>
              <a:rPr lang="ru-RU" dirty="0" smtClean="0"/>
              <a:t>смартфонов.</a:t>
            </a:r>
            <a:endParaRPr lang="ru-RU" dirty="0"/>
          </a:p>
          <a:p>
            <a:r>
              <a:rPr lang="ru-RU" dirty="0" smtClean="0"/>
              <a:t>Рост </a:t>
            </a:r>
            <a:r>
              <a:rPr lang="ru-RU" dirty="0"/>
              <a:t>использования смартфонов явился фактической причиной роста уровня </a:t>
            </a:r>
            <a:r>
              <a:rPr lang="ru-RU" dirty="0" smtClean="0"/>
              <a:t>депрессии, тревожности </a:t>
            </a:r>
            <a:br>
              <a:rPr lang="ru-RU" dirty="0" smtClean="0"/>
            </a:br>
            <a:r>
              <a:rPr lang="ru-RU" dirty="0" smtClean="0"/>
              <a:t>и самоубийств.</a:t>
            </a:r>
            <a:endParaRPr lang="ru-RU" dirty="0"/>
          </a:p>
          <a:p>
            <a:r>
              <a:rPr lang="ru-RU" dirty="0" smtClean="0"/>
              <a:t>Социальная </a:t>
            </a:r>
            <a:r>
              <a:rPr lang="ru-RU" dirty="0"/>
              <a:t>изоляция и давление.</a:t>
            </a:r>
            <a:endParaRPr lang="en-US" dirty="0">
              <a:cs typeface="Calibri"/>
            </a:endParaRPr>
          </a:p>
        </p:txBody>
      </p:sp>
      <p:pic>
        <p:nvPicPr>
          <p:cNvPr id="5" name="Picture 4" descr="A group of people sitting at a table&#10;&#10;Description automatically generated">
            <a:extLst>
              <a:ext uri="{FF2B5EF4-FFF2-40B4-BE49-F238E27FC236}">
                <a16:creationId xmlns:a16="http://schemas.microsoft.com/office/drawing/2014/main" xmlns="" id="{27E2DA87-43C9-8A4A-AC86-DC50C394F889}"/>
              </a:ext>
            </a:extLst>
          </p:cNvPr>
          <p:cNvPicPr>
            <a:picLocks noChangeAspect="1"/>
          </p:cNvPicPr>
          <p:nvPr/>
        </p:nvPicPr>
        <p:blipFill>
          <a:blip r:embed="rId3"/>
          <a:stretch>
            <a:fillRect/>
          </a:stretch>
        </p:blipFill>
        <p:spPr>
          <a:xfrm>
            <a:off x="5578854" y="5425057"/>
            <a:ext cx="3565146" cy="2370586"/>
          </a:xfrm>
          <a:prstGeom prst="rect">
            <a:avLst/>
          </a:prstGeom>
          <a:effectLst>
            <a:softEdge rad="76200"/>
          </a:effectLst>
        </p:spPr>
      </p:pic>
    </p:spTree>
    <p:extLst>
      <p:ext uri="{BB962C8B-B14F-4D97-AF65-F5344CB8AC3E}">
        <p14:creationId xmlns:p14="http://schemas.microsoft.com/office/powerpoint/2010/main" val="9511250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b="1" dirty="0"/>
              <a:t>У</a:t>
            </a:r>
            <a:r>
              <a:rPr lang="ru-RU" b="1" dirty="0" smtClean="0"/>
              <a:t>пражнение</a:t>
            </a:r>
            <a:endParaRPr lang="en-US" b="1" dirty="0"/>
          </a:p>
        </p:txBody>
      </p:sp>
      <p:sp>
        <p:nvSpPr>
          <p:cNvPr id="3" name="Content Placeholder 2"/>
          <p:cNvSpPr>
            <a:spLocks noGrp="1"/>
          </p:cNvSpPr>
          <p:nvPr>
            <p:ph idx="1"/>
          </p:nvPr>
        </p:nvSpPr>
        <p:spPr>
          <a:xfrm>
            <a:off x="1484671" y="1496684"/>
            <a:ext cx="6135329" cy="4525963"/>
          </a:xfrm>
        </p:spPr>
        <p:txBody>
          <a:bodyPr vert="horz" lIns="91440" tIns="45720" rIns="91440" bIns="45720" rtlCol="0" anchor="t">
            <a:normAutofit/>
          </a:bodyPr>
          <a:lstStyle/>
          <a:p>
            <a:r>
              <a:rPr lang="ru-RU" dirty="0"/>
              <a:t>Как </a:t>
            </a:r>
            <a:r>
              <a:rPr lang="ru-RU" dirty="0" smtClean="0"/>
              <a:t>ваш организм реагирует </a:t>
            </a:r>
            <a:br>
              <a:rPr lang="ru-RU" dirty="0" smtClean="0"/>
            </a:br>
            <a:r>
              <a:rPr lang="ru-RU" dirty="0" smtClean="0"/>
              <a:t>на следующие эмоции? </a:t>
            </a:r>
            <a:endParaRPr lang="ru-RU" dirty="0"/>
          </a:p>
          <a:p>
            <a:r>
              <a:rPr lang="ru-RU" dirty="0" smtClean="0"/>
              <a:t>Гнев</a:t>
            </a:r>
            <a:endParaRPr lang="ru-RU" dirty="0"/>
          </a:p>
          <a:p>
            <a:r>
              <a:rPr lang="ru-RU" dirty="0"/>
              <a:t>Страх</a:t>
            </a:r>
          </a:p>
          <a:p>
            <a:r>
              <a:rPr lang="ru-RU" dirty="0"/>
              <a:t>Стресс</a:t>
            </a:r>
          </a:p>
          <a:p>
            <a:r>
              <a:rPr lang="ru-RU" dirty="0"/>
              <a:t>Счастье</a:t>
            </a:r>
          </a:p>
          <a:p>
            <a:endParaRPr lang="ru-RU" dirty="0"/>
          </a:p>
          <a:p>
            <a:r>
              <a:rPr lang="ru-RU" dirty="0"/>
              <a:t>Как вы </a:t>
            </a:r>
            <a:r>
              <a:rPr lang="ru-RU" dirty="0" smtClean="0"/>
              <a:t>себя чувствуете, </a:t>
            </a:r>
            <a:r>
              <a:rPr lang="ru-RU" dirty="0"/>
              <a:t>когда </a:t>
            </a:r>
            <a:r>
              <a:rPr lang="ru-RU" dirty="0" smtClean="0"/>
              <a:t/>
            </a:r>
            <a:br>
              <a:rPr lang="ru-RU" dirty="0" smtClean="0"/>
            </a:br>
            <a:r>
              <a:rPr lang="ru-RU" dirty="0" smtClean="0"/>
              <a:t>вы переживаете </a:t>
            </a:r>
            <a:r>
              <a:rPr lang="ru-RU" dirty="0"/>
              <a:t>эти </a:t>
            </a:r>
            <a:r>
              <a:rPr lang="ru-RU" dirty="0" smtClean="0"/>
              <a:t>эмоции? </a:t>
            </a:r>
            <a:endParaRPr lang="en-US" dirty="0"/>
          </a:p>
        </p:txBody>
      </p:sp>
    </p:spTree>
    <p:extLst>
      <p:ext uri="{BB962C8B-B14F-4D97-AF65-F5344CB8AC3E}">
        <p14:creationId xmlns:p14="http://schemas.microsoft.com/office/powerpoint/2010/main" val="37959772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b="1" dirty="0" smtClean="0"/>
              <a:t>Тексты Священного Писания</a:t>
            </a:r>
            <a:endParaRPr lang="en-US" b="1" dirty="0"/>
          </a:p>
        </p:txBody>
      </p:sp>
      <p:sp>
        <p:nvSpPr>
          <p:cNvPr id="3" name="Content Placeholder 2"/>
          <p:cNvSpPr>
            <a:spLocks noGrp="1"/>
          </p:cNvSpPr>
          <p:nvPr>
            <p:ph idx="1"/>
          </p:nvPr>
        </p:nvSpPr>
        <p:spPr>
          <a:xfrm>
            <a:off x="832757" y="1274620"/>
            <a:ext cx="3401313" cy="4864383"/>
          </a:xfrm>
          <a:ln>
            <a:noFill/>
          </a:ln>
        </p:spPr>
        <p:txBody>
          <a:bodyPr>
            <a:normAutofit/>
          </a:bodyPr>
          <a:lstStyle/>
          <a:p>
            <a:pPr marL="0" indent="0" algn="ctr">
              <a:buNone/>
            </a:pPr>
            <a:r>
              <a:rPr lang="ru-RU" sz="1800" b="1" dirty="0" err="1"/>
              <a:t>Филиппийцам</a:t>
            </a:r>
            <a:r>
              <a:rPr lang="ru-RU" sz="1800" b="1" dirty="0"/>
              <a:t> 4:6-</a:t>
            </a:r>
            <a:r>
              <a:rPr lang="ru-RU" sz="1800" b="1" dirty="0" smtClean="0"/>
              <a:t>7</a:t>
            </a:r>
          </a:p>
          <a:p>
            <a:pPr marL="0" indent="0" algn="ctr">
              <a:buNone/>
            </a:pPr>
            <a:r>
              <a:rPr lang="ru-RU" sz="1800" dirty="0" smtClean="0"/>
              <a:t>«</a:t>
            </a:r>
            <a:r>
              <a:rPr lang="ru-RU" sz="1800" dirty="0"/>
              <a:t>Не заботьтесь ни о чём, </a:t>
            </a:r>
            <a:r>
              <a:rPr lang="ru-RU" sz="1800" dirty="0" smtClean="0"/>
              <a:t/>
            </a:r>
            <a:br>
              <a:rPr lang="ru-RU" sz="1800" dirty="0" smtClean="0"/>
            </a:br>
            <a:r>
              <a:rPr lang="ru-RU" sz="1800" dirty="0" smtClean="0"/>
              <a:t>но </a:t>
            </a:r>
            <a:r>
              <a:rPr lang="ru-RU" sz="1800" dirty="0"/>
              <a:t>всегда в молитве и прошении с благодарением открывайте свои желания пред Богом,</a:t>
            </a:r>
            <a:r>
              <a:rPr lang="ru-RU" sz="1800" baseline="30000" dirty="0"/>
              <a:t> </a:t>
            </a:r>
            <a:r>
              <a:rPr lang="ru-RU" sz="1800" dirty="0"/>
              <a:t> </a:t>
            </a:r>
            <a:r>
              <a:rPr lang="ru-RU" sz="1800" dirty="0" smtClean="0"/>
              <a:t/>
            </a:r>
            <a:br>
              <a:rPr lang="ru-RU" sz="1800" dirty="0" smtClean="0"/>
            </a:br>
            <a:r>
              <a:rPr lang="ru-RU" sz="1800" dirty="0" smtClean="0"/>
              <a:t>и </a:t>
            </a:r>
            <a:r>
              <a:rPr lang="ru-RU" sz="1800" dirty="0"/>
              <a:t>мир Божий, который превыше всякого ума, </a:t>
            </a:r>
            <a:r>
              <a:rPr lang="ru-RU" sz="1800" dirty="0" smtClean="0"/>
              <a:t>соблюдёт </a:t>
            </a:r>
            <a:r>
              <a:rPr lang="ru-RU" sz="1800" dirty="0"/>
              <a:t>сердца ваши и помышления ваши </a:t>
            </a:r>
            <a:r>
              <a:rPr lang="ru-RU" sz="1800" dirty="0" smtClean="0"/>
              <a:t/>
            </a:r>
            <a:br>
              <a:rPr lang="ru-RU" sz="1800" dirty="0" smtClean="0"/>
            </a:br>
            <a:r>
              <a:rPr lang="ru-RU" sz="1800" dirty="0" smtClean="0"/>
              <a:t>во </a:t>
            </a:r>
            <a:r>
              <a:rPr lang="ru-RU" sz="1800" dirty="0"/>
              <a:t>Христе Иисусе»</a:t>
            </a:r>
            <a:r>
              <a:rPr lang="ru-RU" sz="1800" dirty="0" smtClean="0"/>
              <a:t>.</a:t>
            </a:r>
          </a:p>
          <a:p>
            <a:pPr marL="0" indent="0" algn="ctr">
              <a:buNone/>
            </a:pPr>
            <a:endParaRPr lang="en-US" sz="1800" dirty="0"/>
          </a:p>
          <a:p>
            <a:pPr marL="0" indent="0" algn="ctr">
              <a:buNone/>
            </a:pPr>
            <a:r>
              <a:rPr lang="ru-RU" sz="1800" b="1" dirty="0"/>
              <a:t>Иоанна 14:</a:t>
            </a:r>
            <a:r>
              <a:rPr lang="ru-RU" sz="1800" b="1" dirty="0" smtClean="0"/>
              <a:t>27</a:t>
            </a:r>
            <a:r>
              <a:rPr lang="ru-RU" sz="1800" b="1" dirty="0"/>
              <a:t/>
            </a:r>
            <a:br>
              <a:rPr lang="ru-RU" sz="1800" b="1" dirty="0"/>
            </a:br>
            <a:r>
              <a:rPr lang="ru-RU" sz="1800" dirty="0" smtClean="0"/>
              <a:t>«</a:t>
            </a:r>
            <a:r>
              <a:rPr lang="ru-RU" sz="1800" dirty="0"/>
              <a:t>Мир оставляю вам, мир Мой даю вам; не так, как мир даёт, </a:t>
            </a:r>
            <a:r>
              <a:rPr lang="ru-RU" sz="1800" dirty="0" smtClean="0"/>
              <a:t/>
            </a:r>
            <a:br>
              <a:rPr lang="ru-RU" sz="1800" dirty="0" smtClean="0"/>
            </a:br>
            <a:r>
              <a:rPr lang="ru-RU" sz="1800" dirty="0" smtClean="0"/>
              <a:t>Я </a:t>
            </a:r>
            <a:r>
              <a:rPr lang="ru-RU" sz="1800" dirty="0"/>
              <a:t>даю вам. Да не смущается сердце ваше и да не устрашается»</a:t>
            </a:r>
            <a:r>
              <a:rPr lang="ru-RU" sz="1800" dirty="0" smtClean="0"/>
              <a:t>.</a:t>
            </a:r>
            <a:endParaRPr lang="en-US" sz="1800" dirty="0"/>
          </a:p>
        </p:txBody>
      </p:sp>
      <p:pic>
        <p:nvPicPr>
          <p:cNvPr id="5" name="Picture 4" descr="A picture containing indoor, sitting, table, bed&#10;&#10;Description automatically generated">
            <a:extLst>
              <a:ext uri="{FF2B5EF4-FFF2-40B4-BE49-F238E27FC236}">
                <a16:creationId xmlns:a16="http://schemas.microsoft.com/office/drawing/2014/main" xmlns="" id="{31CFA729-E342-4349-9EE9-B8AC2FFFBD4F}"/>
              </a:ext>
            </a:extLst>
          </p:cNvPr>
          <p:cNvPicPr>
            <a:picLocks noChangeAspect="1"/>
          </p:cNvPicPr>
          <p:nvPr/>
        </p:nvPicPr>
        <p:blipFill>
          <a:blip r:embed="rId2"/>
          <a:stretch>
            <a:fillRect/>
          </a:stretch>
        </p:blipFill>
        <p:spPr>
          <a:xfrm>
            <a:off x="4760843" y="1430836"/>
            <a:ext cx="3197503" cy="2134503"/>
          </a:xfrm>
          <a:prstGeom prst="rect">
            <a:avLst/>
          </a:prstGeom>
          <a:ln>
            <a:solidFill>
              <a:schemeClr val="accent1"/>
            </a:solidFill>
          </a:ln>
          <a:effectLst>
            <a:softEdge rad="88900"/>
          </a:effectLst>
        </p:spPr>
      </p:pic>
      <p:sp>
        <p:nvSpPr>
          <p:cNvPr id="6" name="Rectangle 5">
            <a:extLst>
              <a:ext uri="{FF2B5EF4-FFF2-40B4-BE49-F238E27FC236}">
                <a16:creationId xmlns:a16="http://schemas.microsoft.com/office/drawing/2014/main" xmlns="" id="{60BA4C8B-A6A3-A24B-B61E-23FF1D1338F1}"/>
              </a:ext>
            </a:extLst>
          </p:cNvPr>
          <p:cNvSpPr/>
          <p:nvPr/>
        </p:nvSpPr>
        <p:spPr>
          <a:xfrm>
            <a:off x="4760843" y="3837913"/>
            <a:ext cx="3627783" cy="2585323"/>
          </a:xfrm>
          <a:prstGeom prst="rect">
            <a:avLst/>
          </a:prstGeom>
        </p:spPr>
        <p:txBody>
          <a:bodyPr wrap="square">
            <a:spAutoFit/>
          </a:bodyPr>
          <a:lstStyle/>
          <a:p>
            <a:pPr algn="ctr"/>
            <a:r>
              <a:rPr lang="ru-RU" b="1" dirty="0"/>
              <a:t>Матфея 11:28-</a:t>
            </a:r>
            <a:r>
              <a:rPr lang="ru-RU" b="1" dirty="0" smtClean="0"/>
              <a:t>30</a:t>
            </a:r>
          </a:p>
          <a:p>
            <a:pPr algn="ctr"/>
            <a:r>
              <a:rPr lang="ru-RU" dirty="0" smtClean="0"/>
              <a:t>«</a:t>
            </a:r>
            <a:r>
              <a:rPr lang="ru-RU" dirty="0"/>
              <a:t>Придите ко Мне, </a:t>
            </a:r>
            <a:r>
              <a:rPr lang="ru-RU" dirty="0" smtClean="0"/>
              <a:t>все </a:t>
            </a:r>
            <a:r>
              <a:rPr lang="ru-RU" dirty="0"/>
              <a:t>труждающиеся  </a:t>
            </a:r>
            <a:r>
              <a:rPr lang="ru-RU" dirty="0" smtClean="0"/>
              <a:t>и </a:t>
            </a:r>
            <a:r>
              <a:rPr lang="ru-RU" dirty="0"/>
              <a:t>обремененные, и Я успокою вас; возьмите иго Моё на себя </a:t>
            </a:r>
            <a:r>
              <a:rPr lang="ru-RU" dirty="0" smtClean="0"/>
              <a:t>и </a:t>
            </a:r>
            <a:r>
              <a:rPr lang="ru-RU" dirty="0"/>
              <a:t>научитесь от Меня, ибо </a:t>
            </a:r>
            <a:r>
              <a:rPr lang="ru-RU" dirty="0" smtClean="0"/>
              <a:t/>
            </a:r>
            <a:br>
              <a:rPr lang="ru-RU" dirty="0" smtClean="0"/>
            </a:br>
            <a:r>
              <a:rPr lang="ru-RU" dirty="0" smtClean="0"/>
              <a:t>Я </a:t>
            </a:r>
            <a:r>
              <a:rPr lang="ru-RU" dirty="0"/>
              <a:t>кроток и смирен сердцем, </a:t>
            </a:r>
            <a:r>
              <a:rPr lang="ru-RU" dirty="0" smtClean="0"/>
              <a:t/>
            </a:r>
            <a:br>
              <a:rPr lang="ru-RU" dirty="0" smtClean="0"/>
            </a:br>
            <a:r>
              <a:rPr lang="ru-RU" dirty="0" smtClean="0"/>
              <a:t>и </a:t>
            </a:r>
            <a:r>
              <a:rPr lang="ru-RU" dirty="0"/>
              <a:t>найдете покой душам вашим; ибо иго Моё благо, </a:t>
            </a:r>
            <a:r>
              <a:rPr lang="ru-RU" dirty="0" smtClean="0"/>
              <a:t/>
            </a:r>
            <a:br>
              <a:rPr lang="ru-RU" dirty="0" smtClean="0"/>
            </a:br>
            <a:r>
              <a:rPr lang="ru-RU" dirty="0" smtClean="0"/>
              <a:t>и </a:t>
            </a:r>
            <a:r>
              <a:rPr lang="ru-RU" dirty="0"/>
              <a:t>бремя Моё легко»</a:t>
            </a:r>
            <a:r>
              <a:rPr lang="ru-RU" dirty="0" smtClean="0"/>
              <a:t>.</a:t>
            </a:r>
          </a:p>
        </p:txBody>
      </p:sp>
    </p:spTree>
    <p:extLst>
      <p:ext uri="{BB962C8B-B14F-4D97-AF65-F5344CB8AC3E}">
        <p14:creationId xmlns:p14="http://schemas.microsoft.com/office/powerpoint/2010/main" val="16115715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635" y="-126404"/>
            <a:ext cx="8086293" cy="1284667"/>
          </a:xfrm>
        </p:spPr>
        <p:txBody>
          <a:bodyPr>
            <a:noAutofit/>
          </a:bodyPr>
          <a:lstStyle/>
          <a:p>
            <a:r>
              <a:rPr lang="ru-RU" sz="4000" b="1" dirty="0" smtClean="0"/>
              <a:t>Дополнение</a:t>
            </a:r>
            <a:endParaRPr lang="en-US" sz="4000" b="1" dirty="0"/>
          </a:p>
        </p:txBody>
      </p:sp>
      <p:sp>
        <p:nvSpPr>
          <p:cNvPr id="3" name="Content Placeholder 2"/>
          <p:cNvSpPr>
            <a:spLocks noGrp="1"/>
          </p:cNvSpPr>
          <p:nvPr>
            <p:ph idx="1"/>
          </p:nvPr>
        </p:nvSpPr>
        <p:spPr>
          <a:xfrm>
            <a:off x="969516" y="964280"/>
            <a:ext cx="7178517" cy="4525963"/>
          </a:xfrm>
        </p:spPr>
        <p:txBody>
          <a:bodyPr vert="horz" lIns="91440" tIns="45720" rIns="91440" bIns="45720" rtlCol="0" anchor="t">
            <a:normAutofit/>
          </a:bodyPr>
          <a:lstStyle/>
          <a:p>
            <a:pPr marL="0" indent="0">
              <a:buNone/>
            </a:pPr>
            <a:endParaRPr lang="en-US" sz="4600" b="1" dirty="0">
              <a:cs typeface="Calibri"/>
            </a:endParaRPr>
          </a:p>
          <a:p>
            <a:r>
              <a:rPr lang="ru-RU" b="1" dirty="0" smtClean="0"/>
              <a:t>СОН </a:t>
            </a:r>
            <a:r>
              <a:rPr lang="mr-IN" dirty="0" smtClean="0"/>
              <a:t>–</a:t>
            </a:r>
            <a:r>
              <a:rPr lang="ru-RU" dirty="0" smtClean="0"/>
              <a:t> это </a:t>
            </a:r>
            <a:r>
              <a:rPr lang="ru-RU" dirty="0"/>
              <a:t>необходимое условие хорошего физического и психического здоровья.</a:t>
            </a:r>
          </a:p>
          <a:p>
            <a:endParaRPr lang="ru-RU" dirty="0"/>
          </a:p>
          <a:p>
            <a:r>
              <a:rPr lang="ru-RU" b="1" dirty="0" smtClean="0"/>
              <a:t>ДЫШИТЕ</a:t>
            </a:r>
            <a:r>
              <a:rPr lang="ru-RU" dirty="0" smtClean="0"/>
              <a:t> </a:t>
            </a:r>
            <a:r>
              <a:rPr lang="ru-RU" dirty="0"/>
              <a:t>медленно и </a:t>
            </a:r>
            <a:r>
              <a:rPr lang="ru-RU" dirty="0" smtClean="0"/>
              <a:t>спокойно, </a:t>
            </a:r>
            <a:r>
              <a:rPr lang="ru-RU" dirty="0"/>
              <a:t>когда эмоционально подавлены.</a:t>
            </a:r>
          </a:p>
          <a:p>
            <a:endParaRPr lang="ru-RU" dirty="0"/>
          </a:p>
          <a:p>
            <a:r>
              <a:rPr lang="ru-RU" b="1" dirty="0" smtClean="0"/>
              <a:t>РАССЛАБЬТЕ</a:t>
            </a:r>
            <a:r>
              <a:rPr lang="ru-RU" dirty="0" smtClean="0"/>
              <a:t> </a:t>
            </a:r>
            <a:r>
              <a:rPr lang="ru-RU" dirty="0"/>
              <a:t>мышцы, когда заметите, что они напряглись от эмоционального стресса.</a:t>
            </a:r>
            <a:endParaRPr lang="en-US" dirty="0">
              <a:cs typeface="Calibri"/>
            </a:endParaRPr>
          </a:p>
          <a:p>
            <a:pPr lvl="2"/>
            <a:endParaRPr lang="en-US" dirty="0"/>
          </a:p>
        </p:txBody>
      </p:sp>
    </p:spTree>
    <p:extLst>
      <p:ext uri="{BB962C8B-B14F-4D97-AF65-F5344CB8AC3E}">
        <p14:creationId xmlns:p14="http://schemas.microsoft.com/office/powerpoint/2010/main" val="29054738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34B6343-E8FD-4F47-B247-A4A37BA6298A}"/>
              </a:ext>
            </a:extLst>
          </p:cNvPr>
          <p:cNvSpPr>
            <a:spLocks noGrp="1"/>
          </p:cNvSpPr>
          <p:nvPr>
            <p:ph type="title"/>
          </p:nvPr>
        </p:nvSpPr>
        <p:spPr>
          <a:xfrm>
            <a:off x="225778" y="2965028"/>
            <a:ext cx="7478988" cy="1362075"/>
          </a:xfrm>
        </p:spPr>
        <p:txBody>
          <a:bodyPr>
            <a:normAutofit fontScale="90000"/>
          </a:bodyPr>
          <a:lstStyle/>
          <a:p>
            <a:pPr>
              <a:lnSpc>
                <a:spcPct val="90000"/>
              </a:lnSpc>
            </a:pPr>
            <a:r>
              <a:rPr lang="ru-RU" dirty="0" smtClean="0"/>
              <a:t>Применение вести </a:t>
            </a:r>
            <a:br>
              <a:rPr lang="ru-RU" dirty="0" smtClean="0"/>
            </a:br>
            <a:r>
              <a:rPr lang="ru-RU" dirty="0" smtClean="0"/>
              <a:t>о </a:t>
            </a:r>
            <a:r>
              <a:rPr lang="ru-RU" dirty="0"/>
              <a:t>здоровье </a:t>
            </a:r>
            <a:r>
              <a:rPr lang="ru-RU" dirty="0" smtClean="0"/>
              <a:t/>
            </a:r>
            <a:br>
              <a:rPr lang="ru-RU" dirty="0" smtClean="0"/>
            </a:br>
            <a:r>
              <a:rPr lang="ru-RU" dirty="0" smtClean="0"/>
              <a:t>к проблемам здоровья душевного</a:t>
            </a:r>
            <a:endParaRPr lang="ru-RU" dirty="0"/>
          </a:p>
        </p:txBody>
      </p:sp>
    </p:spTree>
    <p:extLst>
      <p:ext uri="{BB962C8B-B14F-4D97-AF65-F5344CB8AC3E}">
        <p14:creationId xmlns:p14="http://schemas.microsoft.com/office/powerpoint/2010/main" val="22373748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b="1" dirty="0"/>
              <a:t>Питание </a:t>
            </a:r>
            <a:endParaRPr lang="en-US" b="1" dirty="0"/>
          </a:p>
        </p:txBody>
      </p:sp>
      <p:sp>
        <p:nvSpPr>
          <p:cNvPr id="3" name="Content Placeholder 2"/>
          <p:cNvSpPr>
            <a:spLocks noGrp="1"/>
          </p:cNvSpPr>
          <p:nvPr>
            <p:ph idx="1"/>
          </p:nvPr>
        </p:nvSpPr>
        <p:spPr>
          <a:xfrm>
            <a:off x="628226" y="1325828"/>
            <a:ext cx="7783825" cy="4794628"/>
          </a:xfrm>
        </p:spPr>
        <p:txBody>
          <a:bodyPr vert="horz" lIns="91440" tIns="45720" rIns="91440" bIns="45720" rtlCol="0" anchor="t">
            <a:normAutofit/>
          </a:bodyPr>
          <a:lstStyle/>
          <a:p>
            <a:r>
              <a:rPr lang="ru-RU" dirty="0" smtClean="0"/>
              <a:t>Питание </a:t>
            </a:r>
            <a:r>
              <a:rPr lang="ru-RU" dirty="0"/>
              <a:t>жизненно </a:t>
            </a:r>
            <a:r>
              <a:rPr lang="ru-RU" dirty="0" smtClean="0"/>
              <a:t>важно </a:t>
            </a:r>
            <a:r>
              <a:rPr lang="ru-RU" dirty="0"/>
              <a:t>для улучшения нашего психического здоровья</a:t>
            </a:r>
            <a:r>
              <a:rPr lang="ru-RU" dirty="0" smtClean="0"/>
              <a:t>.</a:t>
            </a:r>
            <a:endParaRPr lang="ru-RU" dirty="0"/>
          </a:p>
          <a:p>
            <a:r>
              <a:rPr lang="ru-RU" dirty="0"/>
              <a:t>Диета, богатая цельными злаками, фруктами </a:t>
            </a:r>
            <a:r>
              <a:rPr lang="ru-RU" dirty="0" smtClean="0"/>
              <a:t/>
            </a:r>
            <a:br>
              <a:rPr lang="ru-RU" dirty="0" smtClean="0"/>
            </a:br>
            <a:r>
              <a:rPr lang="ru-RU" dirty="0" smtClean="0"/>
              <a:t>и </a:t>
            </a:r>
            <a:r>
              <a:rPr lang="ru-RU" dirty="0"/>
              <a:t>овощами, полезными жирами, нежирным белком </a:t>
            </a:r>
            <a:r>
              <a:rPr lang="ru-RU" dirty="0" smtClean="0"/>
              <a:t/>
            </a:r>
            <a:br>
              <a:rPr lang="ru-RU" dirty="0" smtClean="0"/>
            </a:br>
            <a:r>
              <a:rPr lang="ru-RU" dirty="0" smtClean="0"/>
              <a:t>и </a:t>
            </a:r>
            <a:r>
              <a:rPr lang="ru-RU" dirty="0"/>
              <a:t>высоким содержанием клетчатки, а также отказ </a:t>
            </a:r>
            <a:r>
              <a:rPr lang="ru-RU" dirty="0" smtClean="0"/>
              <a:t/>
            </a:r>
            <a:br>
              <a:rPr lang="ru-RU" dirty="0" smtClean="0"/>
            </a:br>
            <a:r>
              <a:rPr lang="ru-RU" dirty="0" smtClean="0"/>
              <a:t>от </a:t>
            </a:r>
            <a:r>
              <a:rPr lang="ru-RU" dirty="0"/>
              <a:t>сладостей и сильно переработанной </a:t>
            </a:r>
            <a:r>
              <a:rPr lang="ru-RU" dirty="0" smtClean="0"/>
              <a:t>пищи </a:t>
            </a:r>
            <a:r>
              <a:rPr lang="ru-RU" dirty="0"/>
              <a:t>заставляют и </a:t>
            </a:r>
            <a:r>
              <a:rPr lang="ru-RU" dirty="0" smtClean="0"/>
              <a:t>тело, </a:t>
            </a:r>
            <a:r>
              <a:rPr lang="ru-RU" dirty="0"/>
              <a:t>и ум чувствовать себя хорошо. </a:t>
            </a:r>
          </a:p>
          <a:p>
            <a:r>
              <a:rPr lang="ru-RU" dirty="0" smtClean="0"/>
              <a:t>Регулярно </a:t>
            </a:r>
            <a:r>
              <a:rPr lang="ru-RU" dirty="0"/>
              <a:t>устраивайте </a:t>
            </a:r>
            <a:r>
              <a:rPr lang="ru-RU" dirty="0" smtClean="0"/>
              <a:t/>
            </a:r>
            <a:br>
              <a:rPr lang="ru-RU" dirty="0" smtClean="0"/>
            </a:br>
            <a:r>
              <a:rPr lang="ru-RU" dirty="0" smtClean="0"/>
              <a:t>семейные </a:t>
            </a:r>
            <a:r>
              <a:rPr lang="ru-RU" dirty="0"/>
              <a:t>трапезы.</a:t>
            </a:r>
            <a:endParaRPr lang="en-US" dirty="0">
              <a:cs typeface="Calibri"/>
            </a:endParaRPr>
          </a:p>
        </p:txBody>
      </p:sp>
      <p:pic>
        <p:nvPicPr>
          <p:cNvPr id="4" name="Picture 3" descr="A person sitting on a table&#10;&#10;Description automatically generated">
            <a:extLst>
              <a:ext uri="{FF2B5EF4-FFF2-40B4-BE49-F238E27FC236}">
                <a16:creationId xmlns:a16="http://schemas.microsoft.com/office/drawing/2014/main" xmlns="" id="{4C68548D-B6AC-874C-A5F1-DD57969ADBF2}"/>
              </a:ext>
            </a:extLst>
          </p:cNvPr>
          <p:cNvPicPr>
            <a:picLocks noChangeAspect="1"/>
          </p:cNvPicPr>
          <p:nvPr/>
        </p:nvPicPr>
        <p:blipFill>
          <a:blip r:embed="rId2"/>
          <a:stretch>
            <a:fillRect/>
          </a:stretch>
        </p:blipFill>
        <p:spPr>
          <a:xfrm>
            <a:off x="4747954" y="4031233"/>
            <a:ext cx="3664097" cy="2427890"/>
          </a:xfrm>
          <a:prstGeom prst="rect">
            <a:avLst/>
          </a:prstGeom>
          <a:effectLst>
            <a:softEdge rad="101600"/>
          </a:effectLst>
        </p:spPr>
      </p:pic>
    </p:spTree>
    <p:extLst>
      <p:ext uri="{BB962C8B-B14F-4D97-AF65-F5344CB8AC3E}">
        <p14:creationId xmlns:p14="http://schemas.microsoft.com/office/powerpoint/2010/main" val="4460693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b="1" dirty="0"/>
              <a:t>Физические </a:t>
            </a:r>
            <a:r>
              <a:rPr lang="ru-RU" b="1" dirty="0" smtClean="0"/>
              <a:t>упражнения</a:t>
            </a:r>
            <a:endParaRPr lang="en-US" b="1" dirty="0"/>
          </a:p>
        </p:txBody>
      </p:sp>
      <p:sp>
        <p:nvSpPr>
          <p:cNvPr id="3" name="Content Placeholder 2"/>
          <p:cNvSpPr>
            <a:spLocks noGrp="1"/>
          </p:cNvSpPr>
          <p:nvPr>
            <p:ph idx="1"/>
          </p:nvPr>
        </p:nvSpPr>
        <p:spPr>
          <a:xfrm>
            <a:off x="570272" y="1312334"/>
            <a:ext cx="4989506" cy="5023556"/>
          </a:xfrm>
        </p:spPr>
        <p:txBody>
          <a:bodyPr vert="horz" lIns="91440" tIns="45720" rIns="91440" bIns="45720" rtlCol="0" anchor="t">
            <a:normAutofit fontScale="85000" lnSpcReduction="20000"/>
          </a:bodyPr>
          <a:lstStyle/>
          <a:p>
            <a:r>
              <a:rPr lang="ru-RU" dirty="0" smtClean="0"/>
              <a:t>Физическая активность должна </a:t>
            </a:r>
            <a:r>
              <a:rPr lang="ru-RU" dirty="0"/>
              <a:t>быть регулярной частью </a:t>
            </a:r>
            <a:r>
              <a:rPr lang="ru-RU" dirty="0" smtClean="0"/>
              <a:t>жизни.</a:t>
            </a:r>
          </a:p>
          <a:p>
            <a:r>
              <a:rPr lang="ru-RU" dirty="0" smtClean="0"/>
              <a:t>Регулярные </a:t>
            </a:r>
            <a:r>
              <a:rPr lang="ru-RU" dirty="0"/>
              <a:t>физические упражнения </a:t>
            </a:r>
            <a:r>
              <a:rPr lang="ru-RU" dirty="0" smtClean="0"/>
              <a:t/>
            </a:r>
            <a:br>
              <a:rPr lang="ru-RU" dirty="0" smtClean="0"/>
            </a:br>
            <a:r>
              <a:rPr lang="ru-RU" dirty="0" smtClean="0"/>
              <a:t>так </a:t>
            </a:r>
            <a:r>
              <a:rPr lang="ru-RU" dirty="0"/>
              <a:t>же </a:t>
            </a:r>
            <a:r>
              <a:rPr lang="ru-RU" dirty="0" smtClean="0"/>
              <a:t>эффективны, </a:t>
            </a:r>
            <a:r>
              <a:rPr lang="ru-RU" dirty="0"/>
              <a:t>как антидепрессанты.</a:t>
            </a:r>
          </a:p>
          <a:p>
            <a:r>
              <a:rPr lang="ru-RU" dirty="0"/>
              <a:t>Выйдите на улицу со своим </a:t>
            </a:r>
            <a:r>
              <a:rPr lang="ru-RU" dirty="0" smtClean="0"/>
              <a:t>ребёнком</a:t>
            </a:r>
            <a:br>
              <a:rPr lang="ru-RU" dirty="0" smtClean="0"/>
            </a:br>
            <a:r>
              <a:rPr lang="ru-RU" dirty="0" smtClean="0"/>
              <a:t>и </a:t>
            </a:r>
            <a:r>
              <a:rPr lang="ru-RU" dirty="0"/>
              <a:t>повеселитесь!</a:t>
            </a:r>
          </a:p>
          <a:p>
            <a:r>
              <a:rPr lang="ru-RU" dirty="0" smtClean="0"/>
              <a:t>Прогулка подарит вам:</a:t>
            </a:r>
          </a:p>
          <a:p>
            <a:pPr lvl="1"/>
            <a:r>
              <a:rPr lang="ru-RU" dirty="0" smtClean="0"/>
              <a:t>Свежий воздух и солнечный </a:t>
            </a:r>
            <a:br>
              <a:rPr lang="ru-RU" dirty="0" smtClean="0"/>
            </a:br>
            <a:r>
              <a:rPr lang="ru-RU" dirty="0" smtClean="0"/>
              <a:t>свет</a:t>
            </a:r>
          </a:p>
          <a:p>
            <a:pPr lvl="1"/>
            <a:r>
              <a:rPr lang="ru-RU" dirty="0" smtClean="0"/>
              <a:t>Смену обстановки</a:t>
            </a:r>
          </a:p>
          <a:p>
            <a:pPr lvl="1"/>
            <a:r>
              <a:rPr lang="ru-RU" dirty="0" smtClean="0"/>
              <a:t>Возможность провести время </a:t>
            </a:r>
            <a:br>
              <a:rPr lang="ru-RU" dirty="0" smtClean="0"/>
            </a:br>
            <a:r>
              <a:rPr lang="ru-RU" dirty="0" smtClean="0"/>
              <a:t>со своим Создателем</a:t>
            </a:r>
            <a:endParaRPr lang="ru-RU" dirty="0"/>
          </a:p>
          <a:p>
            <a:pPr lvl="1"/>
            <a:r>
              <a:rPr lang="ru-RU" dirty="0" smtClean="0"/>
              <a:t>Шанс поговорить с теми, мимо кого вы чаще всего проходите</a:t>
            </a:r>
          </a:p>
          <a:p>
            <a:pPr lvl="1"/>
            <a:r>
              <a:rPr lang="ru-RU" dirty="0" smtClean="0"/>
              <a:t>Укрепить взаимоотношения </a:t>
            </a:r>
            <a:br>
              <a:rPr lang="ru-RU" dirty="0" smtClean="0"/>
            </a:br>
            <a:r>
              <a:rPr lang="ru-RU" dirty="0" smtClean="0"/>
              <a:t>с ребёнком</a:t>
            </a:r>
            <a:endParaRPr lang="en-US" dirty="0"/>
          </a:p>
        </p:txBody>
      </p:sp>
      <p:pic>
        <p:nvPicPr>
          <p:cNvPr id="10" name="Picture 9" descr="A person riding a bike down a dirt road&#10;&#10;Description automatically generated">
            <a:extLst>
              <a:ext uri="{FF2B5EF4-FFF2-40B4-BE49-F238E27FC236}">
                <a16:creationId xmlns:a16="http://schemas.microsoft.com/office/drawing/2014/main" xmlns="" id="{2C68373E-19DA-1349-BF4E-76745F2BB554}"/>
              </a:ext>
            </a:extLst>
          </p:cNvPr>
          <p:cNvPicPr>
            <a:picLocks noChangeAspect="1"/>
          </p:cNvPicPr>
          <p:nvPr/>
        </p:nvPicPr>
        <p:blipFill rotWithShape="1">
          <a:blip r:embed="rId3"/>
          <a:srcRect l="40271" t="23294" r="19459" b="17488"/>
          <a:stretch/>
        </p:blipFill>
        <p:spPr>
          <a:xfrm>
            <a:off x="5323789" y="1312334"/>
            <a:ext cx="3058800" cy="2993023"/>
          </a:xfrm>
          <a:prstGeom prst="rect">
            <a:avLst/>
          </a:prstGeom>
          <a:effectLst>
            <a:softEdge rad="152400"/>
          </a:effectLst>
        </p:spPr>
      </p:pic>
    </p:spTree>
    <p:extLst>
      <p:ext uri="{BB962C8B-B14F-4D97-AF65-F5344CB8AC3E}">
        <p14:creationId xmlns:p14="http://schemas.microsoft.com/office/powerpoint/2010/main" val="35721089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b="1" dirty="0"/>
              <a:t>Социальная </a:t>
            </a:r>
            <a:r>
              <a:rPr lang="ru-RU" b="1" dirty="0" smtClean="0"/>
              <a:t>поддержка</a:t>
            </a:r>
            <a:endParaRPr lang="en-US" b="1" dirty="0"/>
          </a:p>
        </p:txBody>
      </p:sp>
      <p:sp>
        <p:nvSpPr>
          <p:cNvPr id="3" name="Content Placeholder 2"/>
          <p:cNvSpPr>
            <a:spLocks noGrp="1"/>
          </p:cNvSpPr>
          <p:nvPr>
            <p:ph idx="1"/>
          </p:nvPr>
        </p:nvSpPr>
        <p:spPr>
          <a:xfrm>
            <a:off x="570272" y="1158263"/>
            <a:ext cx="4817274" cy="5290515"/>
          </a:xfrm>
        </p:spPr>
        <p:txBody>
          <a:bodyPr vert="horz" lIns="91440" tIns="45720" rIns="91440" bIns="45720" rtlCol="0" anchor="t">
            <a:normAutofit fontScale="92500" lnSpcReduction="10000"/>
          </a:bodyPr>
          <a:lstStyle/>
          <a:p>
            <a:r>
              <a:rPr lang="ru-RU" dirty="0" smtClean="0"/>
              <a:t>Мы были созданы быть социальными существами.</a:t>
            </a:r>
          </a:p>
          <a:p>
            <a:r>
              <a:rPr lang="ru-RU" dirty="0"/>
              <a:t>Организуйте игровые дни для своих </a:t>
            </a:r>
            <a:r>
              <a:rPr lang="ru-RU" dirty="0" smtClean="0"/>
              <a:t>детей, </a:t>
            </a:r>
            <a:r>
              <a:rPr lang="ru-RU" dirty="0"/>
              <a:t>пригласите их друзей, познакомьтесь с друзьями своих </a:t>
            </a:r>
            <a:r>
              <a:rPr lang="ru-RU" dirty="0" smtClean="0"/>
              <a:t>детей.</a:t>
            </a:r>
            <a:endParaRPr lang="ru-RU" dirty="0"/>
          </a:p>
          <a:p>
            <a:r>
              <a:rPr lang="ru-RU" dirty="0"/>
              <a:t>В</a:t>
            </a:r>
            <a:r>
              <a:rPr lang="ru-RU" dirty="0" smtClean="0"/>
              <a:t>овлеките ребёнка </a:t>
            </a:r>
            <a:r>
              <a:rPr lang="ru-RU" dirty="0"/>
              <a:t>в церковные </a:t>
            </a:r>
            <a:r>
              <a:rPr lang="ru-RU" dirty="0" smtClean="0"/>
              <a:t>молодёжные мероприятия</a:t>
            </a:r>
            <a:r>
              <a:rPr lang="ru-RU" dirty="0"/>
              <a:t>, поощряйте внеклассные </a:t>
            </a:r>
            <a:r>
              <a:rPr lang="ru-RU" dirty="0" smtClean="0"/>
              <a:t>мероприятия.</a:t>
            </a:r>
            <a:endParaRPr lang="ru-RU" dirty="0"/>
          </a:p>
          <a:p>
            <a:r>
              <a:rPr lang="ru-RU" dirty="0" smtClean="0"/>
              <a:t>призывайте </a:t>
            </a:r>
            <a:r>
              <a:rPr lang="ru-RU" dirty="0"/>
              <a:t>своих детей общаться со взрослыми наставниками, имеющими схожие интересы (убедитесь, что соблюдаются соответствующие границы).</a:t>
            </a:r>
          </a:p>
        </p:txBody>
      </p:sp>
      <p:pic>
        <p:nvPicPr>
          <p:cNvPr id="5" name="Picture 4" descr="A person standing in a field&#10;&#10;Description automatically generated">
            <a:extLst>
              <a:ext uri="{FF2B5EF4-FFF2-40B4-BE49-F238E27FC236}">
                <a16:creationId xmlns:a16="http://schemas.microsoft.com/office/drawing/2014/main" xmlns="" id="{5D451A10-A910-354F-80F6-167BBD672F32}"/>
              </a:ext>
            </a:extLst>
          </p:cNvPr>
          <p:cNvPicPr>
            <a:picLocks noChangeAspect="1"/>
          </p:cNvPicPr>
          <p:nvPr/>
        </p:nvPicPr>
        <p:blipFill rotWithShape="1">
          <a:blip r:embed="rId2"/>
          <a:srcRect l="17298" r="22703"/>
          <a:stretch/>
        </p:blipFill>
        <p:spPr>
          <a:xfrm>
            <a:off x="5235222" y="1273478"/>
            <a:ext cx="3292553" cy="3678616"/>
          </a:xfrm>
          <a:prstGeom prst="rect">
            <a:avLst/>
          </a:prstGeom>
          <a:effectLst>
            <a:softEdge rad="114300"/>
          </a:effectLst>
        </p:spPr>
      </p:pic>
    </p:spTree>
    <p:extLst>
      <p:ext uri="{BB962C8B-B14F-4D97-AF65-F5344CB8AC3E}">
        <p14:creationId xmlns:p14="http://schemas.microsoft.com/office/powerpoint/2010/main" val="26079330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0271" y="-109428"/>
            <a:ext cx="7957504" cy="1143000"/>
          </a:xfrm>
        </p:spPr>
        <p:txBody>
          <a:bodyPr/>
          <a:lstStyle/>
          <a:p>
            <a:r>
              <a:rPr lang="ru-RU" b="1" dirty="0" smtClean="0"/>
              <a:t>Духовность</a:t>
            </a:r>
            <a:endParaRPr lang="en-US" b="1" dirty="0"/>
          </a:p>
        </p:txBody>
      </p:sp>
      <p:sp>
        <p:nvSpPr>
          <p:cNvPr id="3" name="Content Placeholder 2"/>
          <p:cNvSpPr>
            <a:spLocks noGrp="1"/>
          </p:cNvSpPr>
          <p:nvPr>
            <p:ph idx="1"/>
          </p:nvPr>
        </p:nvSpPr>
        <p:spPr>
          <a:xfrm>
            <a:off x="570271" y="1199445"/>
            <a:ext cx="4961325" cy="3005666"/>
          </a:xfrm>
        </p:spPr>
        <p:txBody>
          <a:bodyPr vert="horz" lIns="91440" tIns="45720" rIns="91440" bIns="45720" rtlCol="0" anchor="t">
            <a:normAutofit fontScale="92500" lnSpcReduction="20000"/>
          </a:bodyPr>
          <a:lstStyle/>
          <a:p>
            <a:r>
              <a:rPr lang="ru-RU" dirty="0"/>
              <a:t>Даже христиане страдают психическими заболеваниями. </a:t>
            </a:r>
            <a:endParaRPr lang="ru-RU" dirty="0" smtClean="0"/>
          </a:p>
          <a:p>
            <a:r>
              <a:rPr lang="ru-RU" dirty="0"/>
              <a:t>Бог нам нужен больше </a:t>
            </a:r>
            <a:r>
              <a:rPr lang="ru-RU" dirty="0" smtClean="0"/>
              <a:t>всего, когда </a:t>
            </a:r>
            <a:r>
              <a:rPr lang="ru-RU" dirty="0"/>
              <a:t>мы </a:t>
            </a:r>
            <a:r>
              <a:rPr lang="ru-RU" dirty="0" smtClean="0"/>
              <a:t>в отчаянье. </a:t>
            </a:r>
          </a:p>
          <a:p>
            <a:r>
              <a:rPr lang="ru-RU" dirty="0" smtClean="0"/>
              <a:t>Вера </a:t>
            </a:r>
            <a:r>
              <a:rPr lang="ru-RU" dirty="0"/>
              <a:t>в то, что Бог любит нас </a:t>
            </a:r>
            <a:r>
              <a:rPr lang="ru-RU" dirty="0" smtClean="0"/>
              <a:t>безусловной любовью, </a:t>
            </a:r>
            <a:r>
              <a:rPr lang="ru-RU" dirty="0"/>
              <a:t>может </a:t>
            </a:r>
            <a:r>
              <a:rPr lang="ru-RU" dirty="0" smtClean="0"/>
              <a:t>помочь </a:t>
            </a:r>
            <a:r>
              <a:rPr lang="ru-RU" dirty="0"/>
              <a:t>пережить трудные </a:t>
            </a:r>
            <a:r>
              <a:rPr lang="ru-RU" dirty="0" smtClean="0"/>
              <a:t>времена.</a:t>
            </a:r>
          </a:p>
          <a:p>
            <a:r>
              <a:rPr lang="ru-RU" dirty="0" smtClean="0"/>
              <a:t>Молитва </a:t>
            </a:r>
            <a:r>
              <a:rPr lang="ru-RU" dirty="0"/>
              <a:t>– это мощный способ облегчить наши </a:t>
            </a:r>
            <a:r>
              <a:rPr lang="ru-RU" dirty="0" smtClean="0"/>
              <a:t>заботы.</a:t>
            </a:r>
            <a:endParaRPr lang="en-US" dirty="0">
              <a:cs typeface="Calibri"/>
            </a:endParaRPr>
          </a:p>
        </p:txBody>
      </p:sp>
      <p:pic>
        <p:nvPicPr>
          <p:cNvPr id="5" name="Picture 4" descr="A hand holding a remote control&#10;&#10;Description automatically generated">
            <a:extLst>
              <a:ext uri="{FF2B5EF4-FFF2-40B4-BE49-F238E27FC236}">
                <a16:creationId xmlns:a16="http://schemas.microsoft.com/office/drawing/2014/main" xmlns="" id="{1872CE7C-B25C-114F-B37C-0551D8A46FCD}"/>
              </a:ext>
            </a:extLst>
          </p:cNvPr>
          <p:cNvPicPr>
            <a:picLocks noChangeAspect="1"/>
          </p:cNvPicPr>
          <p:nvPr/>
        </p:nvPicPr>
        <p:blipFill>
          <a:blip r:embed="rId2"/>
          <a:stretch>
            <a:fillRect/>
          </a:stretch>
        </p:blipFill>
        <p:spPr>
          <a:xfrm>
            <a:off x="5531597" y="1299128"/>
            <a:ext cx="2996178" cy="2288059"/>
          </a:xfrm>
          <a:prstGeom prst="rect">
            <a:avLst/>
          </a:prstGeom>
          <a:effectLst>
            <a:softEdge rad="88900"/>
          </a:effectLst>
        </p:spPr>
      </p:pic>
      <p:sp>
        <p:nvSpPr>
          <p:cNvPr id="6" name="Rectangle 5">
            <a:extLst>
              <a:ext uri="{FF2B5EF4-FFF2-40B4-BE49-F238E27FC236}">
                <a16:creationId xmlns:a16="http://schemas.microsoft.com/office/drawing/2014/main" xmlns="" id="{8C7E1AD2-3D56-4341-9440-FDFC442FB28F}"/>
              </a:ext>
            </a:extLst>
          </p:cNvPr>
          <p:cNvSpPr/>
          <p:nvPr/>
        </p:nvSpPr>
        <p:spPr>
          <a:xfrm>
            <a:off x="570271" y="3978876"/>
            <a:ext cx="7957504" cy="2462212"/>
          </a:xfrm>
          <a:prstGeom prst="rect">
            <a:avLst/>
          </a:prstGeom>
        </p:spPr>
        <p:txBody>
          <a:bodyPr wrap="square" lIns="91440" tIns="45720" rIns="91440" bIns="45720" anchor="t">
            <a:spAutoFit/>
          </a:bodyPr>
          <a:lstStyle/>
          <a:p>
            <a:pPr marL="342900" indent="-342900">
              <a:buFont typeface="Arial"/>
              <a:buChar char="•"/>
            </a:pPr>
            <a:r>
              <a:rPr lang="ru-RU" sz="2200" dirty="0"/>
              <a:t>Поощряйте духовное развитие вашего ребёнка.</a:t>
            </a:r>
          </a:p>
          <a:p>
            <a:pPr marL="342900" indent="-342900">
              <a:buFont typeface="Arial"/>
              <a:buChar char="•"/>
            </a:pPr>
            <a:r>
              <a:rPr lang="ru-RU" sz="2200" dirty="0"/>
              <a:t>Приводите его в СШ и церковь</a:t>
            </a:r>
          </a:p>
          <a:p>
            <a:pPr marL="342900" indent="-342900">
              <a:buFont typeface="Arial"/>
              <a:buChar char="•"/>
            </a:pPr>
            <a:r>
              <a:rPr lang="ru-RU" sz="2200" dirty="0"/>
              <a:t>Поощряйте его личное время общения с Богом</a:t>
            </a:r>
          </a:p>
          <a:p>
            <a:pPr marL="342900" indent="-342900">
              <a:buFont typeface="Arial"/>
              <a:buChar char="•"/>
            </a:pPr>
            <a:r>
              <a:rPr lang="ru-RU" sz="2200" dirty="0"/>
              <a:t>Регулярно совершайте семейные богослужения</a:t>
            </a:r>
          </a:p>
          <a:p>
            <a:pPr marL="342900" indent="-342900">
              <a:buFont typeface="Arial"/>
              <a:buChar char="•"/>
            </a:pPr>
            <a:r>
              <a:rPr lang="ru-RU" sz="2200" dirty="0"/>
              <a:t>Сами будьте хорошим примером для подражания. </a:t>
            </a:r>
          </a:p>
          <a:p>
            <a:pPr marL="342900" indent="-342900">
              <a:buFont typeface="Arial"/>
              <a:buChar char="•"/>
            </a:pPr>
            <a:r>
              <a:rPr lang="ru-RU" sz="2200" dirty="0"/>
              <a:t>Будьте готовы открыто обсуждать духовную борьбу вашего ребёнка. </a:t>
            </a:r>
            <a:endParaRPr lang="en-US" sz="2200" dirty="0"/>
          </a:p>
        </p:txBody>
      </p:sp>
    </p:spTree>
    <p:extLst>
      <p:ext uri="{BB962C8B-B14F-4D97-AF65-F5344CB8AC3E}">
        <p14:creationId xmlns:p14="http://schemas.microsoft.com/office/powerpoint/2010/main" val="17593508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70271" y="1915247"/>
            <a:ext cx="4393615" cy="3044893"/>
          </a:xfrm>
        </p:spPr>
        <p:txBody>
          <a:bodyPr vert="horz" lIns="91440" tIns="45720" rIns="91440" bIns="45720" rtlCol="0" anchor="t">
            <a:normAutofit/>
          </a:bodyPr>
          <a:lstStyle/>
          <a:p>
            <a:r>
              <a:rPr lang="ru-RU" dirty="0"/>
              <a:t>Как вы и ваш </a:t>
            </a:r>
            <a:r>
              <a:rPr lang="ru-RU" dirty="0" smtClean="0"/>
              <a:t>ребёнок </a:t>
            </a:r>
            <a:r>
              <a:rPr lang="ru-RU" dirty="0"/>
              <a:t>справляетесь </a:t>
            </a:r>
            <a:r>
              <a:rPr lang="ru-RU" dirty="0" smtClean="0"/>
              <a:t/>
            </a:r>
            <a:br>
              <a:rPr lang="ru-RU" dirty="0" smtClean="0"/>
            </a:br>
            <a:r>
              <a:rPr lang="ru-RU" dirty="0" smtClean="0"/>
              <a:t>с </a:t>
            </a:r>
            <a:r>
              <a:rPr lang="ru-RU" dirty="0"/>
              <a:t>эмоциональным стрессом</a:t>
            </a:r>
            <a:r>
              <a:rPr lang="ru-RU" dirty="0" smtClean="0"/>
              <a:t>?</a:t>
            </a:r>
          </a:p>
          <a:p>
            <a:r>
              <a:rPr lang="ru-RU" dirty="0" smtClean="0"/>
              <a:t>Какую </a:t>
            </a:r>
            <a:r>
              <a:rPr lang="ru-RU" dirty="0"/>
              <a:t>деятельность, </a:t>
            </a:r>
            <a:r>
              <a:rPr lang="ru-RU" dirty="0" smtClean="0"/>
              <a:t/>
            </a:r>
            <a:br>
              <a:rPr lang="ru-RU" dirty="0" smtClean="0"/>
            </a:br>
            <a:r>
              <a:rPr lang="ru-RU" dirty="0" smtClean="0"/>
              <a:t>о </a:t>
            </a:r>
            <a:r>
              <a:rPr lang="ru-RU" dirty="0"/>
              <a:t>которой вы узнали сегодня, вы можете использовать для себя и своего </a:t>
            </a:r>
            <a:r>
              <a:rPr lang="ru-RU" dirty="0" smtClean="0"/>
              <a:t>ребёнка</a:t>
            </a:r>
            <a:r>
              <a:rPr lang="ru-RU" dirty="0"/>
              <a:t>? </a:t>
            </a:r>
            <a:endParaRPr lang="en-US" dirty="0"/>
          </a:p>
        </p:txBody>
      </p:sp>
      <p:pic>
        <p:nvPicPr>
          <p:cNvPr id="5" name="Picture 4" descr="A picture containing grass, outdoor, child, playing&#10;&#10;Description automatically generated">
            <a:extLst>
              <a:ext uri="{FF2B5EF4-FFF2-40B4-BE49-F238E27FC236}">
                <a16:creationId xmlns:a16="http://schemas.microsoft.com/office/drawing/2014/main" xmlns="" id="{AF51BF2F-5DB6-1F44-8153-5DD8974377EF}"/>
              </a:ext>
            </a:extLst>
          </p:cNvPr>
          <p:cNvPicPr>
            <a:picLocks noChangeAspect="1"/>
          </p:cNvPicPr>
          <p:nvPr/>
        </p:nvPicPr>
        <p:blipFill rotWithShape="1">
          <a:blip r:embed="rId2"/>
          <a:srcRect l="13546" r="14276"/>
          <a:stretch/>
        </p:blipFill>
        <p:spPr>
          <a:xfrm>
            <a:off x="5208814" y="1918252"/>
            <a:ext cx="3170267" cy="3040391"/>
          </a:xfrm>
          <a:prstGeom prst="rect">
            <a:avLst/>
          </a:prstGeom>
          <a:effectLst>
            <a:softEdge rad="114300"/>
          </a:effectLst>
        </p:spPr>
      </p:pic>
      <p:sp>
        <p:nvSpPr>
          <p:cNvPr id="6" name="Title 1"/>
          <p:cNvSpPr txBox="1">
            <a:spLocks/>
          </p:cNvSpPr>
          <p:nvPr/>
        </p:nvSpPr>
        <p:spPr>
          <a:xfrm>
            <a:off x="722671" y="-100446"/>
            <a:ext cx="7957504"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bg1"/>
                </a:solidFill>
                <a:latin typeface="+mj-lt"/>
                <a:ea typeface="+mj-ea"/>
                <a:cs typeface="+mj-cs"/>
              </a:defRPr>
            </a:lvl1pPr>
          </a:lstStyle>
          <a:p>
            <a:r>
              <a:rPr lang="ru-RU" b="1" dirty="0" smtClean="0"/>
              <a:t>Обсуждение в группе</a:t>
            </a:r>
            <a:endParaRPr lang="en-US" b="1" dirty="0"/>
          </a:p>
        </p:txBody>
      </p:sp>
    </p:spTree>
    <p:extLst>
      <p:ext uri="{BB962C8B-B14F-4D97-AF65-F5344CB8AC3E}">
        <p14:creationId xmlns:p14="http://schemas.microsoft.com/office/powerpoint/2010/main" val="20475296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b="1" dirty="0" smtClean="0"/>
              <a:t>Роль родителей</a:t>
            </a:r>
            <a:endParaRPr lang="en-US" b="1" dirty="0"/>
          </a:p>
        </p:txBody>
      </p:sp>
      <p:sp>
        <p:nvSpPr>
          <p:cNvPr id="3" name="Content Placeholder 2"/>
          <p:cNvSpPr>
            <a:spLocks noGrp="1"/>
          </p:cNvSpPr>
          <p:nvPr>
            <p:ph idx="1"/>
          </p:nvPr>
        </p:nvSpPr>
        <p:spPr>
          <a:xfrm>
            <a:off x="628650" y="1244631"/>
            <a:ext cx="8007350" cy="4912952"/>
          </a:xfrm>
        </p:spPr>
        <p:txBody>
          <a:bodyPr vert="horz" lIns="91440" tIns="45720" rIns="91440" bIns="45720" rtlCol="0" anchor="t">
            <a:noAutofit/>
          </a:bodyPr>
          <a:lstStyle/>
          <a:p>
            <a:pPr>
              <a:lnSpc>
                <a:spcPct val="80000"/>
              </a:lnSpc>
            </a:pPr>
            <a:r>
              <a:rPr lang="ru-RU" sz="2200" dirty="0"/>
              <a:t>Дети нуждаются в вас больше, чем вы думаете.</a:t>
            </a:r>
          </a:p>
          <a:p>
            <a:pPr>
              <a:lnSpc>
                <a:spcPct val="80000"/>
              </a:lnSpc>
            </a:pPr>
            <a:r>
              <a:rPr lang="ru-RU" sz="2200" dirty="0"/>
              <a:t>Повышайте свою осведомленность о психических заболеваниях.</a:t>
            </a:r>
          </a:p>
          <a:p>
            <a:pPr>
              <a:lnSpc>
                <a:spcPct val="80000"/>
              </a:lnSpc>
            </a:pPr>
            <a:r>
              <a:rPr lang="ru-RU" sz="2200" dirty="0"/>
              <a:t>Изучите те проблемы, с которыми сталкивается ваш ребёнок. Контролируйте и ограничивайте использование соц. сетей.</a:t>
            </a:r>
          </a:p>
          <a:p>
            <a:pPr>
              <a:lnSpc>
                <a:spcPct val="80000"/>
              </a:lnSpc>
            </a:pPr>
            <a:r>
              <a:rPr lang="ru-RU" sz="2200" dirty="0"/>
              <a:t>Поощряйте личные и социальные взаимодействия, спорт/физические упражнения, печатные СМИ и церковную деятельность.</a:t>
            </a:r>
          </a:p>
          <a:p>
            <a:pPr>
              <a:lnSpc>
                <a:spcPct val="80000"/>
              </a:lnSpc>
            </a:pPr>
            <a:r>
              <a:rPr lang="ru-RU" sz="2200" dirty="0"/>
              <a:t>Оказывайте поддержку и вдохновляйте!</a:t>
            </a:r>
          </a:p>
          <a:p>
            <a:pPr>
              <a:lnSpc>
                <a:spcPct val="80000"/>
              </a:lnSpc>
            </a:pPr>
            <a:r>
              <a:rPr lang="ru-RU" sz="2200" dirty="0"/>
              <a:t>Слушайте и избегайте нотаций и нравоучений. </a:t>
            </a:r>
          </a:p>
          <a:p>
            <a:pPr>
              <a:lnSpc>
                <a:spcPct val="80000"/>
              </a:lnSpc>
            </a:pPr>
            <a:r>
              <a:rPr lang="ru-RU" sz="2200" dirty="0"/>
              <a:t>Избегайте использование и своих электронных устройств.</a:t>
            </a:r>
          </a:p>
          <a:p>
            <a:pPr>
              <a:lnSpc>
                <a:spcPct val="80000"/>
              </a:lnSpc>
            </a:pPr>
            <a:r>
              <a:rPr lang="ru-RU" sz="2200" dirty="0"/>
              <a:t>Сохраняйте спокойствие </a:t>
            </a:r>
            <a:r>
              <a:rPr lang="ru-RU" sz="2200" dirty="0" smtClean="0"/>
              <a:t>(когда спокойны вы, будет спокойным и ваш ребёнок)</a:t>
            </a:r>
            <a:r>
              <a:rPr lang="ru-RU" sz="2200" dirty="0"/>
              <a:t>. </a:t>
            </a:r>
          </a:p>
          <a:p>
            <a:pPr>
              <a:lnSpc>
                <a:spcPct val="80000"/>
              </a:lnSpc>
            </a:pPr>
            <a:r>
              <a:rPr lang="ru-RU" sz="2200" dirty="0"/>
              <a:t>Когда вы расстроены, возьмите родительский тайм-аут, пока ваш пульс не </a:t>
            </a:r>
            <a:r>
              <a:rPr lang="ru-RU" sz="2200" dirty="0" smtClean="0"/>
              <a:t>придёт в </a:t>
            </a:r>
            <a:r>
              <a:rPr lang="ru-RU" sz="2200" dirty="0"/>
              <a:t>норму, и вы не сможете мыслить </a:t>
            </a:r>
            <a:r>
              <a:rPr lang="ru-RU" sz="2200" dirty="0" smtClean="0"/>
              <a:t>рационально</a:t>
            </a:r>
            <a:r>
              <a:rPr lang="ru-RU" sz="2200" dirty="0"/>
              <a:t>.</a:t>
            </a:r>
            <a:endParaRPr lang="en-US" sz="2200" dirty="0"/>
          </a:p>
        </p:txBody>
      </p:sp>
    </p:spTree>
    <p:extLst>
      <p:ext uri="{BB962C8B-B14F-4D97-AF65-F5344CB8AC3E}">
        <p14:creationId xmlns:p14="http://schemas.microsoft.com/office/powerpoint/2010/main" val="39455923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u-RU" b="1" dirty="0"/>
              <a:t>Роль </a:t>
            </a:r>
            <a:r>
              <a:rPr lang="ru-RU" b="1" dirty="0" smtClean="0"/>
              <a:t>родителей (продолжение</a:t>
            </a:r>
            <a:r>
              <a:rPr lang="ru-RU" b="1" dirty="0"/>
              <a:t>)</a:t>
            </a:r>
            <a:endParaRPr lang="en-US" b="1" dirty="0"/>
          </a:p>
        </p:txBody>
      </p:sp>
      <p:sp>
        <p:nvSpPr>
          <p:cNvPr id="3" name="Content Placeholder 2"/>
          <p:cNvSpPr>
            <a:spLocks noGrp="1"/>
          </p:cNvSpPr>
          <p:nvPr>
            <p:ph idx="1"/>
          </p:nvPr>
        </p:nvSpPr>
        <p:spPr>
          <a:xfrm>
            <a:off x="796047" y="1158264"/>
            <a:ext cx="7727062" cy="4864384"/>
          </a:xfrm>
        </p:spPr>
        <p:txBody>
          <a:bodyPr>
            <a:normAutofit fontScale="92500" lnSpcReduction="10000"/>
          </a:bodyPr>
          <a:lstStyle/>
          <a:p>
            <a:r>
              <a:rPr lang="ru-RU" b="1" dirty="0"/>
              <a:t>Проводите время вместе и получайте удовольствие!</a:t>
            </a:r>
          </a:p>
          <a:p>
            <a:pPr marL="0" indent="352425">
              <a:buNone/>
            </a:pPr>
            <a:r>
              <a:rPr lang="ru-RU" dirty="0" smtClean="0"/>
              <a:t>- Ищите </a:t>
            </a:r>
            <a:r>
              <a:rPr lang="ru-RU" dirty="0"/>
              <a:t>такие </a:t>
            </a:r>
            <a:r>
              <a:rPr lang="ru-RU" dirty="0" smtClean="0"/>
              <a:t>мероприятия, в </a:t>
            </a:r>
            <a:r>
              <a:rPr lang="ru-RU" dirty="0"/>
              <a:t>которых вы сможете участвовать вместе. </a:t>
            </a:r>
            <a:r>
              <a:rPr lang="ru-RU" dirty="0" smtClean="0"/>
              <a:t/>
            </a:r>
            <a:br>
              <a:rPr lang="ru-RU" dirty="0" smtClean="0"/>
            </a:br>
            <a:r>
              <a:rPr lang="ru-RU" dirty="0" smtClean="0"/>
              <a:t>     - Проявите </a:t>
            </a:r>
            <a:r>
              <a:rPr lang="ru-RU" dirty="0"/>
              <a:t>творческий подход</a:t>
            </a:r>
          </a:p>
          <a:p>
            <a:r>
              <a:rPr lang="ru-RU" b="1" dirty="0"/>
              <a:t>Будьте хорошим примером для </a:t>
            </a:r>
            <a:r>
              <a:rPr lang="ru-RU" b="1" dirty="0" smtClean="0"/>
              <a:t>подражания! </a:t>
            </a:r>
          </a:p>
          <a:p>
            <a:pPr marL="0" indent="0">
              <a:buNone/>
            </a:pPr>
            <a:r>
              <a:rPr lang="ru-RU" dirty="0"/>
              <a:t>-</a:t>
            </a:r>
            <a:r>
              <a:rPr lang="ru-RU" dirty="0" smtClean="0"/>
              <a:t>Ваши </a:t>
            </a:r>
            <a:r>
              <a:rPr lang="ru-RU" dirty="0"/>
              <a:t>дети наблюдают, как вы </a:t>
            </a:r>
            <a:r>
              <a:rPr lang="ru-RU" dirty="0" smtClean="0"/>
              <a:t>справляетесь со стрессом.</a:t>
            </a:r>
            <a:endParaRPr lang="ru-RU" dirty="0"/>
          </a:p>
          <a:p>
            <a:r>
              <a:rPr lang="ru-RU" b="1" dirty="0"/>
              <a:t>З</a:t>
            </a:r>
            <a:r>
              <a:rPr lang="ru-RU" b="1" dirty="0" smtClean="0"/>
              <a:t>аботьтесь </a:t>
            </a:r>
            <a:r>
              <a:rPr lang="ru-RU" b="1" dirty="0"/>
              <a:t>о </a:t>
            </a:r>
            <a:r>
              <a:rPr lang="ru-RU" b="1" dirty="0" smtClean="0"/>
              <a:t>себе! </a:t>
            </a:r>
          </a:p>
          <a:p>
            <a:pPr marL="0" indent="0">
              <a:buNone/>
            </a:pPr>
            <a:r>
              <a:rPr lang="ru-RU" dirty="0" smtClean="0"/>
              <a:t>- Вы </a:t>
            </a:r>
            <a:r>
              <a:rPr lang="ru-RU" dirty="0"/>
              <a:t>не можете заботиться о них, если не заботитесь о </a:t>
            </a:r>
            <a:r>
              <a:rPr lang="ru-RU" dirty="0" smtClean="0"/>
              <a:t>себе!</a:t>
            </a:r>
            <a:endParaRPr lang="ru-RU" dirty="0"/>
          </a:p>
          <a:p>
            <a:r>
              <a:rPr lang="ru-RU" b="1" dirty="0"/>
              <a:t>Воспитание в неполной семье </a:t>
            </a:r>
            <a:r>
              <a:rPr lang="mr-IN" b="1" dirty="0" smtClean="0"/>
              <a:t>–</a:t>
            </a:r>
            <a:r>
              <a:rPr lang="ru-RU" b="1" dirty="0" smtClean="0"/>
              <a:t> это сложно!</a:t>
            </a:r>
          </a:p>
          <a:p>
            <a:pPr marL="0" indent="0">
              <a:buNone/>
            </a:pPr>
            <a:r>
              <a:rPr lang="ru-RU" dirty="0" smtClean="0"/>
              <a:t>- Однако будьте </a:t>
            </a:r>
            <a:r>
              <a:rPr lang="ru-RU" dirty="0"/>
              <a:t>вежливы со </a:t>
            </a:r>
            <a:r>
              <a:rPr lang="ru-RU" dirty="0" smtClean="0"/>
              <a:t>своими «бывшими»</a:t>
            </a:r>
            <a:endParaRPr lang="ru-RU" dirty="0"/>
          </a:p>
          <a:p>
            <a:r>
              <a:rPr lang="ru-RU" b="1" dirty="0" smtClean="0"/>
              <a:t>Зовите </a:t>
            </a:r>
            <a:r>
              <a:rPr lang="ru-RU" b="1" dirty="0"/>
              <a:t>на помощь</a:t>
            </a:r>
            <a:r>
              <a:rPr lang="ru-RU" b="1" dirty="0" smtClean="0"/>
              <a:t>!</a:t>
            </a:r>
            <a:r>
              <a:rPr lang="ru-RU" dirty="0"/>
              <a:t> </a:t>
            </a:r>
            <a:endParaRPr lang="ru-RU" dirty="0" smtClean="0"/>
          </a:p>
          <a:p>
            <a:pPr marL="0" indent="0">
              <a:buNone/>
            </a:pPr>
            <a:r>
              <a:rPr lang="ru-RU" dirty="0" smtClean="0"/>
              <a:t>- </a:t>
            </a:r>
            <a:r>
              <a:rPr lang="ru-RU" dirty="0"/>
              <a:t>Вы не должны справляться с проблемами в </a:t>
            </a:r>
            <a:r>
              <a:rPr lang="ru-RU" dirty="0" smtClean="0"/>
              <a:t>одиночку, </a:t>
            </a:r>
            <a:r>
              <a:rPr lang="ru-RU" dirty="0"/>
              <a:t/>
            </a:r>
            <a:br>
              <a:rPr lang="ru-RU" dirty="0"/>
            </a:br>
            <a:r>
              <a:rPr lang="ru-RU" dirty="0"/>
              <a:t>ищите поддержки у других </a:t>
            </a:r>
            <a:r>
              <a:rPr lang="ru-RU" dirty="0" smtClean="0"/>
              <a:t>родителей!</a:t>
            </a:r>
            <a:endParaRPr lang="ru-RU" dirty="0"/>
          </a:p>
          <a:p>
            <a:endParaRPr lang="ru-RU" b="1" dirty="0"/>
          </a:p>
          <a:p>
            <a:endParaRPr lang="en-US" dirty="0"/>
          </a:p>
        </p:txBody>
      </p:sp>
    </p:spTree>
    <p:extLst>
      <p:ext uri="{BB962C8B-B14F-4D97-AF65-F5344CB8AC3E}">
        <p14:creationId xmlns:p14="http://schemas.microsoft.com/office/powerpoint/2010/main" val="27763072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7554" y="-83730"/>
            <a:ext cx="9086850" cy="1143000"/>
          </a:xfrm>
        </p:spPr>
        <p:txBody>
          <a:bodyPr>
            <a:normAutofit fontScale="90000"/>
          </a:bodyPr>
          <a:lstStyle/>
          <a:p>
            <a:r>
              <a:rPr lang="ru-RU" dirty="0"/>
              <a:t>Воспитание </a:t>
            </a:r>
            <a:r>
              <a:rPr lang="ru-RU" dirty="0" smtClean="0"/>
              <a:t>ребёнка</a:t>
            </a:r>
            <a:r>
              <a:rPr lang="ru-RU" dirty="0"/>
              <a:t>, пережившего травму</a:t>
            </a:r>
            <a:endParaRPr lang="en-US" dirty="0"/>
          </a:p>
        </p:txBody>
      </p:sp>
      <p:sp>
        <p:nvSpPr>
          <p:cNvPr id="3" name="Content Placeholder 2"/>
          <p:cNvSpPr>
            <a:spLocks noGrp="1"/>
          </p:cNvSpPr>
          <p:nvPr>
            <p:ph idx="1"/>
          </p:nvPr>
        </p:nvSpPr>
        <p:spPr>
          <a:xfrm>
            <a:off x="663676" y="1185333"/>
            <a:ext cx="7728156" cy="5178778"/>
          </a:xfrm>
        </p:spPr>
        <p:txBody>
          <a:bodyPr>
            <a:normAutofit fontScale="92500" lnSpcReduction="10000"/>
          </a:bodyPr>
          <a:lstStyle/>
          <a:p>
            <a:r>
              <a:rPr lang="ru-RU" dirty="0"/>
              <a:t>Удовлетворяйте физические потребности</a:t>
            </a:r>
          </a:p>
          <a:p>
            <a:r>
              <a:rPr lang="ru-RU" dirty="0" smtClean="0"/>
              <a:t>Обеспечивайте </a:t>
            </a:r>
            <a:r>
              <a:rPr lang="ru-RU" dirty="0"/>
              <a:t>стабильность</a:t>
            </a:r>
          </a:p>
          <a:p>
            <a:r>
              <a:rPr lang="ru-RU" dirty="0" smtClean="0"/>
              <a:t>Будьте </a:t>
            </a:r>
            <a:r>
              <a:rPr lang="ru-RU" dirty="0"/>
              <a:t>последовательны и </a:t>
            </a:r>
            <a:r>
              <a:rPr lang="ru-RU" dirty="0" smtClean="0"/>
              <a:t>предсказуемы</a:t>
            </a:r>
            <a:endParaRPr lang="ru-RU" dirty="0"/>
          </a:p>
          <a:p>
            <a:r>
              <a:rPr lang="ru-RU" dirty="0" smtClean="0"/>
              <a:t>Определяйте «триггеры» травматических ситуаций</a:t>
            </a:r>
            <a:endParaRPr lang="ru-RU" dirty="0"/>
          </a:p>
          <a:p>
            <a:r>
              <a:rPr lang="ru-RU" dirty="0" smtClean="0"/>
              <a:t>Сохраняйте </a:t>
            </a:r>
            <a:r>
              <a:rPr lang="ru-RU" dirty="0"/>
              <a:t>спокойствие! Когда вы заметите, что ваш </a:t>
            </a:r>
            <a:r>
              <a:rPr lang="ru-RU" dirty="0" smtClean="0"/>
              <a:t>ребёнок </a:t>
            </a:r>
            <a:r>
              <a:rPr lang="ru-RU" dirty="0"/>
              <a:t>становится расстроенным, сделайте перерыв </a:t>
            </a:r>
            <a:r>
              <a:rPr lang="ru-RU" dirty="0" smtClean="0"/>
              <a:t/>
            </a:r>
            <a:br>
              <a:rPr lang="ru-RU" dirty="0" smtClean="0"/>
            </a:br>
            <a:r>
              <a:rPr lang="ru-RU" dirty="0" smtClean="0"/>
              <a:t>и </a:t>
            </a:r>
            <a:r>
              <a:rPr lang="ru-RU" dirty="0"/>
              <a:t>расслабьтесь, используя инструменты, упомянутые </a:t>
            </a:r>
            <a:r>
              <a:rPr lang="ru-RU" dirty="0" smtClean="0"/>
              <a:t>выше</a:t>
            </a:r>
            <a:endParaRPr lang="ru-RU" dirty="0"/>
          </a:p>
          <a:p>
            <a:r>
              <a:rPr lang="ru-RU" dirty="0" smtClean="0"/>
              <a:t>Предоставляйте </a:t>
            </a:r>
            <a:r>
              <a:rPr lang="ru-RU" dirty="0"/>
              <a:t>своему </a:t>
            </a:r>
            <a:r>
              <a:rPr lang="ru-RU" dirty="0" smtClean="0"/>
              <a:t>ребёнку </a:t>
            </a:r>
            <a:r>
              <a:rPr lang="ru-RU" dirty="0"/>
              <a:t>выбор и контроль </a:t>
            </a:r>
            <a:r>
              <a:rPr lang="ru-RU" dirty="0" smtClean="0"/>
              <a:t>(в </a:t>
            </a:r>
            <a:r>
              <a:rPr lang="ru-RU" dirty="0"/>
              <a:t>рамках </a:t>
            </a:r>
            <a:r>
              <a:rPr lang="ru-RU" dirty="0" smtClean="0"/>
              <a:t>разумного)</a:t>
            </a:r>
            <a:endParaRPr lang="ru-RU" dirty="0"/>
          </a:p>
          <a:p>
            <a:r>
              <a:rPr lang="en-US" dirty="0" err="1" smtClean="0"/>
              <a:t>К</a:t>
            </a:r>
            <a:r>
              <a:rPr lang="ru-RU" dirty="0" err="1" smtClean="0"/>
              <a:t>ачественно</a:t>
            </a:r>
            <a:r>
              <a:rPr lang="ru-RU" dirty="0" smtClean="0"/>
              <a:t> проводите </a:t>
            </a:r>
            <a:r>
              <a:rPr lang="ru-RU" dirty="0"/>
              <a:t> время </a:t>
            </a:r>
            <a:r>
              <a:rPr lang="ru-RU" dirty="0" smtClean="0"/>
              <a:t>с ребёнком – оказывая ему </a:t>
            </a:r>
            <a:r>
              <a:rPr lang="ru-RU" dirty="0"/>
              <a:t>поддержку, устанавливайте зрительный контакт, </a:t>
            </a:r>
            <a:r>
              <a:rPr lang="ru-RU" dirty="0" smtClean="0"/>
              <a:t>реагируйте на то</a:t>
            </a:r>
            <a:r>
              <a:rPr lang="ru-RU" dirty="0"/>
              <a:t>, что делает ваш </a:t>
            </a:r>
            <a:r>
              <a:rPr lang="ru-RU" dirty="0" smtClean="0"/>
              <a:t>ребёнок</a:t>
            </a:r>
            <a:r>
              <a:rPr lang="ru-RU" dirty="0"/>
              <a:t>, </a:t>
            </a:r>
            <a:r>
              <a:rPr lang="ru-RU" dirty="0" smtClean="0"/>
              <a:t>способствуя развитию большей привязанности между вами, используйте уважительный тактильный контакт (насколько позволяет ребёнок)</a:t>
            </a:r>
            <a:r>
              <a:rPr lang="ru-RU" dirty="0"/>
              <a:t>.</a:t>
            </a:r>
          </a:p>
        </p:txBody>
      </p:sp>
    </p:spTree>
    <p:extLst>
      <p:ext uri="{BB962C8B-B14F-4D97-AF65-F5344CB8AC3E}">
        <p14:creationId xmlns:p14="http://schemas.microsoft.com/office/powerpoint/2010/main" val="11172035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b="1" dirty="0" smtClean="0"/>
              <a:t>Цель</a:t>
            </a:r>
            <a:endParaRPr lang="en-US" b="1" dirty="0"/>
          </a:p>
        </p:txBody>
      </p:sp>
      <p:sp>
        <p:nvSpPr>
          <p:cNvPr id="3" name="Content Placeholder 2"/>
          <p:cNvSpPr>
            <a:spLocks noGrp="1"/>
          </p:cNvSpPr>
          <p:nvPr>
            <p:ph idx="1"/>
          </p:nvPr>
        </p:nvSpPr>
        <p:spPr>
          <a:xfrm>
            <a:off x="759115" y="1580321"/>
            <a:ext cx="3932154" cy="4084517"/>
          </a:xfrm>
        </p:spPr>
        <p:txBody>
          <a:bodyPr>
            <a:normAutofit/>
          </a:bodyPr>
          <a:lstStyle/>
          <a:p>
            <a:pPr>
              <a:lnSpc>
                <a:spcPct val="90000"/>
              </a:lnSpc>
              <a:spcBef>
                <a:spcPts val="600"/>
              </a:spcBef>
              <a:spcAft>
                <a:spcPts val="600"/>
              </a:spcAft>
            </a:pPr>
            <a:r>
              <a:rPr lang="ru-RU" dirty="0" smtClean="0"/>
              <a:t>Обзор проблем </a:t>
            </a:r>
            <a:r>
              <a:rPr lang="ru-RU" dirty="0"/>
              <a:t>психического здоровья детей и </a:t>
            </a:r>
            <a:r>
              <a:rPr lang="ru-RU" dirty="0" smtClean="0"/>
              <a:t>подростков</a:t>
            </a:r>
          </a:p>
          <a:p>
            <a:pPr>
              <a:lnSpc>
                <a:spcPct val="90000"/>
              </a:lnSpc>
              <a:spcBef>
                <a:spcPts val="600"/>
              </a:spcBef>
              <a:spcAft>
                <a:spcPts val="600"/>
              </a:spcAft>
            </a:pPr>
            <a:r>
              <a:rPr lang="ru-RU" dirty="0"/>
              <a:t>Ч</a:t>
            </a:r>
            <a:r>
              <a:rPr lang="ru-RU" dirty="0" smtClean="0"/>
              <a:t>ем могут </a:t>
            </a:r>
            <a:r>
              <a:rPr lang="ru-RU" dirty="0"/>
              <a:t/>
            </a:r>
            <a:br>
              <a:rPr lang="ru-RU" dirty="0"/>
            </a:br>
            <a:r>
              <a:rPr lang="ru-RU" dirty="0" smtClean="0"/>
              <a:t>помочь родители</a:t>
            </a:r>
          </a:p>
          <a:p>
            <a:pPr>
              <a:lnSpc>
                <a:spcPct val="90000"/>
              </a:lnSpc>
              <a:spcBef>
                <a:spcPts val="600"/>
              </a:spcBef>
              <a:spcAft>
                <a:spcPts val="600"/>
              </a:spcAft>
            </a:pPr>
            <a:r>
              <a:rPr lang="ru-RU" dirty="0" smtClean="0"/>
              <a:t>Библейская точка зрения</a:t>
            </a:r>
          </a:p>
          <a:p>
            <a:pPr>
              <a:lnSpc>
                <a:spcPct val="90000"/>
              </a:lnSpc>
              <a:spcBef>
                <a:spcPts val="600"/>
              </a:spcBef>
              <a:spcAft>
                <a:spcPts val="600"/>
              </a:spcAft>
            </a:pPr>
            <a:r>
              <a:rPr lang="ru-RU" dirty="0" smtClean="0"/>
              <a:t>Практическое применение вести</a:t>
            </a:r>
            <a:br>
              <a:rPr lang="ru-RU" dirty="0" smtClean="0"/>
            </a:br>
            <a:r>
              <a:rPr lang="ru-RU" dirty="0" smtClean="0"/>
              <a:t>о здоровье</a:t>
            </a:r>
            <a:endParaRPr lang="ru-RU" dirty="0"/>
          </a:p>
        </p:txBody>
      </p:sp>
      <p:pic>
        <p:nvPicPr>
          <p:cNvPr id="9" name="Picture 8" descr="A person standing in a kitchen&#10;&#10;Description automatically generated">
            <a:extLst>
              <a:ext uri="{FF2B5EF4-FFF2-40B4-BE49-F238E27FC236}">
                <a16:creationId xmlns:a16="http://schemas.microsoft.com/office/drawing/2014/main" xmlns="" id="{9161D570-4EDF-FB4E-8EEF-ED76E4FF77F9}"/>
              </a:ext>
            </a:extLst>
          </p:cNvPr>
          <p:cNvPicPr>
            <a:picLocks noChangeAspect="1"/>
          </p:cNvPicPr>
          <p:nvPr/>
        </p:nvPicPr>
        <p:blipFill rotWithShape="1">
          <a:blip r:embed="rId3"/>
          <a:srcRect l="19985" r="11982"/>
          <a:stretch/>
        </p:blipFill>
        <p:spPr>
          <a:xfrm>
            <a:off x="5141093" y="1580321"/>
            <a:ext cx="3243792" cy="3179000"/>
          </a:xfrm>
          <a:prstGeom prst="rect">
            <a:avLst/>
          </a:prstGeom>
          <a:effectLst>
            <a:reflection stA="10000" endPos="65000" dist="50800" dir="5400000" sy="-100000" algn="bl" rotWithShape="0"/>
            <a:softEdge rad="88900"/>
          </a:effectLst>
        </p:spPr>
      </p:pic>
    </p:spTree>
    <p:extLst>
      <p:ext uri="{BB962C8B-B14F-4D97-AF65-F5344CB8AC3E}">
        <p14:creationId xmlns:p14="http://schemas.microsoft.com/office/powerpoint/2010/main" val="6176161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70271" y="2883635"/>
            <a:ext cx="4475257" cy="1807478"/>
          </a:xfrm>
        </p:spPr>
        <p:txBody>
          <a:bodyPr vert="horz" lIns="91440" tIns="45720" rIns="91440" bIns="45720" rtlCol="0" anchor="t">
            <a:normAutofit fontScale="85000" lnSpcReduction="10000"/>
          </a:bodyPr>
          <a:lstStyle/>
          <a:p>
            <a:pPr marL="0" indent="0" algn="ctr">
              <a:buNone/>
            </a:pPr>
            <a:r>
              <a:rPr lang="ru-RU" sz="3200" dirty="0"/>
              <a:t>Что из перечисленного </a:t>
            </a:r>
            <a:r>
              <a:rPr lang="ru-RU" sz="3200" dirty="0" smtClean="0"/>
              <a:t/>
            </a:r>
            <a:br>
              <a:rPr lang="ru-RU" sz="3200" dirty="0" smtClean="0"/>
            </a:br>
            <a:r>
              <a:rPr lang="ru-RU" sz="3200" dirty="0" smtClean="0"/>
              <a:t>вы </a:t>
            </a:r>
            <a:r>
              <a:rPr lang="ru-RU" sz="3200" dirty="0"/>
              <a:t>делаете, чтобы способствовать душевному здоровью своего ребенка? </a:t>
            </a:r>
            <a:endParaRPr lang="en-US" sz="3200" dirty="0"/>
          </a:p>
        </p:txBody>
      </p:sp>
      <p:pic>
        <p:nvPicPr>
          <p:cNvPr id="5" name="Picture 4" descr="A picture containing person, outdoor, person, playing&#10;&#10;Description automatically generated">
            <a:extLst>
              <a:ext uri="{FF2B5EF4-FFF2-40B4-BE49-F238E27FC236}">
                <a16:creationId xmlns:a16="http://schemas.microsoft.com/office/drawing/2014/main" xmlns="" id="{A6AA127A-81DC-A247-A3D1-1D0EBABC86E8}"/>
              </a:ext>
            </a:extLst>
          </p:cNvPr>
          <p:cNvPicPr>
            <a:picLocks noChangeAspect="1"/>
          </p:cNvPicPr>
          <p:nvPr/>
        </p:nvPicPr>
        <p:blipFill>
          <a:blip r:embed="rId2"/>
          <a:stretch>
            <a:fillRect/>
          </a:stretch>
        </p:blipFill>
        <p:spPr>
          <a:xfrm>
            <a:off x="5045528" y="1496683"/>
            <a:ext cx="3017309" cy="4525963"/>
          </a:xfrm>
          <a:prstGeom prst="rect">
            <a:avLst/>
          </a:prstGeom>
          <a:effectLst>
            <a:softEdge rad="114300"/>
          </a:effectLst>
        </p:spPr>
      </p:pic>
      <p:sp>
        <p:nvSpPr>
          <p:cNvPr id="6" name="Title 1"/>
          <p:cNvSpPr txBox="1">
            <a:spLocks/>
          </p:cNvSpPr>
          <p:nvPr/>
        </p:nvSpPr>
        <p:spPr>
          <a:xfrm>
            <a:off x="722671" y="-100446"/>
            <a:ext cx="7957504"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bg1"/>
                </a:solidFill>
                <a:latin typeface="+mj-lt"/>
                <a:ea typeface="+mj-ea"/>
                <a:cs typeface="+mj-cs"/>
              </a:defRPr>
            </a:lvl1pPr>
          </a:lstStyle>
          <a:p>
            <a:r>
              <a:rPr lang="ru-RU" b="1" dirty="0" smtClean="0"/>
              <a:t>Обсуждение в группе</a:t>
            </a:r>
            <a:endParaRPr lang="en-US" b="1" dirty="0"/>
          </a:p>
        </p:txBody>
      </p:sp>
    </p:spTree>
    <p:extLst>
      <p:ext uri="{BB962C8B-B14F-4D97-AF65-F5344CB8AC3E}">
        <p14:creationId xmlns:p14="http://schemas.microsoft.com/office/powerpoint/2010/main" val="14445456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b="1" dirty="0" smtClean="0"/>
              <a:t>Получение помощи</a:t>
            </a:r>
            <a:endParaRPr lang="en-US" b="1" dirty="0"/>
          </a:p>
        </p:txBody>
      </p:sp>
      <p:sp>
        <p:nvSpPr>
          <p:cNvPr id="3" name="Content Placeholder 2"/>
          <p:cNvSpPr>
            <a:spLocks noGrp="1"/>
          </p:cNvSpPr>
          <p:nvPr>
            <p:ph idx="1"/>
          </p:nvPr>
        </p:nvSpPr>
        <p:spPr>
          <a:xfrm>
            <a:off x="3654778" y="1383718"/>
            <a:ext cx="4872997" cy="5593518"/>
          </a:xfrm>
        </p:spPr>
        <p:txBody>
          <a:bodyPr vert="horz" lIns="91440" tIns="45720" rIns="91440" bIns="45720" rtlCol="0" anchor="t">
            <a:normAutofit/>
          </a:bodyPr>
          <a:lstStyle/>
          <a:p>
            <a:pPr>
              <a:lnSpc>
                <a:spcPct val="80000"/>
              </a:lnSpc>
              <a:spcBef>
                <a:spcPts val="1200"/>
              </a:spcBef>
            </a:pPr>
            <a:r>
              <a:rPr lang="ru-RU" sz="2300" dirty="0"/>
              <a:t>Все дети и подростки переживают периоды эмоционального стресса.</a:t>
            </a:r>
          </a:p>
          <a:p>
            <a:pPr>
              <a:lnSpc>
                <a:spcPct val="80000"/>
              </a:lnSpc>
              <a:spcBef>
                <a:spcPts val="1200"/>
              </a:spcBef>
            </a:pPr>
            <a:r>
              <a:rPr lang="ru-RU" sz="2300" dirty="0"/>
              <a:t>Если это длится более нескольких недель или влияет на функционирование, обратитесь </a:t>
            </a:r>
            <a:r>
              <a:rPr lang="ru-RU" sz="2300" dirty="0" smtClean="0"/>
              <a:t/>
            </a:r>
            <a:br>
              <a:rPr lang="ru-RU" sz="2300" dirty="0" smtClean="0"/>
            </a:br>
            <a:r>
              <a:rPr lang="ru-RU" sz="2300" dirty="0" smtClean="0"/>
              <a:t>за </a:t>
            </a:r>
            <a:r>
              <a:rPr lang="ru-RU" sz="2300" dirty="0"/>
              <a:t>профессиональной помощью.</a:t>
            </a:r>
          </a:p>
          <a:p>
            <a:pPr>
              <a:lnSpc>
                <a:spcPct val="80000"/>
              </a:lnSpc>
              <a:spcBef>
                <a:spcPts val="1200"/>
              </a:spcBef>
            </a:pPr>
            <a:r>
              <a:rPr lang="ru-RU" sz="2300" dirty="0"/>
              <a:t>Если </a:t>
            </a:r>
            <a:r>
              <a:rPr lang="ru-RU" sz="2300" dirty="0" smtClean="0"/>
              <a:t>в разговоре ребёнка вы слышите о </a:t>
            </a:r>
            <a:r>
              <a:rPr lang="ru-RU" sz="2300" dirty="0"/>
              <a:t>чувстве </a:t>
            </a:r>
            <a:r>
              <a:rPr lang="ru-RU" sz="2300" dirty="0" smtClean="0"/>
              <a:t>безнадёжности </a:t>
            </a:r>
            <a:r>
              <a:rPr lang="ru-RU" sz="2300" dirty="0"/>
              <a:t>или нежелании жить и/или есть план, как умереть, немедленно обратитесь за помощью!</a:t>
            </a:r>
          </a:p>
          <a:p>
            <a:pPr>
              <a:lnSpc>
                <a:spcPct val="80000"/>
              </a:lnSpc>
              <a:spcBef>
                <a:spcPts val="1200"/>
              </a:spcBef>
            </a:pPr>
            <a:r>
              <a:rPr lang="ru-RU" sz="2300" dirty="0"/>
              <a:t>Обратитесь </a:t>
            </a:r>
            <a:r>
              <a:rPr lang="ru-RU" sz="2300" dirty="0" smtClean="0"/>
              <a:t>к профессиональной помощи </a:t>
            </a:r>
            <a:r>
              <a:rPr lang="ru-RU" sz="2300" dirty="0"/>
              <a:t>для психиатрической </a:t>
            </a:r>
            <a:r>
              <a:rPr lang="ru-RU" sz="2300" dirty="0" smtClean="0"/>
              <a:t>экспертизы.</a:t>
            </a:r>
            <a:endParaRPr lang="ru-RU" sz="2300" dirty="0"/>
          </a:p>
          <a:p>
            <a:pPr>
              <a:lnSpc>
                <a:spcPct val="80000"/>
              </a:lnSpc>
              <a:spcBef>
                <a:spcPts val="1200"/>
              </a:spcBef>
            </a:pPr>
            <a:r>
              <a:rPr lang="ru-RU" sz="2300" dirty="0"/>
              <a:t>Если </a:t>
            </a:r>
            <a:r>
              <a:rPr lang="ru-RU" sz="2300" dirty="0" smtClean="0"/>
              <a:t>не </a:t>
            </a:r>
            <a:r>
              <a:rPr lang="ru-RU" sz="2300" dirty="0"/>
              <a:t>уверены, спросите.</a:t>
            </a:r>
            <a:endParaRPr lang="en-US" sz="2300" dirty="0"/>
          </a:p>
        </p:txBody>
      </p:sp>
      <p:pic>
        <p:nvPicPr>
          <p:cNvPr id="6" name="Picture 5" descr="A group of people sitting and looking at the camera&#10;&#10;Description automatically generated">
            <a:extLst>
              <a:ext uri="{FF2B5EF4-FFF2-40B4-BE49-F238E27FC236}">
                <a16:creationId xmlns:a16="http://schemas.microsoft.com/office/drawing/2014/main" xmlns="" id="{082F1647-E832-2049-A766-D1025F789DAA}"/>
              </a:ext>
            </a:extLst>
          </p:cNvPr>
          <p:cNvPicPr>
            <a:picLocks noChangeAspect="1"/>
          </p:cNvPicPr>
          <p:nvPr/>
        </p:nvPicPr>
        <p:blipFill rotWithShape="1">
          <a:blip r:embed="rId2"/>
          <a:srcRect l="7588" r="1011"/>
          <a:stretch/>
        </p:blipFill>
        <p:spPr>
          <a:xfrm>
            <a:off x="583443" y="1383795"/>
            <a:ext cx="3494668" cy="2513328"/>
          </a:xfrm>
          <a:prstGeom prst="rect">
            <a:avLst/>
          </a:prstGeom>
          <a:effectLst>
            <a:softEdge rad="165100"/>
          </a:effectLst>
        </p:spPr>
      </p:pic>
    </p:spTree>
    <p:extLst>
      <p:ext uri="{BB962C8B-B14F-4D97-AF65-F5344CB8AC3E}">
        <p14:creationId xmlns:p14="http://schemas.microsoft.com/office/powerpoint/2010/main" val="16807271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63222" y="1208534"/>
            <a:ext cx="7864553" cy="5028577"/>
          </a:xfrm>
        </p:spPr>
        <p:txBody>
          <a:bodyPr>
            <a:normAutofit fontScale="92500" lnSpcReduction="10000"/>
          </a:bodyPr>
          <a:lstStyle/>
          <a:p>
            <a:pPr marL="268288" indent="-268288"/>
            <a:r>
              <a:rPr lang="ru-RU" dirty="0" smtClean="0"/>
              <a:t>Как </a:t>
            </a:r>
            <a:r>
              <a:rPr lang="ru-RU" dirty="0"/>
              <a:t>и для лечения любой физической </a:t>
            </a:r>
            <a:r>
              <a:rPr lang="ru-RU" dirty="0" smtClean="0"/>
              <a:t>болезни, для </a:t>
            </a:r>
            <a:r>
              <a:rPr lang="ru-RU" dirty="0"/>
              <a:t>лечения психических </a:t>
            </a:r>
            <a:r>
              <a:rPr lang="ru-RU" dirty="0" smtClean="0"/>
              <a:t>заболеваний необходимы специалисты.</a:t>
            </a:r>
            <a:endParaRPr lang="ru-RU" dirty="0"/>
          </a:p>
          <a:p>
            <a:pPr marL="268288" indent="-268288"/>
            <a:r>
              <a:rPr lang="ru-RU" dirty="0"/>
              <a:t>П</a:t>
            </a:r>
            <a:r>
              <a:rPr lang="ru-RU" dirty="0" smtClean="0"/>
              <a:t>осетите </a:t>
            </a:r>
            <a:r>
              <a:rPr lang="ru-RU" dirty="0"/>
              <a:t>консультанта, будьте готовы обратиться </a:t>
            </a:r>
            <a:r>
              <a:rPr lang="ru-RU" dirty="0" smtClean="0"/>
              <a:t/>
            </a:r>
            <a:br>
              <a:rPr lang="ru-RU" dirty="0" smtClean="0"/>
            </a:br>
            <a:r>
              <a:rPr lang="ru-RU" dirty="0" smtClean="0"/>
              <a:t>к </a:t>
            </a:r>
            <a:r>
              <a:rPr lang="ru-RU" dirty="0"/>
              <a:t>различным из них, чтобы выбрать того, с кем комфортно вам и вашему </a:t>
            </a:r>
            <a:r>
              <a:rPr lang="ru-RU" dirty="0" smtClean="0"/>
              <a:t>ребёнку</a:t>
            </a:r>
            <a:r>
              <a:rPr lang="ru-RU" dirty="0"/>
              <a:t>. </a:t>
            </a:r>
            <a:endParaRPr lang="ru-RU" dirty="0" smtClean="0"/>
          </a:p>
          <a:p>
            <a:pPr marL="268288" indent="-268288"/>
            <a:r>
              <a:rPr lang="ru-RU" dirty="0" smtClean="0"/>
              <a:t>Будьте </a:t>
            </a:r>
            <a:r>
              <a:rPr lang="ru-RU" dirty="0"/>
              <a:t>готовы </a:t>
            </a:r>
            <a:r>
              <a:rPr lang="ru-RU" dirty="0" smtClean="0"/>
              <a:t>прибегнуть к медикаментозному лечению.</a:t>
            </a:r>
          </a:p>
          <a:p>
            <a:pPr marL="268288" indent="-268288"/>
            <a:r>
              <a:rPr lang="ru-RU" dirty="0"/>
              <a:t>Врач вашего </a:t>
            </a:r>
            <a:r>
              <a:rPr lang="ru-RU" dirty="0" smtClean="0"/>
              <a:t>ребёнка </a:t>
            </a:r>
            <a:r>
              <a:rPr lang="ru-RU" dirty="0"/>
              <a:t>может </a:t>
            </a:r>
            <a:r>
              <a:rPr lang="ru-RU" dirty="0" smtClean="0"/>
              <a:t/>
            </a:r>
            <a:br>
              <a:rPr lang="ru-RU" dirty="0" smtClean="0"/>
            </a:br>
            <a:r>
              <a:rPr lang="ru-RU" dirty="0" smtClean="0"/>
              <a:t>высказывать компетентное </a:t>
            </a:r>
            <a:br>
              <a:rPr lang="ru-RU" dirty="0" smtClean="0"/>
            </a:br>
            <a:r>
              <a:rPr lang="ru-RU" dirty="0" smtClean="0"/>
              <a:t>мнение</a:t>
            </a:r>
            <a:r>
              <a:rPr lang="ru-RU" dirty="0"/>
              <a:t>, но </a:t>
            </a:r>
            <a:r>
              <a:rPr lang="ru-RU" dirty="0" smtClean="0"/>
              <a:t>вы проводите </a:t>
            </a:r>
            <a:r>
              <a:rPr lang="ru-RU" dirty="0"/>
              <a:t>и </a:t>
            </a:r>
            <a:r>
              <a:rPr lang="ru-RU" dirty="0" smtClean="0"/>
              <a:t>своё</a:t>
            </a:r>
            <a:br>
              <a:rPr lang="ru-RU" dirty="0" smtClean="0"/>
            </a:br>
            <a:r>
              <a:rPr lang="ru-RU" dirty="0" smtClean="0"/>
              <a:t>собственное </a:t>
            </a:r>
            <a:r>
              <a:rPr lang="ru-RU" dirty="0"/>
              <a:t>исследование. </a:t>
            </a:r>
          </a:p>
          <a:p>
            <a:pPr marL="268288" indent="-268288"/>
            <a:r>
              <a:rPr lang="ru-RU" dirty="0" smtClean="0"/>
              <a:t>Обратитесь за рекомендациями</a:t>
            </a:r>
            <a:br>
              <a:rPr lang="ru-RU" dirty="0" smtClean="0"/>
            </a:br>
            <a:r>
              <a:rPr lang="ru-RU" dirty="0" smtClean="0"/>
              <a:t>к </a:t>
            </a:r>
            <a:r>
              <a:rPr lang="ru-RU" dirty="0"/>
              <a:t>врачу или </a:t>
            </a:r>
            <a:r>
              <a:rPr lang="ru-RU" dirty="0" smtClean="0"/>
              <a:t>пастору.</a:t>
            </a:r>
          </a:p>
          <a:p>
            <a:pPr marL="268288" indent="-268288"/>
            <a:r>
              <a:rPr lang="ru-RU" dirty="0" smtClean="0"/>
              <a:t>Ищите информацию</a:t>
            </a:r>
            <a:br>
              <a:rPr lang="ru-RU" dirty="0" smtClean="0"/>
            </a:br>
            <a:r>
              <a:rPr lang="ru-RU" dirty="0" smtClean="0"/>
              <a:t>на </a:t>
            </a:r>
            <a:r>
              <a:rPr lang="ru-RU" dirty="0"/>
              <a:t>веб-</a:t>
            </a:r>
            <a:r>
              <a:rPr lang="ru-RU" dirty="0" smtClean="0"/>
              <a:t>сайтах.</a:t>
            </a:r>
            <a:endParaRPr lang="en-US" dirty="0"/>
          </a:p>
        </p:txBody>
      </p:sp>
      <p:pic>
        <p:nvPicPr>
          <p:cNvPr id="8" name="Picture 7" descr="A group of people sitting at a table&#10;&#10;Description automatically generated">
            <a:extLst>
              <a:ext uri="{FF2B5EF4-FFF2-40B4-BE49-F238E27FC236}">
                <a16:creationId xmlns:a16="http://schemas.microsoft.com/office/drawing/2014/main" xmlns="" id="{27EA3CDE-8EFA-0345-8443-CB086C9FE7EE}"/>
              </a:ext>
            </a:extLst>
          </p:cNvPr>
          <p:cNvPicPr>
            <a:picLocks noChangeAspect="1"/>
          </p:cNvPicPr>
          <p:nvPr/>
        </p:nvPicPr>
        <p:blipFill>
          <a:blip r:embed="rId2"/>
          <a:stretch>
            <a:fillRect/>
          </a:stretch>
        </p:blipFill>
        <p:spPr>
          <a:xfrm>
            <a:off x="5009444" y="3493815"/>
            <a:ext cx="3574775" cy="2451443"/>
          </a:xfrm>
          <a:prstGeom prst="rect">
            <a:avLst/>
          </a:prstGeom>
          <a:effectLst>
            <a:softEdge rad="152400"/>
          </a:effectLst>
        </p:spPr>
      </p:pic>
      <p:sp>
        <p:nvSpPr>
          <p:cNvPr id="7" name="Title 1"/>
          <p:cNvSpPr>
            <a:spLocks noGrp="1"/>
          </p:cNvSpPr>
          <p:nvPr>
            <p:ph type="title"/>
          </p:nvPr>
        </p:nvSpPr>
        <p:spPr>
          <a:xfrm>
            <a:off x="56444" y="-154069"/>
            <a:ext cx="9086849" cy="1143000"/>
          </a:xfrm>
        </p:spPr>
        <p:txBody>
          <a:bodyPr>
            <a:normAutofit/>
          </a:bodyPr>
          <a:lstStyle/>
          <a:p>
            <a:r>
              <a:rPr lang="ru-RU" b="1" dirty="0" smtClean="0"/>
              <a:t>Получение помощи. Продолжение</a:t>
            </a:r>
            <a:endParaRPr lang="en-US" b="1" dirty="0"/>
          </a:p>
        </p:txBody>
      </p:sp>
    </p:spTree>
    <p:extLst>
      <p:ext uri="{BB962C8B-B14F-4D97-AF65-F5344CB8AC3E}">
        <p14:creationId xmlns:p14="http://schemas.microsoft.com/office/powerpoint/2010/main" val="27362093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70270" y="4879652"/>
            <a:ext cx="7659329" cy="1305328"/>
          </a:xfrm>
        </p:spPr>
        <p:txBody>
          <a:bodyPr>
            <a:normAutofit fontScale="92500"/>
          </a:bodyPr>
          <a:lstStyle/>
          <a:p>
            <a:pPr algn="ctr"/>
            <a:r>
              <a:rPr lang="ru-RU" dirty="0"/>
              <a:t>Как мы можем преодолеть </a:t>
            </a:r>
            <a:r>
              <a:rPr lang="ru-RU" dirty="0" smtClean="0"/>
              <a:t>стигмы (отторжение, клеймо, враждебное отношение) в отношение психических </a:t>
            </a:r>
            <a:r>
              <a:rPr lang="ru-RU" dirty="0"/>
              <a:t>заболеваний в христианском сообществе АСД</a:t>
            </a:r>
            <a:r>
              <a:rPr lang="ru-RU" dirty="0" smtClean="0"/>
              <a:t>?</a:t>
            </a:r>
            <a:endParaRPr lang="en-US" dirty="0"/>
          </a:p>
        </p:txBody>
      </p:sp>
      <p:pic>
        <p:nvPicPr>
          <p:cNvPr id="5" name="Picture 4" descr="A group of people sitting posing for the camera&#10;&#10;Description automatically generated">
            <a:extLst>
              <a:ext uri="{FF2B5EF4-FFF2-40B4-BE49-F238E27FC236}">
                <a16:creationId xmlns:a16="http://schemas.microsoft.com/office/drawing/2014/main" xmlns="" id="{76DE82D9-75F1-5F44-BAB0-4945EB749115}"/>
              </a:ext>
            </a:extLst>
          </p:cNvPr>
          <p:cNvPicPr>
            <a:picLocks noChangeAspect="1"/>
          </p:cNvPicPr>
          <p:nvPr/>
        </p:nvPicPr>
        <p:blipFill>
          <a:blip r:embed="rId2"/>
          <a:stretch>
            <a:fillRect/>
          </a:stretch>
        </p:blipFill>
        <p:spPr>
          <a:xfrm>
            <a:off x="1915974" y="1325684"/>
            <a:ext cx="4967922" cy="3311948"/>
          </a:xfrm>
          <a:prstGeom prst="rect">
            <a:avLst/>
          </a:prstGeom>
          <a:effectLst>
            <a:softEdge rad="139700"/>
          </a:effectLst>
        </p:spPr>
      </p:pic>
      <p:sp>
        <p:nvSpPr>
          <p:cNvPr id="6" name="Title 1"/>
          <p:cNvSpPr txBox="1">
            <a:spLocks/>
          </p:cNvSpPr>
          <p:nvPr/>
        </p:nvSpPr>
        <p:spPr>
          <a:xfrm>
            <a:off x="722671" y="-100446"/>
            <a:ext cx="7957504"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bg1"/>
                </a:solidFill>
                <a:latin typeface="+mj-lt"/>
                <a:ea typeface="+mj-ea"/>
                <a:cs typeface="+mj-cs"/>
              </a:defRPr>
            </a:lvl1pPr>
          </a:lstStyle>
          <a:p>
            <a:r>
              <a:rPr lang="ru-RU" b="1" dirty="0" smtClean="0"/>
              <a:t>Обсуждение в группе</a:t>
            </a:r>
            <a:endParaRPr lang="en-US" b="1" dirty="0"/>
          </a:p>
        </p:txBody>
      </p:sp>
    </p:spTree>
    <p:extLst>
      <p:ext uri="{BB962C8B-B14F-4D97-AF65-F5344CB8AC3E}">
        <p14:creationId xmlns:p14="http://schemas.microsoft.com/office/powerpoint/2010/main" val="69232543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b="1" dirty="0"/>
              <a:t>Ресурсы</a:t>
            </a:r>
            <a:endParaRPr lang="en-US" b="1" dirty="0"/>
          </a:p>
        </p:txBody>
      </p:sp>
      <p:sp>
        <p:nvSpPr>
          <p:cNvPr id="3" name="Content Placeholder 2"/>
          <p:cNvSpPr>
            <a:spLocks noGrp="1"/>
          </p:cNvSpPr>
          <p:nvPr>
            <p:ph idx="1"/>
          </p:nvPr>
        </p:nvSpPr>
        <p:spPr>
          <a:xfrm>
            <a:off x="903903" y="1496684"/>
            <a:ext cx="7296864" cy="4525963"/>
          </a:xfrm>
        </p:spPr>
        <p:txBody>
          <a:bodyPr vert="horz" lIns="91440" tIns="45720" rIns="91440" bIns="45720" rtlCol="0" anchor="t">
            <a:normAutofit fontScale="85000" lnSpcReduction="20000"/>
          </a:bodyPr>
          <a:lstStyle/>
          <a:p>
            <a:r>
              <a:rPr lang="ru-RU" dirty="0"/>
              <a:t>Общие</a:t>
            </a:r>
          </a:p>
          <a:p>
            <a:pPr marL="0" indent="0">
              <a:buNone/>
            </a:pPr>
            <a:r>
              <a:rPr lang="en-US" dirty="0"/>
              <a:t>• Kids Health https://kidshealth.org/en/teens/eat-disorder.html</a:t>
            </a:r>
            <a:br>
              <a:rPr lang="en-US" dirty="0"/>
            </a:br>
            <a:r>
              <a:rPr lang="en-US" dirty="0"/>
              <a:t>• National Alliance on Mental Illness https://www.nami.org</a:t>
            </a:r>
            <a:br>
              <a:rPr lang="en-US" dirty="0"/>
            </a:br>
            <a:r>
              <a:rPr lang="en-US" dirty="0"/>
              <a:t>• National Institute on Mental Health https://nimh.nih.gov</a:t>
            </a:r>
            <a:br>
              <a:rPr lang="en-US" dirty="0"/>
            </a:br>
            <a:endParaRPr lang="ru-RU" dirty="0"/>
          </a:p>
          <a:p>
            <a:pPr marL="0" indent="0">
              <a:buNone/>
            </a:pPr>
            <a:r>
              <a:rPr lang="ru-RU" dirty="0"/>
              <a:t>Тревожность и депрессия</a:t>
            </a:r>
          </a:p>
          <a:p>
            <a:pPr marL="0" indent="0">
              <a:buNone/>
            </a:pPr>
            <a:r>
              <a:rPr lang="en-US" dirty="0"/>
              <a:t>• Anxiety and Depression Disorder Association of America https://adaa.org</a:t>
            </a:r>
            <a:br>
              <a:rPr lang="en-US" dirty="0"/>
            </a:br>
            <a:endParaRPr lang="ru-RU" dirty="0"/>
          </a:p>
          <a:p>
            <a:pPr marL="0" indent="0">
              <a:buNone/>
            </a:pPr>
            <a:r>
              <a:rPr lang="ru-RU" dirty="0"/>
              <a:t>Синдром дефицита внимания</a:t>
            </a:r>
            <a:r>
              <a:rPr lang="en-US" dirty="0"/>
              <a:t>/</a:t>
            </a:r>
            <a:r>
              <a:rPr lang="ru-RU" dirty="0"/>
              <a:t>гиперактивности</a:t>
            </a:r>
          </a:p>
          <a:p>
            <a:pPr marL="0" indent="0">
              <a:buNone/>
            </a:pPr>
            <a:r>
              <a:rPr lang="en-US" dirty="0"/>
              <a:t>• Attention Deficit Disorder Association </a:t>
            </a:r>
            <a:r>
              <a:rPr lang="en-US" u="sng" dirty="0">
                <a:hlinkClick r:id="rId2"/>
              </a:rPr>
              <a:t>https://add.org/</a:t>
            </a:r>
            <a:endParaRPr lang="ru-RU" dirty="0"/>
          </a:p>
          <a:p>
            <a:pPr marL="0" indent="0">
              <a:buNone/>
            </a:pPr>
            <a:r>
              <a:rPr lang="en-US" dirty="0"/>
              <a:t/>
            </a:r>
            <a:br>
              <a:rPr lang="en-US" dirty="0"/>
            </a:br>
            <a:r>
              <a:rPr lang="ru-RU" dirty="0"/>
              <a:t>Расстройства аутистического спектра</a:t>
            </a:r>
            <a:r>
              <a:rPr lang="en-US" b="1" dirty="0"/>
              <a:t/>
            </a:r>
            <a:br>
              <a:rPr lang="en-US" b="1" dirty="0"/>
            </a:br>
            <a:r>
              <a:rPr lang="en-US" dirty="0"/>
              <a:t>• Autism Speaks https://www.Autismspeaks.org</a:t>
            </a:r>
            <a:br>
              <a:rPr lang="en-US" dirty="0"/>
            </a:br>
            <a:r>
              <a:rPr lang="en-US" dirty="0"/>
              <a:t>• National Autism Association </a:t>
            </a:r>
            <a:r>
              <a:rPr lang="en-US" u="sng" dirty="0">
                <a:hlinkClick r:id="rId3"/>
              </a:rPr>
              <a:t>https://nationalautismassociation.org/</a:t>
            </a:r>
            <a:endParaRPr lang="ru-RU" dirty="0"/>
          </a:p>
        </p:txBody>
      </p:sp>
    </p:spTree>
    <p:extLst>
      <p:ext uri="{BB962C8B-B14F-4D97-AF65-F5344CB8AC3E}">
        <p14:creationId xmlns:p14="http://schemas.microsoft.com/office/powerpoint/2010/main" val="280094180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b="1" dirty="0" smtClean="0"/>
              <a:t>Ресурсы (продолжение</a:t>
            </a:r>
            <a:r>
              <a:rPr lang="ru-RU" b="1" dirty="0"/>
              <a:t>)</a:t>
            </a:r>
            <a:endParaRPr lang="en-US" b="1" dirty="0"/>
          </a:p>
        </p:txBody>
      </p:sp>
      <p:sp>
        <p:nvSpPr>
          <p:cNvPr id="3" name="Content Placeholder 2"/>
          <p:cNvSpPr>
            <a:spLocks noGrp="1"/>
          </p:cNvSpPr>
          <p:nvPr>
            <p:ph idx="1"/>
          </p:nvPr>
        </p:nvSpPr>
        <p:spPr>
          <a:xfrm>
            <a:off x="978043" y="1397830"/>
            <a:ext cx="7160940" cy="4624817"/>
          </a:xfrm>
        </p:spPr>
        <p:txBody>
          <a:bodyPr vert="horz" lIns="91440" tIns="45720" rIns="91440" bIns="45720" rtlCol="0" anchor="t">
            <a:normAutofit fontScale="85000" lnSpcReduction="20000"/>
          </a:bodyPr>
          <a:lstStyle/>
          <a:p>
            <a:pPr marL="0" indent="0">
              <a:buNone/>
            </a:pPr>
            <a:r>
              <a:rPr lang="ru-RU" dirty="0"/>
              <a:t>Расстройства пищевого поведения</a:t>
            </a:r>
            <a:r>
              <a:rPr lang="en-US" dirty="0"/>
              <a:t/>
            </a:r>
            <a:br>
              <a:rPr lang="en-US" dirty="0"/>
            </a:br>
            <a:r>
              <a:rPr lang="en-US" dirty="0"/>
              <a:t>• National Eating Disorders Association https://www.nationaleatingdisorders.org</a:t>
            </a:r>
            <a:br>
              <a:rPr lang="en-US" dirty="0"/>
            </a:br>
            <a:endParaRPr lang="ru-RU" dirty="0"/>
          </a:p>
          <a:p>
            <a:pPr marL="0" indent="0">
              <a:buNone/>
            </a:pPr>
            <a:r>
              <a:rPr lang="ru-RU" dirty="0"/>
              <a:t>Суицид </a:t>
            </a:r>
            <a:r>
              <a:rPr lang="en-US" dirty="0"/>
              <a:t/>
            </a:r>
            <a:br>
              <a:rPr lang="en-US" dirty="0"/>
            </a:br>
            <a:r>
              <a:rPr lang="en-US" dirty="0"/>
              <a:t>• National Suicide Prevention Lifeline https://suicidepreventionlifeline.org/ or 1-800-273-8255</a:t>
            </a:r>
            <a:br>
              <a:rPr lang="en-US" dirty="0"/>
            </a:br>
            <a:endParaRPr lang="ru-RU" dirty="0"/>
          </a:p>
          <a:p>
            <a:pPr marL="0" indent="0">
              <a:buNone/>
            </a:pPr>
            <a:r>
              <a:rPr lang="ru-RU" dirty="0"/>
              <a:t>Психотравма</a:t>
            </a:r>
            <a:r>
              <a:rPr lang="en-US" b="1" dirty="0"/>
              <a:t/>
            </a:r>
            <a:br>
              <a:rPr lang="en-US" b="1" dirty="0"/>
            </a:br>
            <a:r>
              <a:rPr lang="en-US" dirty="0"/>
              <a:t>• Preventing Adverse Childhood Experiences https://www.cdc.gov/violenceprevention/pdf/</a:t>
            </a:r>
            <a:br>
              <a:rPr lang="en-US" dirty="0"/>
            </a:br>
            <a:r>
              <a:rPr lang="en-US" dirty="0"/>
              <a:t>preventingACES-508.pdf</a:t>
            </a:r>
            <a:br>
              <a:rPr lang="en-US" dirty="0"/>
            </a:br>
            <a:endParaRPr lang="ru-RU" dirty="0"/>
          </a:p>
          <a:p>
            <a:pPr marL="0" indent="0">
              <a:buNone/>
            </a:pPr>
            <a:r>
              <a:rPr lang="ru-RU" dirty="0"/>
              <a:t>Консультанты</a:t>
            </a:r>
            <a:r>
              <a:rPr lang="en-US" dirty="0"/>
              <a:t/>
            </a:r>
            <a:br>
              <a:rPr lang="en-US" dirty="0"/>
            </a:br>
            <a:r>
              <a:rPr lang="en-US" dirty="0"/>
              <a:t>• Substance abuse and/or mental health professionals https://findtreatment.samhsa.gov/.</a:t>
            </a:r>
            <a:r>
              <a:rPr lang="ru-RU" dirty="0"/>
              <a:t> </a:t>
            </a:r>
            <a:endParaRPr lang="en-US" dirty="0"/>
          </a:p>
        </p:txBody>
      </p:sp>
    </p:spTree>
    <p:extLst>
      <p:ext uri="{BB962C8B-B14F-4D97-AF65-F5344CB8AC3E}">
        <p14:creationId xmlns:p14="http://schemas.microsoft.com/office/powerpoint/2010/main" val="3160374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b="1" dirty="0"/>
              <a:t>Использованная литература:</a:t>
            </a:r>
          </a:p>
        </p:txBody>
      </p:sp>
      <p:sp>
        <p:nvSpPr>
          <p:cNvPr id="3" name="Content Placeholder 2"/>
          <p:cNvSpPr>
            <a:spLocks noGrp="1"/>
          </p:cNvSpPr>
          <p:nvPr>
            <p:ph idx="1"/>
          </p:nvPr>
        </p:nvSpPr>
        <p:spPr>
          <a:xfrm>
            <a:off x="854476" y="1669678"/>
            <a:ext cx="7210367" cy="4352969"/>
          </a:xfrm>
        </p:spPr>
        <p:txBody>
          <a:bodyPr>
            <a:normAutofit/>
          </a:bodyPr>
          <a:lstStyle/>
          <a:p>
            <a:pPr marL="0" indent="0">
              <a:buNone/>
            </a:pPr>
            <a:r>
              <a:rPr lang="ru-RU" sz="1200" dirty="0"/>
              <a:t>Использованная литература</a:t>
            </a:r>
          </a:p>
          <a:p>
            <a:pPr marL="0" indent="0">
              <a:buNone/>
            </a:pPr>
            <a:r>
              <a:rPr lang="en-US" sz="1200" dirty="0"/>
              <a:t>American Psychiatric Association (APA) (2017). </a:t>
            </a:r>
            <a:r>
              <a:rPr lang="en-US" sz="1200" i="1" dirty="0"/>
              <a:t>Diagnostic and Statistical Manual of Mental Disorders </a:t>
            </a:r>
            <a:r>
              <a:rPr lang="en-US" sz="1200" dirty="0"/>
              <a:t>(5th ed.).</a:t>
            </a:r>
            <a:br>
              <a:rPr lang="en-US" sz="1200" dirty="0"/>
            </a:br>
            <a:r>
              <a:rPr lang="en-US" sz="1200" dirty="0"/>
              <a:t>Arlington, VA: American Psychiatric Association.</a:t>
            </a:r>
            <a:br>
              <a:rPr lang="en-US" sz="1200" dirty="0"/>
            </a:br>
            <a:r>
              <a:rPr lang="en-US" sz="1200" dirty="0"/>
              <a:t>Autism Speaks (2019). </a:t>
            </a:r>
            <a:r>
              <a:rPr lang="en-US" sz="1200" i="1" dirty="0"/>
              <a:t>What is Autism? </a:t>
            </a:r>
            <a:r>
              <a:rPr lang="en-US" sz="1200" dirty="0"/>
              <a:t>Retrieved from https://www.autismspeaks.org/what-autism.</a:t>
            </a:r>
            <a:br>
              <a:rPr lang="en-US" sz="1200" dirty="0"/>
            </a:br>
            <a:r>
              <a:rPr lang="en-US" sz="1200" dirty="0"/>
              <a:t>Baltazar, A.M., Dessie, A., &amp; Smith, T. (2019). </a:t>
            </a:r>
            <a:r>
              <a:rPr lang="en-US" sz="1200" i="1" dirty="0"/>
              <a:t>Role of religiosity in relation to the mental health of college students</a:t>
            </a:r>
            <a:r>
              <a:rPr lang="en-US" sz="1200" dirty="0"/>
              <a:t>.</a:t>
            </a:r>
            <a:br>
              <a:rPr lang="en-US" sz="1200" dirty="0"/>
            </a:br>
            <a:r>
              <a:rPr lang="en-US" sz="1200" dirty="0"/>
              <a:t>Paper presented at the North American Association of Christians in Social Work, Indianapolis, IN.</a:t>
            </a:r>
            <a:br>
              <a:rPr lang="en-US" sz="1200" dirty="0"/>
            </a:br>
            <a:r>
              <a:rPr lang="en-US" sz="1200" dirty="0"/>
              <a:t>Centers for Disease Control (CDC) (2019a). </a:t>
            </a:r>
            <a:r>
              <a:rPr lang="en-US" sz="1200" i="1" dirty="0"/>
              <a:t>Data and statistics on children’s mental health. </a:t>
            </a:r>
            <a:r>
              <a:rPr lang="en-US" sz="1200" dirty="0"/>
              <a:t>Retrieved from </a:t>
            </a:r>
            <a:r>
              <a:rPr lang="en-US" sz="1200" u="sng" dirty="0">
                <a:hlinkClick r:id="rId2"/>
              </a:rPr>
              <a:t>https://www.cdc.gov/childrensmentalhealth/data.html</a:t>
            </a:r>
            <a:r>
              <a:rPr lang="en-US" sz="1200" dirty="0"/>
              <a:t>.</a:t>
            </a:r>
            <a:endParaRPr lang="ru-RU" sz="1200" dirty="0"/>
          </a:p>
          <a:p>
            <a:pPr marL="0" indent="0">
              <a:buNone/>
            </a:pPr>
            <a:r>
              <a:rPr lang="en-US" sz="1200" dirty="0"/>
              <a:t>Centers for Disease Control (CDC) (2019b)</a:t>
            </a:r>
            <a:r>
              <a:rPr lang="en-US" sz="1200" i="1" dirty="0"/>
              <a:t>. Death rates due to suicide and homicide among persons aged 10–24:</a:t>
            </a:r>
            <a:br>
              <a:rPr lang="en-US" sz="1200" i="1" dirty="0"/>
            </a:br>
            <a:r>
              <a:rPr lang="en-US" sz="1200" i="1" dirty="0"/>
              <a:t>United States, 2000–2017</a:t>
            </a:r>
            <a:r>
              <a:rPr lang="en-US" sz="1200" dirty="0"/>
              <a:t>. Retrieved from https://www.cdc.gov/nchs/data/databriefs/db352-h.pdf.</a:t>
            </a:r>
            <a:br>
              <a:rPr lang="en-US" sz="1200" dirty="0"/>
            </a:br>
            <a:r>
              <a:rPr lang="en-US" sz="1200" dirty="0"/>
              <a:t>Child Welfare Information Gateway (2014). </a:t>
            </a:r>
            <a:r>
              <a:rPr lang="en-US" sz="1200" i="1" dirty="0"/>
              <a:t>Parenting a child who has experienced trauma. </a:t>
            </a:r>
            <a:r>
              <a:rPr lang="en-US" sz="1200" dirty="0"/>
              <a:t>Washington, DC: U.S.</a:t>
            </a:r>
            <a:br>
              <a:rPr lang="en-US" sz="1200" dirty="0"/>
            </a:br>
            <a:r>
              <a:rPr lang="en-US" sz="1200" dirty="0"/>
              <a:t>Department of Health and Human Services, Children’s Bureau.</a:t>
            </a:r>
            <a:br>
              <a:rPr lang="en-US" sz="1200" dirty="0"/>
            </a:br>
            <a:r>
              <a:rPr lang="en-US" sz="1200" dirty="0"/>
              <a:t>Feletti, V.J., Anda, R.F, Nordenberg, D., Edwards, V., Koss, M.P., &amp; Marks, J.S. (1998). Relationship of childhood</a:t>
            </a:r>
            <a:br>
              <a:rPr lang="en-US" sz="1200" dirty="0"/>
            </a:br>
            <a:r>
              <a:rPr lang="en-US" sz="1200" dirty="0"/>
              <a:t>abuse and household dysfunction to many of the leading causes of death in adults. </a:t>
            </a:r>
            <a:r>
              <a:rPr lang="en-US" sz="1200" i="1" dirty="0"/>
              <a:t>American Journal of Preventive</a:t>
            </a:r>
            <a:br>
              <a:rPr lang="en-US" sz="1200" i="1" dirty="0"/>
            </a:br>
            <a:r>
              <a:rPr lang="en-US" sz="1200" i="1" dirty="0"/>
              <a:t>Medicine, 14</a:t>
            </a:r>
            <a:r>
              <a:rPr lang="en-US" sz="1200" dirty="0"/>
              <a:t>(4), 245-258.</a:t>
            </a:r>
            <a:br>
              <a:rPr lang="en-US" sz="1200" dirty="0"/>
            </a:br>
            <a:r>
              <a:rPr lang="en-US" sz="1200" dirty="0"/>
              <a:t>Geiger, A.W. &amp; Davis, L. (2019, July 19). A growing number of American teenagers – particularly girls – are facing</a:t>
            </a:r>
            <a:br>
              <a:rPr lang="en-US" sz="1200" dirty="0"/>
            </a:br>
            <a:r>
              <a:rPr lang="en-US" sz="1200" dirty="0"/>
              <a:t>depression. </a:t>
            </a:r>
            <a:r>
              <a:rPr lang="en-US" sz="1200" i="1" dirty="0"/>
              <a:t>Pew Research Center</a:t>
            </a:r>
            <a:r>
              <a:rPr lang="en-US" sz="1200" dirty="0"/>
              <a:t>. Retrieved from https://www.pewresearch.org/fact-tank/2019/07/12/a-growingnumber-of-american-teenagers-particularly-girls-are-facing-depression</a:t>
            </a:r>
            <a:r>
              <a:rPr lang="en-US" sz="1200" dirty="0" smtClean="0"/>
              <a:t>/</a:t>
            </a:r>
            <a:endParaRPr lang="en-US" sz="1200" dirty="0"/>
          </a:p>
        </p:txBody>
      </p:sp>
    </p:spTree>
    <p:extLst>
      <p:ext uri="{BB962C8B-B14F-4D97-AF65-F5344CB8AC3E}">
        <p14:creationId xmlns:p14="http://schemas.microsoft.com/office/powerpoint/2010/main" val="13478181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71597" y="1377415"/>
            <a:ext cx="7198010" cy="4525963"/>
          </a:xfrm>
        </p:spPr>
        <p:txBody>
          <a:bodyPr>
            <a:normAutofit fontScale="85000" lnSpcReduction="10000"/>
          </a:bodyPr>
          <a:lstStyle/>
          <a:p>
            <a:pPr marL="0" indent="0">
              <a:buNone/>
            </a:pPr>
            <a:r>
              <a:rPr lang="en-US" sz="1400" dirty="0"/>
              <a:t>Harvard Medical School (2009, June). </a:t>
            </a:r>
            <a:r>
              <a:rPr lang="en-US" sz="1400" i="1" dirty="0"/>
              <a:t>Diet and attention deficit hyperactivity disorder</a:t>
            </a:r>
            <a:r>
              <a:rPr lang="en-US" sz="1400" dirty="0"/>
              <a:t>. Retrieved from https://www.</a:t>
            </a:r>
            <a:br>
              <a:rPr lang="en-US" sz="1400" dirty="0"/>
            </a:br>
            <a:r>
              <a:rPr lang="en-US" sz="1400" dirty="0" err="1"/>
              <a:t>health.harvard.edu</a:t>
            </a:r>
            <a:r>
              <a:rPr lang="en-US" sz="1400" dirty="0"/>
              <a:t>/</a:t>
            </a:r>
            <a:r>
              <a:rPr lang="en-US" sz="1400" dirty="0" err="1"/>
              <a:t>newsletter_article</a:t>
            </a:r>
            <a:r>
              <a:rPr lang="en-US" sz="1400" dirty="0"/>
              <a:t>/Diet-and-attention-deficit-hyperactivity-disorder.</a:t>
            </a:r>
            <a:br>
              <a:rPr lang="en-US" sz="1400" dirty="0"/>
            </a:br>
            <a:r>
              <a:rPr lang="en-US" sz="1400" dirty="0"/>
              <a:t>Harvard Medical School (2013). </a:t>
            </a:r>
            <a:r>
              <a:rPr lang="en-US" sz="1400" i="1" dirty="0"/>
              <a:t>Exercise is an all-natural treatment to fight depression</a:t>
            </a:r>
            <a:r>
              <a:rPr lang="en-US" sz="1400" dirty="0"/>
              <a:t>. Retrieved from https://www.</a:t>
            </a:r>
            <a:br>
              <a:rPr lang="en-US" sz="1400" dirty="0"/>
            </a:br>
            <a:r>
              <a:rPr lang="en-US" sz="1400" dirty="0" err="1"/>
              <a:t>health.harvard.edu</a:t>
            </a:r>
            <a:r>
              <a:rPr lang="en-US" sz="1400" dirty="0"/>
              <a:t>/mind-and-mood/exercise-is-an-all-natural-treatment-to-fight-depression</a:t>
            </a:r>
            <a:br>
              <a:rPr lang="en-US" sz="1400" dirty="0"/>
            </a:br>
            <a:r>
              <a:rPr lang="en-US" sz="1400" dirty="0" err="1"/>
              <a:t>Khesht-Masjedi</a:t>
            </a:r>
            <a:r>
              <a:rPr lang="en-US" sz="1400" dirty="0"/>
              <a:t>, M.F., </a:t>
            </a:r>
            <a:r>
              <a:rPr lang="en-US" sz="1400" dirty="0" err="1"/>
              <a:t>Shokrgozar</a:t>
            </a:r>
            <a:r>
              <a:rPr lang="en-US" sz="1400" dirty="0"/>
              <a:t>, S., </a:t>
            </a:r>
            <a:r>
              <a:rPr lang="en-US" sz="1400" dirty="0" err="1"/>
              <a:t>Abdollahi</a:t>
            </a:r>
            <a:r>
              <a:rPr lang="en-US" sz="1400" dirty="0"/>
              <a:t>, E., </a:t>
            </a:r>
            <a:r>
              <a:rPr lang="en-US" sz="1400" dirty="0" err="1"/>
              <a:t>Golshahi</a:t>
            </a:r>
            <a:r>
              <a:rPr lang="en-US" sz="1400" dirty="0"/>
              <a:t>, M., &amp; Sharif-</a:t>
            </a:r>
            <a:r>
              <a:rPr lang="en-US" sz="1400" dirty="0" err="1"/>
              <a:t>Ghaziani</a:t>
            </a:r>
            <a:r>
              <a:rPr lang="en-US" sz="1400" dirty="0"/>
              <a:t>, Z. (2017). Comparing</a:t>
            </a:r>
            <a:br>
              <a:rPr lang="en-US" sz="1400" dirty="0"/>
            </a:br>
            <a:r>
              <a:rPr lang="en-US" sz="1400" dirty="0"/>
              <a:t>depressive symptoms in teenage boys and girls. </a:t>
            </a:r>
            <a:r>
              <a:rPr lang="en-US" sz="1400" i="1" dirty="0"/>
              <a:t>Journal of Family medicine and Primary Care, 6</a:t>
            </a:r>
            <a:r>
              <a:rPr lang="en-US" sz="1400" dirty="0"/>
              <a:t>(4), 775-779.</a:t>
            </a:r>
            <a:br>
              <a:rPr lang="en-US" sz="1400" dirty="0"/>
            </a:br>
            <a:r>
              <a:rPr lang="en-US" sz="1400" dirty="0"/>
              <a:t>National Institute of Health (2017). </a:t>
            </a:r>
            <a:r>
              <a:rPr lang="en-US" sz="1400" i="1" dirty="0"/>
              <a:t>What are the treatments for autism? </a:t>
            </a:r>
            <a:r>
              <a:rPr lang="en-US" sz="1400" dirty="0"/>
              <a:t>Retrieved from https://</a:t>
            </a:r>
            <a:r>
              <a:rPr lang="en-US" sz="1400" dirty="0" err="1"/>
              <a:t>www.nichd.nih.gov</a:t>
            </a:r>
            <a:r>
              <a:rPr lang="en-US" sz="1400" dirty="0"/>
              <a:t>/</a:t>
            </a:r>
            <a:br>
              <a:rPr lang="en-US" sz="1400" dirty="0"/>
            </a:br>
            <a:r>
              <a:rPr lang="en-US" sz="1400" dirty="0"/>
              <a:t>health/topics/autism/</a:t>
            </a:r>
            <a:r>
              <a:rPr lang="en-US" sz="1400" dirty="0" err="1"/>
              <a:t>conditioninfo</a:t>
            </a:r>
            <a:r>
              <a:rPr lang="en-US" sz="1400" dirty="0"/>
              <a:t>/treatments</a:t>
            </a:r>
            <a:br>
              <a:rPr lang="en-US" sz="1400" dirty="0"/>
            </a:br>
            <a:r>
              <a:rPr lang="en-US" sz="1400" dirty="0"/>
              <a:t>National Institute of Mental Health. (2011). </a:t>
            </a:r>
            <a:r>
              <a:rPr lang="en-US" sz="1400" i="1" dirty="0"/>
              <a:t>A parent’s guide to autism spectrum disorder</a:t>
            </a:r>
            <a:r>
              <a:rPr lang="en-US" sz="1400" dirty="0"/>
              <a:t>. Retrieved from http://www.</a:t>
            </a:r>
            <a:br>
              <a:rPr lang="en-US" sz="1400" dirty="0"/>
            </a:br>
            <a:r>
              <a:rPr lang="en-US" sz="1400" dirty="0" err="1"/>
              <a:t>nimh.nih.gov</a:t>
            </a:r>
            <a:r>
              <a:rPr lang="en-US" sz="1400" dirty="0"/>
              <a:t>/health/publications/a-parents-guide-to-autism-spectrum-disorder/</a:t>
            </a:r>
            <a:r>
              <a:rPr lang="en-US" sz="1400" dirty="0" err="1"/>
              <a:t>index.shtml</a:t>
            </a:r>
            <a:r>
              <a:rPr lang="en-US" sz="1400" dirty="0"/>
              <a:t>.</a:t>
            </a:r>
            <a:br>
              <a:rPr lang="en-US" sz="1400" dirty="0"/>
            </a:br>
            <a:r>
              <a:rPr lang="en-US" sz="1400" dirty="0"/>
              <a:t>National Institute of Mental Health (NIH) (2017). </a:t>
            </a:r>
            <a:r>
              <a:rPr lang="en-US" sz="1400" i="1" dirty="0"/>
              <a:t>Suicide. </a:t>
            </a:r>
            <a:r>
              <a:rPr lang="en-US" sz="1400" dirty="0"/>
              <a:t>Retrieved from https://</a:t>
            </a:r>
            <a:r>
              <a:rPr lang="en-US" sz="1400" dirty="0" err="1"/>
              <a:t>www.nimh.nih.gov</a:t>
            </a:r>
            <a:r>
              <a:rPr lang="en-US" sz="1400" dirty="0"/>
              <a:t>/health/</a:t>
            </a:r>
            <a:br>
              <a:rPr lang="en-US" sz="1400" dirty="0"/>
            </a:br>
            <a:r>
              <a:rPr lang="en-US" sz="1400" dirty="0"/>
              <a:t>statistics/</a:t>
            </a:r>
            <a:r>
              <a:rPr lang="en-US" sz="1400" dirty="0" err="1"/>
              <a:t>suicide.shtml</a:t>
            </a:r>
            <a:r>
              <a:rPr lang="en-US" sz="1400" dirty="0"/>
              <a:t>.</a:t>
            </a:r>
            <a:br>
              <a:rPr lang="en-US" sz="1400" dirty="0"/>
            </a:br>
            <a:r>
              <a:rPr lang="en-US" sz="1400" dirty="0" err="1"/>
              <a:t>Pandey</a:t>
            </a:r>
            <a:r>
              <a:rPr lang="en-US" sz="1400" dirty="0"/>
              <a:t>, G.N. &amp; </a:t>
            </a:r>
            <a:r>
              <a:rPr lang="en-US" sz="1400" dirty="0" err="1"/>
              <a:t>Dwivedi</a:t>
            </a:r>
            <a:r>
              <a:rPr lang="en-US" sz="1400" dirty="0"/>
              <a:t>, Y. (2012). Neurobiology of teenage suicide. In Y. </a:t>
            </a:r>
            <a:r>
              <a:rPr lang="en-US" sz="1400" dirty="0" err="1"/>
              <a:t>Dwivedi</a:t>
            </a:r>
            <a:r>
              <a:rPr lang="en-US" sz="1400" dirty="0"/>
              <a:t> (Ed.), </a:t>
            </a:r>
            <a:r>
              <a:rPr lang="en-US" sz="1400" i="1" dirty="0"/>
              <a:t>The Neurobiological Basis</a:t>
            </a:r>
            <a:br>
              <a:rPr lang="en-US" sz="1400" i="1" dirty="0"/>
            </a:br>
            <a:r>
              <a:rPr lang="en-US" sz="1400" i="1" dirty="0"/>
              <a:t>of Suicide</a:t>
            </a:r>
            <a:r>
              <a:rPr lang="en-US" sz="1400" dirty="0"/>
              <a:t>. Boca Raton, FL: CRC Press/Taylor &amp; Francis.</a:t>
            </a:r>
            <a:br>
              <a:rPr lang="en-US" sz="1400" dirty="0"/>
            </a:br>
            <a:r>
              <a:rPr lang="en-US" sz="1400" dirty="0"/>
              <a:t>Parekh, R. (2017). </a:t>
            </a:r>
            <a:r>
              <a:rPr lang="en-US" sz="1400" i="1" dirty="0"/>
              <a:t>What is ADHD? </a:t>
            </a:r>
            <a:r>
              <a:rPr lang="en-US" sz="1400" dirty="0"/>
              <a:t>Retrieved from https://</a:t>
            </a:r>
            <a:r>
              <a:rPr lang="en-US" sz="1400" dirty="0" err="1"/>
              <a:t>www.psychiatry.org</a:t>
            </a:r>
            <a:r>
              <a:rPr lang="en-US" sz="1400" dirty="0"/>
              <a:t>/patients-families/</a:t>
            </a:r>
            <a:r>
              <a:rPr lang="en-US" sz="1400" dirty="0" err="1"/>
              <a:t>adhd</a:t>
            </a:r>
            <a:r>
              <a:rPr lang="en-US" sz="1400" dirty="0"/>
              <a:t>/what-is-</a:t>
            </a:r>
            <a:r>
              <a:rPr lang="en-US" sz="1400" dirty="0" err="1"/>
              <a:t>adhd</a:t>
            </a:r>
            <a:r>
              <a:rPr lang="en-US" sz="1400" dirty="0"/>
              <a:t>.</a:t>
            </a:r>
            <a:br>
              <a:rPr lang="en-US" sz="1400" dirty="0"/>
            </a:br>
            <a:r>
              <a:rPr lang="en-US" sz="1400" dirty="0" err="1"/>
              <a:t>Twenge</a:t>
            </a:r>
            <a:r>
              <a:rPr lang="en-US" sz="1400" dirty="0"/>
              <a:t>, J. (2017). </a:t>
            </a:r>
            <a:r>
              <a:rPr lang="en-US" sz="1400" i="1" dirty="0" err="1"/>
              <a:t>iGen</a:t>
            </a:r>
            <a:r>
              <a:rPr lang="en-US" sz="1400" i="1" dirty="0"/>
              <a:t>: Why today’s super-connected kids are growing up less rebellious, more tolerant, less happy, and</a:t>
            </a:r>
            <a:br>
              <a:rPr lang="en-US" sz="1400" i="1" dirty="0"/>
            </a:br>
            <a:r>
              <a:rPr lang="en-US" sz="1400" i="1" dirty="0"/>
              <a:t>completely unprepared for adulthood and what that means for the rest of us. </a:t>
            </a:r>
            <a:r>
              <a:rPr lang="en-US" sz="1400" dirty="0"/>
              <a:t>New York, NY: Simon and Schuster.</a:t>
            </a:r>
            <a:br>
              <a:rPr lang="en-US" sz="1400" dirty="0"/>
            </a:br>
            <a:r>
              <a:rPr lang="en-US" sz="1400" dirty="0" err="1"/>
              <a:t>Twenge</a:t>
            </a:r>
            <a:r>
              <a:rPr lang="en-US" sz="1400" dirty="0"/>
              <a:t>, J., Joiner, T.E., Rogers, M.L., &amp; Martin, G.N. (2017). Increases in depressive symptoms, suicide-related</a:t>
            </a:r>
            <a:br>
              <a:rPr lang="en-US" sz="1400" dirty="0"/>
            </a:br>
            <a:r>
              <a:rPr lang="en-US" sz="1400" dirty="0"/>
              <a:t>outcomes, and suicide rates among U.S. adolescents after 2010 and links to increased new media screen time.</a:t>
            </a:r>
            <a:br>
              <a:rPr lang="en-US" sz="1400" dirty="0"/>
            </a:br>
            <a:r>
              <a:rPr lang="ru-RU" sz="1400" i="1" dirty="0" err="1"/>
              <a:t>Clinical</a:t>
            </a:r>
            <a:r>
              <a:rPr lang="ru-RU" sz="1400" i="1" dirty="0"/>
              <a:t> </a:t>
            </a:r>
            <a:r>
              <a:rPr lang="ru-RU" sz="1400" i="1" dirty="0" err="1"/>
              <a:t>Psychological</a:t>
            </a:r>
            <a:r>
              <a:rPr lang="ru-RU" sz="1400" i="1" dirty="0"/>
              <a:t> </a:t>
            </a:r>
            <a:r>
              <a:rPr lang="ru-RU" sz="1400" i="1" dirty="0" err="1"/>
              <a:t>Science</a:t>
            </a:r>
            <a:r>
              <a:rPr lang="ru-RU" sz="1400" i="1" dirty="0"/>
              <a:t>, 6</a:t>
            </a:r>
            <a:r>
              <a:rPr lang="ru-RU" sz="1400" dirty="0"/>
              <a:t>(1), 3-17. </a:t>
            </a:r>
            <a:r>
              <a:rPr lang="ru-RU" sz="1400" dirty="0" err="1"/>
              <a:t>doi.org</a:t>
            </a:r>
            <a:r>
              <a:rPr lang="ru-RU" sz="1400" dirty="0"/>
              <a:t>/10.1177/2167702617723376 </a:t>
            </a:r>
            <a:endParaRPr lang="en-US" sz="1400" dirty="0"/>
          </a:p>
          <a:p>
            <a:pPr marL="0" indent="0">
              <a:buNone/>
            </a:pPr>
            <a:endParaRPr lang="en-US" sz="1400" dirty="0"/>
          </a:p>
        </p:txBody>
      </p:sp>
      <p:sp>
        <p:nvSpPr>
          <p:cNvPr id="6" name="Title 1"/>
          <p:cNvSpPr>
            <a:spLocks noGrp="1"/>
          </p:cNvSpPr>
          <p:nvPr>
            <p:ph type="title"/>
          </p:nvPr>
        </p:nvSpPr>
        <p:spPr>
          <a:xfrm>
            <a:off x="570271" y="15263"/>
            <a:ext cx="7957504" cy="1143000"/>
          </a:xfrm>
        </p:spPr>
        <p:txBody>
          <a:bodyPr/>
          <a:lstStyle/>
          <a:p>
            <a:r>
              <a:rPr lang="ru-RU" b="1" dirty="0"/>
              <a:t>Использованная литература:</a:t>
            </a:r>
          </a:p>
        </p:txBody>
      </p:sp>
    </p:spTree>
    <p:extLst>
      <p:ext uri="{BB962C8B-B14F-4D97-AF65-F5344CB8AC3E}">
        <p14:creationId xmlns:p14="http://schemas.microsoft.com/office/powerpoint/2010/main" val="137606609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rcRect/>
          <a:stretch/>
        </p:blipFill>
        <p:spPr>
          <a:xfrm>
            <a:off x="-4205" y="-397"/>
            <a:ext cx="9152410" cy="6858794"/>
          </a:xfrm>
          <a:prstGeom prst="rect">
            <a:avLst/>
          </a:prstGeom>
        </p:spPr>
      </p:pic>
    </p:spTree>
    <p:extLst>
      <p:ext uri="{BB962C8B-B14F-4D97-AF65-F5344CB8AC3E}">
        <p14:creationId xmlns:p14="http://schemas.microsoft.com/office/powerpoint/2010/main" val="19854336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b="1" dirty="0"/>
              <a:t>Вступление</a:t>
            </a:r>
            <a:endParaRPr lang="en-US" b="1" dirty="0"/>
          </a:p>
        </p:txBody>
      </p:sp>
      <p:sp>
        <p:nvSpPr>
          <p:cNvPr id="3" name="Content Placeholder 2"/>
          <p:cNvSpPr>
            <a:spLocks noGrp="1"/>
          </p:cNvSpPr>
          <p:nvPr>
            <p:ph idx="1"/>
          </p:nvPr>
        </p:nvSpPr>
        <p:spPr>
          <a:xfrm>
            <a:off x="570271" y="1295484"/>
            <a:ext cx="7491772" cy="4803308"/>
          </a:xfrm>
        </p:spPr>
        <p:txBody>
          <a:bodyPr vert="horz" lIns="91440" tIns="45720" rIns="91440" bIns="45720" rtlCol="0" anchor="t">
            <a:noAutofit/>
          </a:bodyPr>
          <a:lstStyle/>
          <a:p>
            <a:pPr>
              <a:lnSpc>
                <a:spcPct val="80000"/>
              </a:lnSpc>
              <a:spcBef>
                <a:spcPts val="600"/>
              </a:spcBef>
              <a:spcAft>
                <a:spcPts val="600"/>
              </a:spcAft>
            </a:pPr>
            <a:r>
              <a:rPr lang="ru-RU" sz="2200" dirty="0"/>
              <a:t>Родителям есть о </a:t>
            </a:r>
            <a:r>
              <a:rPr lang="ru-RU" sz="2200" dirty="0" smtClean="0"/>
              <a:t>чём </a:t>
            </a:r>
            <a:r>
              <a:rPr lang="ru-RU" sz="2200" dirty="0"/>
              <a:t>беспокоиться.</a:t>
            </a:r>
          </a:p>
          <a:p>
            <a:pPr>
              <a:lnSpc>
                <a:spcPct val="80000"/>
              </a:lnSpc>
              <a:spcBef>
                <a:spcPts val="600"/>
              </a:spcBef>
              <a:spcAft>
                <a:spcPts val="600"/>
              </a:spcAft>
            </a:pPr>
            <a:r>
              <a:rPr lang="ru-RU" sz="2200" dirty="0"/>
              <a:t>Среди детей и подростков </a:t>
            </a:r>
            <a:r>
              <a:rPr lang="ru-RU" sz="2200" dirty="0" smtClean="0"/>
              <a:t>растёт </a:t>
            </a:r>
            <a:br>
              <a:rPr lang="ru-RU" sz="2200" dirty="0" smtClean="0"/>
            </a:br>
            <a:r>
              <a:rPr lang="ru-RU" sz="2200" dirty="0" smtClean="0"/>
              <a:t>число </a:t>
            </a:r>
            <a:r>
              <a:rPr lang="ru-RU" sz="2200" dirty="0"/>
              <a:t>психических </a:t>
            </a:r>
            <a:r>
              <a:rPr lang="ru-RU" sz="2200" dirty="0" smtClean="0"/>
              <a:t>заболеваний. </a:t>
            </a:r>
            <a:br>
              <a:rPr lang="ru-RU" sz="2200" dirty="0" smtClean="0"/>
            </a:br>
            <a:r>
              <a:rPr lang="ru-RU" sz="2200" dirty="0" smtClean="0"/>
              <a:t>Рост самоубийств</a:t>
            </a:r>
            <a:r>
              <a:rPr lang="ru-RU" sz="2200" dirty="0"/>
              <a:t>.</a:t>
            </a:r>
          </a:p>
          <a:p>
            <a:pPr>
              <a:lnSpc>
                <a:spcPct val="80000"/>
              </a:lnSpc>
              <a:spcBef>
                <a:spcPts val="600"/>
              </a:spcBef>
              <a:spcAft>
                <a:spcPts val="600"/>
              </a:spcAft>
            </a:pPr>
            <a:r>
              <a:rPr lang="ru-RU" sz="2200" dirty="0"/>
              <a:t>10-20% имеют диагностируемое </a:t>
            </a:r>
            <a:r>
              <a:rPr lang="ru-RU" sz="2200" dirty="0" smtClean="0"/>
              <a:t/>
            </a:r>
            <a:br>
              <a:rPr lang="ru-RU" sz="2200" dirty="0" smtClean="0"/>
            </a:br>
            <a:r>
              <a:rPr lang="ru-RU" sz="2200" dirty="0" smtClean="0"/>
              <a:t>психическое </a:t>
            </a:r>
            <a:r>
              <a:rPr lang="ru-RU" sz="2200" dirty="0"/>
              <a:t>заболевание.</a:t>
            </a:r>
          </a:p>
          <a:p>
            <a:pPr>
              <a:lnSpc>
                <a:spcPct val="80000"/>
              </a:lnSpc>
              <a:spcBef>
                <a:spcPts val="600"/>
              </a:spcBef>
              <a:spcAft>
                <a:spcPts val="600"/>
              </a:spcAft>
            </a:pPr>
            <a:r>
              <a:rPr lang="ru-RU" sz="2200" dirty="0"/>
              <a:t>Половина всех </a:t>
            </a:r>
            <a:r>
              <a:rPr lang="ru-RU" sz="2200" dirty="0" smtClean="0"/>
              <a:t>психических</a:t>
            </a:r>
            <a:br>
              <a:rPr lang="ru-RU" sz="2200" dirty="0" smtClean="0"/>
            </a:br>
            <a:r>
              <a:rPr lang="ru-RU" sz="2200" dirty="0" smtClean="0"/>
              <a:t>заболеваний зарождается </a:t>
            </a:r>
            <a:br>
              <a:rPr lang="ru-RU" sz="2200" dirty="0" smtClean="0"/>
            </a:br>
            <a:r>
              <a:rPr lang="ru-RU" sz="2200" dirty="0" smtClean="0"/>
              <a:t>в возрасте до </a:t>
            </a:r>
            <a:r>
              <a:rPr lang="ru-RU" sz="2200" dirty="0"/>
              <a:t>14 лет.</a:t>
            </a:r>
          </a:p>
          <a:p>
            <a:pPr>
              <a:lnSpc>
                <a:spcPct val="80000"/>
              </a:lnSpc>
              <a:spcBef>
                <a:spcPts val="600"/>
              </a:spcBef>
              <a:spcAft>
                <a:spcPts val="600"/>
              </a:spcAft>
            </a:pPr>
            <a:r>
              <a:rPr lang="ru-RU" sz="2200" dirty="0"/>
              <a:t>1 из 4 </a:t>
            </a:r>
            <a:r>
              <a:rPr lang="ru-RU" sz="2200" dirty="0" smtClean="0"/>
              <a:t>учащихся адвентистских </a:t>
            </a:r>
            <a:br>
              <a:rPr lang="ru-RU" sz="2200" dirty="0" smtClean="0"/>
            </a:br>
            <a:r>
              <a:rPr lang="ru-RU" sz="2200" dirty="0" smtClean="0"/>
              <a:t>учебных заведений испытывает депрессию,</a:t>
            </a:r>
            <a:br>
              <a:rPr lang="ru-RU" sz="2200" dirty="0" smtClean="0"/>
            </a:br>
            <a:r>
              <a:rPr lang="ru-RU" sz="2200" dirty="0" smtClean="0"/>
              <a:t>а </a:t>
            </a:r>
            <a:r>
              <a:rPr lang="ru-RU" sz="2200" dirty="0"/>
              <a:t>1 из </a:t>
            </a:r>
            <a:r>
              <a:rPr lang="ru-RU" sz="2200" dirty="0" smtClean="0"/>
              <a:t>5 находится в состоянии </a:t>
            </a:r>
            <a:r>
              <a:rPr lang="ru-RU" sz="2200" dirty="0"/>
              <a:t>тревоги.</a:t>
            </a:r>
          </a:p>
          <a:p>
            <a:pPr>
              <a:lnSpc>
                <a:spcPct val="80000"/>
              </a:lnSpc>
              <a:spcBef>
                <a:spcPts val="600"/>
              </a:spcBef>
              <a:spcAft>
                <a:spcPts val="600"/>
              </a:spcAft>
            </a:pPr>
            <a:r>
              <a:rPr lang="ru-RU" sz="2200" dirty="0"/>
              <a:t>Психические </a:t>
            </a:r>
            <a:r>
              <a:rPr lang="ru-RU" sz="2200" dirty="0" smtClean="0"/>
              <a:t>заболевания: их </a:t>
            </a:r>
            <a:r>
              <a:rPr lang="ru-RU" sz="2200" dirty="0"/>
              <a:t>можно предотвратить, </a:t>
            </a:r>
            <a:r>
              <a:rPr lang="ru-RU" sz="2200" dirty="0" smtClean="0"/>
              <a:t>можно лечить и управлять их развитием/течением.</a:t>
            </a:r>
            <a:endParaRPr lang="en-US" sz="2200" dirty="0">
              <a:cs typeface="Calibri"/>
            </a:endParaRPr>
          </a:p>
        </p:txBody>
      </p:sp>
      <p:pic>
        <p:nvPicPr>
          <p:cNvPr id="7" name="Picture 6" descr="A person looking at the camera&#10;&#10;Description automatically generated">
            <a:extLst>
              <a:ext uri="{FF2B5EF4-FFF2-40B4-BE49-F238E27FC236}">
                <a16:creationId xmlns:a16="http://schemas.microsoft.com/office/drawing/2014/main" xmlns="" id="{662E4618-DC50-E24D-8D68-E10BCA1371AA}"/>
              </a:ext>
            </a:extLst>
          </p:cNvPr>
          <p:cNvPicPr>
            <a:picLocks noChangeAspect="1"/>
          </p:cNvPicPr>
          <p:nvPr/>
        </p:nvPicPr>
        <p:blipFill rotWithShape="1">
          <a:blip r:embed="rId2"/>
          <a:srcRect l="7838" r="36216"/>
          <a:stretch/>
        </p:blipFill>
        <p:spPr>
          <a:xfrm>
            <a:off x="5430246" y="1202307"/>
            <a:ext cx="2926359" cy="3225258"/>
          </a:xfrm>
          <a:prstGeom prst="rect">
            <a:avLst/>
          </a:prstGeom>
          <a:effectLst>
            <a:softEdge rad="139700"/>
          </a:effectLst>
        </p:spPr>
      </p:pic>
    </p:spTree>
    <p:extLst>
      <p:ext uri="{BB962C8B-B14F-4D97-AF65-F5344CB8AC3E}">
        <p14:creationId xmlns:p14="http://schemas.microsoft.com/office/powerpoint/2010/main" val="18732783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b="1" dirty="0" smtClean="0"/>
              <a:t>Суицид</a:t>
            </a:r>
            <a:endParaRPr lang="en-US" b="1" dirty="0"/>
          </a:p>
        </p:txBody>
      </p:sp>
      <p:sp>
        <p:nvSpPr>
          <p:cNvPr id="3" name="Content Placeholder 2"/>
          <p:cNvSpPr>
            <a:spLocks noGrp="1"/>
          </p:cNvSpPr>
          <p:nvPr>
            <p:ph idx="1"/>
          </p:nvPr>
        </p:nvSpPr>
        <p:spPr>
          <a:xfrm>
            <a:off x="589256" y="1183199"/>
            <a:ext cx="7597031" cy="3386500"/>
          </a:xfrm>
        </p:spPr>
        <p:txBody>
          <a:bodyPr vert="horz" lIns="91440" tIns="45720" rIns="91440" bIns="45720" rtlCol="0" anchor="t">
            <a:noAutofit/>
          </a:bodyPr>
          <a:lstStyle/>
          <a:p>
            <a:pPr marL="176213" indent="-176213"/>
            <a:r>
              <a:rPr lang="ru-RU" sz="2000" dirty="0" smtClean="0"/>
              <a:t>После </a:t>
            </a:r>
            <a:r>
              <a:rPr lang="ru-RU" sz="2000" dirty="0"/>
              <a:t>относительно </a:t>
            </a:r>
            <a:r>
              <a:rPr lang="ru-RU" sz="2000" dirty="0" smtClean="0"/>
              <a:t>стабильной </a:t>
            </a:r>
            <a:br>
              <a:rPr lang="ru-RU" sz="2000" dirty="0" smtClean="0"/>
            </a:br>
            <a:r>
              <a:rPr lang="ru-RU" sz="2000" dirty="0" smtClean="0"/>
              <a:t>статистики самоубийств и </a:t>
            </a:r>
            <a:r>
              <a:rPr lang="ru-RU" sz="2000" dirty="0"/>
              <a:t>даже </a:t>
            </a:r>
            <a:r>
              <a:rPr lang="ru-RU" sz="2000" dirty="0" smtClean="0"/>
              <a:t/>
            </a:r>
            <a:br>
              <a:rPr lang="ru-RU" sz="2000" dirty="0" smtClean="0"/>
            </a:br>
            <a:r>
              <a:rPr lang="ru-RU" sz="2000" dirty="0" smtClean="0"/>
              <a:t>её снижения</a:t>
            </a:r>
            <a:r>
              <a:rPr lang="ru-RU" sz="2000" dirty="0"/>
              <a:t> </a:t>
            </a:r>
            <a:r>
              <a:rPr lang="ru-RU" sz="2000" dirty="0" smtClean="0"/>
              <a:t>(в </a:t>
            </a:r>
            <a:r>
              <a:rPr lang="ru-RU" sz="2000" dirty="0"/>
              <a:t>2000-</a:t>
            </a:r>
            <a:r>
              <a:rPr lang="ru-RU" sz="2000" dirty="0" smtClean="0"/>
              <a:t>2007 гг.), </a:t>
            </a:r>
            <a:br>
              <a:rPr lang="ru-RU" sz="2000" dirty="0" smtClean="0"/>
            </a:br>
            <a:r>
              <a:rPr lang="ru-RU" sz="2000" dirty="0" smtClean="0"/>
              <a:t>за последние годы этот </a:t>
            </a:r>
            <a:r>
              <a:rPr lang="ru-RU" sz="2000" dirty="0"/>
              <a:t>уровень </a:t>
            </a:r>
            <a:r>
              <a:rPr lang="ru-RU" sz="2000" dirty="0" smtClean="0"/>
              <a:t/>
            </a:r>
            <a:br>
              <a:rPr lang="ru-RU" sz="2000" dirty="0" smtClean="0"/>
            </a:br>
            <a:r>
              <a:rPr lang="ru-RU" sz="2000" dirty="0" smtClean="0"/>
              <a:t>стал </a:t>
            </a:r>
            <a:r>
              <a:rPr lang="ru-RU" sz="2000" dirty="0"/>
              <a:t>возрастать </a:t>
            </a:r>
            <a:r>
              <a:rPr lang="ru-RU" sz="2000" dirty="0" smtClean="0"/>
              <a:t>и среди</a:t>
            </a:r>
            <a:r>
              <a:rPr lang="ru-RU" sz="2000" dirty="0"/>
              <a:t> </a:t>
            </a:r>
            <a:r>
              <a:rPr lang="ru-RU" sz="2000" dirty="0" smtClean="0"/>
              <a:t>детей </a:t>
            </a:r>
            <a:br>
              <a:rPr lang="ru-RU" sz="2000" dirty="0" smtClean="0"/>
            </a:br>
            <a:r>
              <a:rPr lang="ru-RU" sz="2000" dirty="0" smtClean="0"/>
              <a:t>и </a:t>
            </a:r>
            <a:r>
              <a:rPr lang="ru-RU" sz="2000" dirty="0"/>
              <a:t>молодёжи увеличился </a:t>
            </a:r>
            <a:r>
              <a:rPr lang="ru-RU" sz="2000" dirty="0" smtClean="0"/>
              <a:t>на </a:t>
            </a:r>
            <a:r>
              <a:rPr lang="ru-RU" sz="2000" dirty="0"/>
              <a:t>56%. </a:t>
            </a:r>
            <a:endParaRPr lang="ru-RU" sz="2000" dirty="0" smtClean="0"/>
          </a:p>
          <a:p>
            <a:pPr marL="176213" indent="-176213"/>
            <a:r>
              <a:rPr lang="ru-RU" sz="2000" dirty="0" smtClean="0"/>
              <a:t>Самоубийство </a:t>
            </a:r>
            <a:r>
              <a:rPr lang="ru-RU" sz="2000" dirty="0"/>
              <a:t>является второй </a:t>
            </a:r>
            <a:r>
              <a:rPr lang="ru-RU" sz="2000" dirty="0" smtClean="0"/>
              <a:t/>
            </a:r>
            <a:br>
              <a:rPr lang="ru-RU" sz="2000" dirty="0" smtClean="0"/>
            </a:br>
            <a:r>
              <a:rPr lang="ru-RU" sz="2000" dirty="0" smtClean="0"/>
              <a:t>главной причиной смертности среди </a:t>
            </a:r>
            <a:r>
              <a:rPr lang="ru-RU" sz="2000" dirty="0"/>
              <a:t>детей </a:t>
            </a:r>
            <a:r>
              <a:rPr lang="ru-RU" sz="2000" dirty="0" smtClean="0"/>
              <a:t>и молодёжи </a:t>
            </a:r>
            <a:br>
              <a:rPr lang="ru-RU" sz="2000" dirty="0" smtClean="0"/>
            </a:br>
            <a:r>
              <a:rPr lang="ru-RU" sz="2000" dirty="0" smtClean="0"/>
              <a:t>в возрасте от </a:t>
            </a:r>
            <a:r>
              <a:rPr lang="ru-RU" sz="2000" dirty="0"/>
              <a:t>10 до 24 </a:t>
            </a:r>
            <a:r>
              <a:rPr lang="ru-RU" sz="2000" dirty="0" smtClean="0"/>
              <a:t>лет. </a:t>
            </a:r>
          </a:p>
          <a:p>
            <a:pPr marL="176213" indent="-176213"/>
            <a:r>
              <a:rPr lang="ru-RU" sz="2000" dirty="0" smtClean="0"/>
              <a:t>Каждый </a:t>
            </a:r>
            <a:r>
              <a:rPr lang="ru-RU" sz="2000" dirty="0"/>
              <a:t>пятый подросток думает о </a:t>
            </a:r>
            <a:r>
              <a:rPr lang="ru-RU" sz="2000" dirty="0" smtClean="0"/>
              <a:t>суициде.</a:t>
            </a:r>
            <a:endParaRPr lang="ru-RU" sz="2000" dirty="0"/>
          </a:p>
        </p:txBody>
      </p:sp>
      <p:pic>
        <p:nvPicPr>
          <p:cNvPr id="6" name="Picture 5" descr="A close up of a map&#10;&#10;Description automatically generated">
            <a:extLst>
              <a:ext uri="{FF2B5EF4-FFF2-40B4-BE49-F238E27FC236}">
                <a16:creationId xmlns:a16="http://schemas.microsoft.com/office/drawing/2014/main" xmlns="" id="{9E98FFF5-5E18-054C-90CB-BC36EEFB7A77}"/>
              </a:ext>
            </a:extLst>
          </p:cNvPr>
          <p:cNvPicPr>
            <a:picLocks noChangeAspect="1"/>
          </p:cNvPicPr>
          <p:nvPr/>
        </p:nvPicPr>
        <p:blipFill>
          <a:blip r:embed="rId2"/>
          <a:stretch>
            <a:fillRect/>
          </a:stretch>
        </p:blipFill>
        <p:spPr>
          <a:xfrm>
            <a:off x="4601603" y="1318616"/>
            <a:ext cx="3925279" cy="2074562"/>
          </a:xfrm>
          <a:prstGeom prst="rect">
            <a:avLst/>
          </a:prstGeom>
        </p:spPr>
      </p:pic>
      <p:sp>
        <p:nvSpPr>
          <p:cNvPr id="7" name="Rectangle 6">
            <a:extLst>
              <a:ext uri="{FF2B5EF4-FFF2-40B4-BE49-F238E27FC236}">
                <a16:creationId xmlns:a16="http://schemas.microsoft.com/office/drawing/2014/main" xmlns="" id="{47A07CFA-44D1-6A44-BA43-D3352F60996C}"/>
              </a:ext>
            </a:extLst>
          </p:cNvPr>
          <p:cNvSpPr/>
          <p:nvPr/>
        </p:nvSpPr>
        <p:spPr>
          <a:xfrm>
            <a:off x="769405" y="4417811"/>
            <a:ext cx="7549251" cy="1631216"/>
          </a:xfrm>
          <a:prstGeom prst="rect">
            <a:avLst/>
          </a:prstGeom>
        </p:spPr>
        <p:txBody>
          <a:bodyPr wrap="square" lIns="91440" tIns="45720" rIns="91440" bIns="45720" anchor="t">
            <a:spAutoFit/>
          </a:bodyPr>
          <a:lstStyle/>
          <a:p>
            <a:r>
              <a:rPr lang="ru-RU" sz="2000" dirty="0" smtClean="0"/>
              <a:t>Растущее чувств</a:t>
            </a:r>
            <a:r>
              <a:rPr lang="ru-RU" sz="2000" dirty="0"/>
              <a:t>о</a:t>
            </a:r>
            <a:r>
              <a:rPr lang="ru-RU" sz="2000" dirty="0" smtClean="0"/>
              <a:t> изолированности </a:t>
            </a:r>
            <a:r>
              <a:rPr lang="ru-RU" sz="2000" dirty="0"/>
              <a:t>и </a:t>
            </a:r>
            <a:r>
              <a:rPr lang="ru-RU" sz="2000" dirty="0" smtClean="0"/>
              <a:t>безысходности в обществе.</a:t>
            </a:r>
            <a:endParaRPr lang="ru-RU" sz="2000" dirty="0"/>
          </a:p>
          <a:p>
            <a:r>
              <a:rPr lang="ru-RU" sz="2000" dirty="0" smtClean="0"/>
              <a:t>Молодёжь </a:t>
            </a:r>
            <a:r>
              <a:rPr lang="ru-RU" sz="2000" dirty="0"/>
              <a:t>озабочена своим экономическим будущим и </a:t>
            </a:r>
            <a:r>
              <a:rPr lang="ru-RU" sz="2000" dirty="0" smtClean="0"/>
              <a:t>финансовой независимостью.</a:t>
            </a:r>
            <a:endParaRPr lang="ru-RU" sz="2000" dirty="0"/>
          </a:p>
          <a:p>
            <a:r>
              <a:rPr lang="ru-RU" sz="2000" dirty="0" smtClean="0"/>
              <a:t>Употребление (злоупотребление) </a:t>
            </a:r>
            <a:r>
              <a:rPr lang="ru-RU" sz="2000" dirty="0" err="1" smtClean="0"/>
              <a:t>психоактивных</a:t>
            </a:r>
            <a:r>
              <a:rPr lang="ru-RU" sz="2000" dirty="0" smtClean="0"/>
              <a:t> веществ </a:t>
            </a:r>
            <a:r>
              <a:rPr lang="ru-RU" sz="2000" dirty="0"/>
              <a:t>является одним из </a:t>
            </a:r>
            <a:r>
              <a:rPr lang="ru-RU" sz="2000" dirty="0" smtClean="0"/>
              <a:t>ключевых факторов риска, провоцирующих депрессию.</a:t>
            </a:r>
            <a:endParaRPr lang="en-US" sz="2000" dirty="0">
              <a:cs typeface="Calibri"/>
            </a:endParaRPr>
          </a:p>
        </p:txBody>
      </p:sp>
    </p:spTree>
    <p:extLst>
      <p:ext uri="{BB962C8B-B14F-4D97-AF65-F5344CB8AC3E}">
        <p14:creationId xmlns:p14="http://schemas.microsoft.com/office/powerpoint/2010/main" val="33942603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b="1" dirty="0" smtClean="0"/>
              <a:t>Вопрос </a:t>
            </a:r>
            <a:r>
              <a:rPr lang="ru-RU" b="1" dirty="0"/>
              <a:t>для обсуждения</a:t>
            </a:r>
          </a:p>
        </p:txBody>
      </p:sp>
      <p:sp>
        <p:nvSpPr>
          <p:cNvPr id="3" name="Content Placeholder 2"/>
          <p:cNvSpPr>
            <a:spLocks noGrp="1"/>
          </p:cNvSpPr>
          <p:nvPr>
            <p:ph idx="1"/>
          </p:nvPr>
        </p:nvSpPr>
        <p:spPr>
          <a:xfrm>
            <a:off x="1009799" y="2258230"/>
            <a:ext cx="3948566" cy="1920986"/>
          </a:xfrm>
        </p:spPr>
        <p:txBody>
          <a:bodyPr vert="horz" lIns="91440" tIns="45720" rIns="91440" bIns="45720" rtlCol="0" anchor="t">
            <a:noAutofit/>
          </a:bodyPr>
          <a:lstStyle/>
          <a:p>
            <a:pPr marL="0" indent="0">
              <a:buNone/>
            </a:pPr>
            <a:r>
              <a:rPr lang="ru-RU" sz="2800" dirty="0"/>
              <a:t>Вас пугает эта статистика или </a:t>
            </a:r>
            <a:r>
              <a:rPr lang="ru-RU" sz="2800" dirty="0" smtClean="0"/>
              <a:t>вы  уверены, </a:t>
            </a:r>
            <a:r>
              <a:rPr lang="ru-RU" sz="2800" dirty="0"/>
              <a:t>что с вашим </a:t>
            </a:r>
            <a:r>
              <a:rPr lang="ru-RU" sz="2800" dirty="0" smtClean="0"/>
              <a:t>ребёнком ничего подобного не </a:t>
            </a:r>
            <a:r>
              <a:rPr lang="ru-RU" sz="2800" dirty="0"/>
              <a:t>случится?</a:t>
            </a:r>
            <a:endParaRPr lang="en-US" dirty="0">
              <a:cs typeface="Calibri"/>
            </a:endParaRPr>
          </a:p>
        </p:txBody>
      </p:sp>
      <p:pic>
        <p:nvPicPr>
          <p:cNvPr id="5" name="Picture 4" descr="A picture containing person, outdoor, person, sitting&#10;&#10;Description automatically generated">
            <a:extLst>
              <a:ext uri="{FF2B5EF4-FFF2-40B4-BE49-F238E27FC236}">
                <a16:creationId xmlns:a16="http://schemas.microsoft.com/office/drawing/2014/main" xmlns="" id="{22AE1855-341C-B947-9FCA-268DDADE7916}"/>
              </a:ext>
            </a:extLst>
          </p:cNvPr>
          <p:cNvPicPr>
            <a:picLocks noChangeAspect="1"/>
          </p:cNvPicPr>
          <p:nvPr/>
        </p:nvPicPr>
        <p:blipFill>
          <a:blip r:embed="rId2"/>
          <a:stretch>
            <a:fillRect/>
          </a:stretch>
        </p:blipFill>
        <p:spPr>
          <a:xfrm>
            <a:off x="5029429" y="1285886"/>
            <a:ext cx="3298042" cy="4947557"/>
          </a:xfrm>
          <a:prstGeom prst="rect">
            <a:avLst/>
          </a:prstGeom>
          <a:effectLst>
            <a:softEdge rad="114300"/>
          </a:effectLst>
        </p:spPr>
      </p:pic>
    </p:spTree>
    <p:extLst>
      <p:ext uri="{BB962C8B-B14F-4D97-AF65-F5344CB8AC3E}">
        <p14:creationId xmlns:p14="http://schemas.microsoft.com/office/powerpoint/2010/main" val="15072175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b="1" dirty="0"/>
              <a:t>Депрессия</a:t>
            </a:r>
            <a:endParaRPr lang="en-US" b="1" dirty="0"/>
          </a:p>
        </p:txBody>
      </p:sp>
      <p:sp>
        <p:nvSpPr>
          <p:cNvPr id="3" name="Content Placeholder 2"/>
          <p:cNvSpPr>
            <a:spLocks noGrp="1"/>
          </p:cNvSpPr>
          <p:nvPr>
            <p:ph idx="1"/>
          </p:nvPr>
        </p:nvSpPr>
        <p:spPr>
          <a:xfrm>
            <a:off x="597881" y="1179954"/>
            <a:ext cx="4985705" cy="5212095"/>
          </a:xfrm>
        </p:spPr>
        <p:txBody>
          <a:bodyPr vert="horz" lIns="91440" tIns="45720" rIns="91440" bIns="45720" rtlCol="0" anchor="t">
            <a:normAutofit fontScale="85000" lnSpcReduction="10000"/>
          </a:bodyPr>
          <a:lstStyle/>
          <a:p>
            <a:pPr marL="261938" indent="-261938"/>
            <a:r>
              <a:rPr lang="ru-RU" dirty="0" smtClean="0"/>
              <a:t>Является широко распространённым </a:t>
            </a:r>
            <a:r>
              <a:rPr lang="ru-RU" dirty="0"/>
              <a:t>психическим заболеванием у </a:t>
            </a:r>
            <a:r>
              <a:rPr lang="ru-RU" dirty="0" smtClean="0"/>
              <a:t>детей всех возрастов.</a:t>
            </a:r>
            <a:endParaRPr lang="ru-RU" dirty="0"/>
          </a:p>
          <a:p>
            <a:pPr marL="261938" indent="-261938"/>
            <a:r>
              <a:rPr lang="ru-RU" dirty="0" smtClean="0"/>
              <a:t>Ежегодно </a:t>
            </a:r>
            <a:r>
              <a:rPr lang="ru-RU" dirty="0"/>
              <a:t>встречается за год у 1 из 5 девочек-подростков </a:t>
            </a:r>
            <a:r>
              <a:rPr lang="ru-RU" dirty="0" smtClean="0"/>
              <a:t>и у 7</a:t>
            </a:r>
            <a:r>
              <a:rPr lang="ru-RU" dirty="0"/>
              <a:t>% мальчиков.</a:t>
            </a:r>
          </a:p>
          <a:p>
            <a:pPr marL="261938" indent="-261938"/>
            <a:r>
              <a:rPr lang="ru-RU" dirty="0" smtClean="0"/>
              <a:t>За </a:t>
            </a:r>
            <a:r>
              <a:rPr lang="ru-RU" dirty="0"/>
              <a:t>последние десять лет </a:t>
            </a:r>
            <a:r>
              <a:rPr lang="ru-RU" dirty="0" smtClean="0"/>
              <a:t>эти </a:t>
            </a:r>
            <a:r>
              <a:rPr lang="ru-RU" dirty="0"/>
              <a:t>показатели </a:t>
            </a:r>
            <a:r>
              <a:rPr lang="ru-RU" dirty="0" smtClean="0"/>
              <a:t>сильно выросли: примерно на 66</a:t>
            </a:r>
            <a:r>
              <a:rPr lang="ru-RU" dirty="0"/>
              <a:t>% </a:t>
            </a:r>
            <a:r>
              <a:rPr lang="ru-RU" dirty="0" smtClean="0"/>
              <a:t/>
            </a:r>
            <a:br>
              <a:rPr lang="ru-RU" dirty="0" smtClean="0"/>
            </a:br>
            <a:r>
              <a:rPr lang="ru-RU" dirty="0" smtClean="0"/>
              <a:t>среди девочек </a:t>
            </a:r>
            <a:r>
              <a:rPr lang="ru-RU" dirty="0"/>
              <a:t>и </a:t>
            </a:r>
            <a:r>
              <a:rPr lang="ru-RU" dirty="0" smtClean="0"/>
              <a:t>44</a:t>
            </a:r>
            <a:r>
              <a:rPr lang="ru-RU" dirty="0"/>
              <a:t>% </a:t>
            </a:r>
            <a:r>
              <a:rPr lang="ru-RU" dirty="0" smtClean="0"/>
              <a:t>среди мальчиков</a:t>
            </a:r>
            <a:r>
              <a:rPr lang="ru-RU" dirty="0"/>
              <a:t>.</a:t>
            </a:r>
            <a:endParaRPr lang="ru-RU" dirty="0" smtClean="0"/>
          </a:p>
          <a:p>
            <a:pPr marL="261938" indent="-261938"/>
            <a:r>
              <a:rPr lang="ru-RU" dirty="0"/>
              <a:t>Ч</a:t>
            </a:r>
            <a:r>
              <a:rPr lang="ru-RU" dirty="0" smtClean="0"/>
              <a:t>аще диагностируется у девочек, </a:t>
            </a:r>
            <a:br>
              <a:rPr lang="ru-RU" dirty="0" smtClean="0"/>
            </a:br>
            <a:r>
              <a:rPr lang="ru-RU" dirty="0" smtClean="0"/>
              <a:t>чем у  мальчиков.</a:t>
            </a:r>
            <a:endParaRPr lang="ru-RU" dirty="0"/>
          </a:p>
          <a:p>
            <a:pPr marL="261938" indent="-261938"/>
            <a:r>
              <a:rPr lang="ru-RU" dirty="0" smtClean="0"/>
              <a:t>Проявления депрессии разные: мальчики склонны проявлять гнев, девочки печаль, депрессию.</a:t>
            </a:r>
            <a:endParaRPr lang="ru-RU" dirty="0"/>
          </a:p>
          <a:p>
            <a:pPr marL="261938" indent="-261938"/>
            <a:r>
              <a:rPr lang="ru-RU" dirty="0"/>
              <a:t>Подавляющее большинство детей/подростков (60%) не получают </a:t>
            </a:r>
            <a:r>
              <a:rPr lang="ru-RU" dirty="0" smtClean="0"/>
              <a:t>никакой помощи, лечения</a:t>
            </a:r>
            <a:r>
              <a:rPr lang="ru-RU" dirty="0"/>
              <a:t> (</a:t>
            </a:r>
            <a:r>
              <a:rPr lang="ru-RU" dirty="0" smtClean="0"/>
              <a:t>девочки </a:t>
            </a:r>
            <a:r>
              <a:rPr lang="ru-RU" dirty="0"/>
              <a:t>чаще обращаются за помощью, чем </a:t>
            </a:r>
            <a:r>
              <a:rPr lang="ru-RU" dirty="0" smtClean="0"/>
              <a:t>мальчики).</a:t>
            </a:r>
            <a:endParaRPr lang="en-US" dirty="0">
              <a:cs typeface="Calibri"/>
            </a:endParaRPr>
          </a:p>
        </p:txBody>
      </p:sp>
      <p:pic>
        <p:nvPicPr>
          <p:cNvPr id="4" name="Picture 3" descr="A person walking down a sidewalk next to a fence&#10;&#10;Description automatically generated">
            <a:extLst>
              <a:ext uri="{FF2B5EF4-FFF2-40B4-BE49-F238E27FC236}">
                <a16:creationId xmlns:a16="http://schemas.microsoft.com/office/drawing/2014/main" xmlns="" id="{F926DC5B-9F9D-0846-B8DF-412AF538F9B2}"/>
              </a:ext>
            </a:extLst>
          </p:cNvPr>
          <p:cNvPicPr>
            <a:picLocks noChangeAspect="1"/>
          </p:cNvPicPr>
          <p:nvPr/>
        </p:nvPicPr>
        <p:blipFill rotWithShape="1">
          <a:blip r:embed="rId2"/>
          <a:srcRect l="28393" r="35179"/>
          <a:stretch/>
        </p:blipFill>
        <p:spPr>
          <a:xfrm>
            <a:off x="5555977" y="1158263"/>
            <a:ext cx="2807864" cy="5163709"/>
          </a:xfrm>
          <a:prstGeom prst="rect">
            <a:avLst/>
          </a:prstGeom>
          <a:effectLst>
            <a:softEdge rad="152400"/>
          </a:effectLst>
        </p:spPr>
      </p:pic>
    </p:spTree>
    <p:extLst>
      <p:ext uri="{BB962C8B-B14F-4D97-AF65-F5344CB8AC3E}">
        <p14:creationId xmlns:p14="http://schemas.microsoft.com/office/powerpoint/2010/main" val="8362808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b="1" dirty="0"/>
              <a:t>Депрессия </a:t>
            </a:r>
            <a:r>
              <a:rPr lang="ru-RU" b="1" dirty="0" smtClean="0"/>
              <a:t>(продолжение)</a:t>
            </a:r>
            <a:endParaRPr lang="en-US" b="1" dirty="0"/>
          </a:p>
        </p:txBody>
      </p:sp>
      <p:sp>
        <p:nvSpPr>
          <p:cNvPr id="3" name="Content Placeholder 2"/>
          <p:cNvSpPr>
            <a:spLocks noGrp="1"/>
          </p:cNvSpPr>
          <p:nvPr>
            <p:ph idx="1"/>
          </p:nvPr>
        </p:nvSpPr>
        <p:spPr>
          <a:xfrm>
            <a:off x="2553902" y="1158263"/>
            <a:ext cx="5973874" cy="5854959"/>
          </a:xfrm>
        </p:spPr>
        <p:txBody>
          <a:bodyPr vert="horz" lIns="91440" tIns="45720" rIns="91440" bIns="45720" rtlCol="0" anchor="t">
            <a:noAutofit/>
          </a:bodyPr>
          <a:lstStyle/>
          <a:p>
            <a:pPr marL="263525" indent="-180975">
              <a:lnSpc>
                <a:spcPct val="75000"/>
              </a:lnSpc>
              <a:spcBef>
                <a:spcPts val="600"/>
              </a:spcBef>
            </a:pPr>
            <a:r>
              <a:rPr lang="ru-RU" sz="2000" dirty="0" smtClean="0"/>
              <a:t>Эти тенденции усиливаются академическим </a:t>
            </a:r>
            <a:r>
              <a:rPr lang="ru-RU" sz="2000" dirty="0"/>
              <a:t>и </a:t>
            </a:r>
            <a:r>
              <a:rPr lang="ru-RU" sz="2000" dirty="0" smtClean="0"/>
              <a:t>социальным давлением.</a:t>
            </a:r>
          </a:p>
          <a:p>
            <a:pPr marL="263525" indent="-180975">
              <a:lnSpc>
                <a:spcPct val="75000"/>
              </a:lnSpc>
              <a:spcBef>
                <a:spcPts val="600"/>
              </a:spcBef>
            </a:pPr>
            <a:r>
              <a:rPr lang="ru-RU" sz="2000" dirty="0" smtClean="0"/>
              <a:t>Зачастую </a:t>
            </a:r>
            <a:r>
              <a:rPr lang="ru-RU" sz="2000" dirty="0"/>
              <a:t>бывает трудно </a:t>
            </a:r>
            <a:r>
              <a:rPr lang="ru-RU" sz="2000" dirty="0" smtClean="0"/>
              <a:t>различить, </a:t>
            </a:r>
            <a:r>
              <a:rPr lang="ru-RU" sz="2000" dirty="0"/>
              <a:t>являются </a:t>
            </a:r>
            <a:r>
              <a:rPr lang="ru-RU" sz="2000" dirty="0" smtClean="0"/>
              <a:t/>
            </a:r>
            <a:br>
              <a:rPr lang="ru-RU" sz="2000" dirty="0" smtClean="0"/>
            </a:br>
            <a:r>
              <a:rPr lang="ru-RU" sz="2000" dirty="0" smtClean="0"/>
              <a:t>ли </a:t>
            </a:r>
            <a:r>
              <a:rPr lang="ru-RU" sz="2000" dirty="0"/>
              <a:t>симптомы </a:t>
            </a:r>
            <a:r>
              <a:rPr lang="ru-RU" sz="2000" dirty="0" smtClean="0"/>
              <a:t>депрессии </a:t>
            </a:r>
            <a:r>
              <a:rPr lang="ru-RU" sz="2000" dirty="0"/>
              <a:t>одной из фаз жизненного опыта </a:t>
            </a:r>
            <a:r>
              <a:rPr lang="ru-RU" sz="2000" dirty="0" smtClean="0"/>
              <a:t>и роста ребёнка или поводом к решительным мерам, </a:t>
            </a:r>
            <a:r>
              <a:rPr lang="ru-RU" sz="2000" dirty="0"/>
              <a:t>проблемой, требующей </a:t>
            </a:r>
            <a:r>
              <a:rPr lang="ru-RU" sz="2000" dirty="0" smtClean="0"/>
              <a:t>лечения.</a:t>
            </a:r>
            <a:endParaRPr lang="ru-RU" sz="2000" dirty="0"/>
          </a:p>
          <a:p>
            <a:pPr marL="263525" indent="-180975">
              <a:lnSpc>
                <a:spcPct val="75000"/>
              </a:lnSpc>
              <a:spcBef>
                <a:spcPts val="600"/>
              </a:spcBef>
            </a:pPr>
            <a:r>
              <a:rPr lang="ru-RU" sz="2000" dirty="0"/>
              <a:t>Следите за эмоциональными и поведенческими </a:t>
            </a:r>
            <a:r>
              <a:rPr lang="ru-RU" sz="2000" dirty="0" smtClean="0"/>
              <a:t>изменениями в ребёнке.</a:t>
            </a:r>
            <a:endParaRPr lang="ru-RU" sz="2000" dirty="0"/>
          </a:p>
          <a:p>
            <a:pPr marL="263525" indent="-180975">
              <a:lnSpc>
                <a:spcPct val="75000"/>
              </a:lnSpc>
              <a:spcBef>
                <a:spcPts val="600"/>
              </a:spcBef>
            </a:pPr>
            <a:r>
              <a:rPr lang="ru-RU" sz="2000" dirty="0"/>
              <a:t>Расскажите подростку о своих наблюдениях </a:t>
            </a:r>
            <a:r>
              <a:rPr lang="ru-RU" sz="2000" dirty="0" smtClean="0"/>
              <a:t/>
            </a:r>
            <a:br>
              <a:rPr lang="ru-RU" sz="2000" dirty="0" smtClean="0"/>
            </a:br>
            <a:r>
              <a:rPr lang="ru-RU" sz="2000" dirty="0" smtClean="0"/>
              <a:t>и </a:t>
            </a:r>
            <a:r>
              <a:rPr lang="ru-RU" sz="2000" dirty="0"/>
              <a:t>выясните, </a:t>
            </a:r>
            <a:r>
              <a:rPr lang="ru-RU" sz="2000" dirty="0" smtClean="0"/>
              <a:t>являются признаки депрессии чем-</a:t>
            </a:r>
            <a:r>
              <a:rPr lang="ru-RU" sz="2000" dirty="0"/>
              <a:t>то преходящим </a:t>
            </a:r>
            <a:r>
              <a:rPr lang="ru-RU" sz="2000" dirty="0" smtClean="0"/>
              <a:t>или серьёзным поводом задуматься.</a:t>
            </a:r>
            <a:endParaRPr lang="ru-RU" sz="2000" dirty="0"/>
          </a:p>
          <a:p>
            <a:pPr marL="263525" indent="-180975">
              <a:lnSpc>
                <a:spcPct val="75000"/>
              </a:lnSpc>
              <a:spcBef>
                <a:spcPts val="600"/>
              </a:spcBef>
            </a:pPr>
            <a:r>
              <a:rPr lang="ru-RU" sz="2000" dirty="0"/>
              <a:t>Не бойтесь обращаться </a:t>
            </a:r>
            <a:r>
              <a:rPr lang="ru-RU" sz="2000" dirty="0" smtClean="0"/>
              <a:t>к </a:t>
            </a:r>
            <a:r>
              <a:rPr lang="ru-RU" sz="2000" dirty="0"/>
              <a:t>профессиональной </a:t>
            </a:r>
            <a:r>
              <a:rPr lang="ru-RU" sz="2000" dirty="0" smtClean="0"/>
              <a:t>помощи, </a:t>
            </a:r>
            <a:r>
              <a:rPr lang="ru-RU" sz="2000" dirty="0"/>
              <a:t>даже если ваш </a:t>
            </a:r>
            <a:r>
              <a:rPr lang="ru-RU" sz="2000" dirty="0" smtClean="0"/>
              <a:t>ребёнок </a:t>
            </a:r>
            <a:r>
              <a:rPr lang="ru-RU" sz="2000" dirty="0"/>
              <a:t>этому </a:t>
            </a:r>
            <a:r>
              <a:rPr lang="ru-RU" sz="2000" dirty="0" smtClean="0"/>
              <a:t>сопротивляется.</a:t>
            </a:r>
            <a:endParaRPr lang="ru-RU" sz="2000" dirty="0"/>
          </a:p>
          <a:p>
            <a:pPr marL="263525" indent="-180975">
              <a:lnSpc>
                <a:spcPct val="75000"/>
              </a:lnSpc>
              <a:spcBef>
                <a:spcPts val="600"/>
              </a:spcBef>
            </a:pPr>
            <a:r>
              <a:rPr lang="ru-RU" sz="2000" dirty="0"/>
              <a:t>С</a:t>
            </a:r>
            <a:r>
              <a:rPr lang="ru-RU" sz="2000" dirty="0" smtClean="0"/>
              <a:t>уицидальные мысли у </a:t>
            </a:r>
            <a:r>
              <a:rPr lang="ru-RU" sz="2000" dirty="0"/>
              <a:t>принимающих </a:t>
            </a:r>
            <a:r>
              <a:rPr lang="ru-RU" sz="2000" dirty="0" smtClean="0"/>
              <a:t>антидепрессанты подростков усиливаются. </a:t>
            </a:r>
            <a:br>
              <a:rPr lang="ru-RU" sz="2000" dirty="0" smtClean="0"/>
            </a:br>
            <a:r>
              <a:rPr lang="ru-RU" sz="2000" dirty="0"/>
              <a:t>З</a:t>
            </a:r>
            <a:r>
              <a:rPr lang="ru-RU" sz="2000" dirty="0" smtClean="0"/>
              <a:t>а </a:t>
            </a:r>
            <a:r>
              <a:rPr lang="ru-RU" sz="2000" dirty="0"/>
              <a:t>приёмом </a:t>
            </a:r>
            <a:r>
              <a:rPr lang="ru-RU" sz="2000" dirty="0" smtClean="0"/>
              <a:t>антидепрессантов нужно внимательно следить, но они могут </a:t>
            </a:r>
            <a:r>
              <a:rPr lang="ru-RU" sz="2000" dirty="0"/>
              <a:t>быть очень полезны в уменьшении симптомов депрессии.</a:t>
            </a:r>
          </a:p>
        </p:txBody>
      </p:sp>
      <p:pic>
        <p:nvPicPr>
          <p:cNvPr id="5" name="Picture 4" descr="A picture containing person, indoor, person, looking&#10;&#10;Description automatically generated">
            <a:extLst>
              <a:ext uri="{FF2B5EF4-FFF2-40B4-BE49-F238E27FC236}">
                <a16:creationId xmlns:a16="http://schemas.microsoft.com/office/drawing/2014/main" xmlns="" id="{BC91A7C8-ECBC-7647-97ED-BEA256073F08}"/>
              </a:ext>
            </a:extLst>
          </p:cNvPr>
          <p:cNvPicPr>
            <a:picLocks noChangeAspect="1"/>
          </p:cNvPicPr>
          <p:nvPr/>
        </p:nvPicPr>
        <p:blipFill>
          <a:blip r:embed="rId3"/>
          <a:stretch>
            <a:fillRect/>
          </a:stretch>
        </p:blipFill>
        <p:spPr>
          <a:xfrm>
            <a:off x="570271" y="1278586"/>
            <a:ext cx="2028620" cy="2704827"/>
          </a:xfrm>
          <a:prstGeom prst="rect">
            <a:avLst/>
          </a:prstGeom>
          <a:effectLst>
            <a:softEdge rad="76200"/>
          </a:effectLst>
        </p:spPr>
      </p:pic>
    </p:spTree>
    <p:extLst>
      <p:ext uri="{BB962C8B-B14F-4D97-AF65-F5344CB8AC3E}">
        <p14:creationId xmlns:p14="http://schemas.microsoft.com/office/powerpoint/2010/main" val="11182021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96131" y="1158797"/>
            <a:ext cx="7728203" cy="5240825"/>
          </a:xfrm>
        </p:spPr>
        <p:txBody>
          <a:bodyPr vert="horz" lIns="91440" tIns="45720" rIns="91440" bIns="45720" rtlCol="0" anchor="t">
            <a:noAutofit/>
          </a:bodyPr>
          <a:lstStyle/>
          <a:p>
            <a:pPr marL="179388" indent="-179388">
              <a:lnSpc>
                <a:spcPct val="80000"/>
              </a:lnSpc>
              <a:spcBef>
                <a:spcPts val="600"/>
              </a:spcBef>
              <a:spcAft>
                <a:spcPts val="600"/>
              </a:spcAft>
            </a:pPr>
            <a:r>
              <a:rPr lang="ru-RU" sz="2200" dirty="0"/>
              <a:t>Тревожность у детей начинается </a:t>
            </a:r>
            <a:r>
              <a:rPr lang="ru-RU" sz="2200" dirty="0" smtClean="0"/>
              <a:t>рано.</a:t>
            </a:r>
            <a:endParaRPr lang="ru-RU" sz="2200" dirty="0"/>
          </a:p>
          <a:p>
            <a:pPr marL="179388" indent="-179388">
              <a:lnSpc>
                <a:spcPct val="80000"/>
              </a:lnSpc>
              <a:spcBef>
                <a:spcPts val="600"/>
              </a:spcBef>
              <a:spcAft>
                <a:spcPts val="600"/>
              </a:spcAft>
            </a:pPr>
            <a:r>
              <a:rPr lang="ru-RU" sz="2200" dirty="0"/>
              <a:t>Тревога </a:t>
            </a:r>
            <a:r>
              <a:rPr lang="ru-RU" sz="2200" dirty="0" smtClean="0"/>
              <a:t>разлуки </a:t>
            </a:r>
            <a:r>
              <a:rPr lang="mr-IN" sz="2200" dirty="0" smtClean="0"/>
              <a:t>–</a:t>
            </a:r>
            <a:r>
              <a:rPr lang="ru-RU" sz="2200" dirty="0" smtClean="0"/>
              <a:t> как чрезмерный </a:t>
            </a:r>
            <a:r>
              <a:rPr lang="ru-RU" sz="2200" dirty="0"/>
              <a:t>страх </a:t>
            </a:r>
            <a:r>
              <a:rPr lang="ru-RU" sz="2200" dirty="0" smtClean="0"/>
              <a:t/>
            </a:r>
            <a:br>
              <a:rPr lang="ru-RU" sz="2200" dirty="0" smtClean="0"/>
            </a:br>
            <a:r>
              <a:rPr lang="ru-RU" sz="2200" dirty="0" smtClean="0"/>
              <a:t>быть разлученным </a:t>
            </a:r>
            <a:r>
              <a:rPr lang="ru-RU" sz="2200" dirty="0"/>
              <a:t>с родителем.</a:t>
            </a:r>
          </a:p>
          <a:p>
            <a:pPr marL="179388" indent="-179388">
              <a:lnSpc>
                <a:spcPct val="80000"/>
              </a:lnSpc>
              <a:spcBef>
                <a:spcPts val="600"/>
              </a:spcBef>
              <a:spcAft>
                <a:spcPts val="600"/>
              </a:spcAft>
            </a:pPr>
            <a:r>
              <a:rPr lang="ru-RU" sz="2200" dirty="0" smtClean="0"/>
              <a:t>Фобии </a:t>
            </a:r>
            <a:r>
              <a:rPr lang="mr-IN" sz="2200" dirty="0" smtClean="0"/>
              <a:t>–</a:t>
            </a:r>
            <a:r>
              <a:rPr lang="ru-RU" sz="2200" dirty="0" smtClean="0"/>
              <a:t> как страх </a:t>
            </a:r>
            <a:r>
              <a:rPr lang="ru-RU" sz="2200" dirty="0"/>
              <a:t>перед </a:t>
            </a:r>
            <a:r>
              <a:rPr lang="ru-RU" sz="2200" dirty="0" smtClean="0"/>
              <a:t>определённым </a:t>
            </a:r>
            <a:br>
              <a:rPr lang="ru-RU" sz="2200" dirty="0" smtClean="0"/>
            </a:br>
            <a:r>
              <a:rPr lang="ru-RU" sz="2200" dirty="0" smtClean="0"/>
              <a:t>объектом </a:t>
            </a:r>
            <a:r>
              <a:rPr lang="ru-RU" sz="2200" dirty="0"/>
              <a:t>или ситуацией.</a:t>
            </a:r>
          </a:p>
          <a:p>
            <a:pPr marL="179388" indent="-179388">
              <a:lnSpc>
                <a:spcPct val="80000"/>
              </a:lnSpc>
              <a:spcBef>
                <a:spcPts val="600"/>
              </a:spcBef>
              <a:spcAft>
                <a:spcPts val="600"/>
              </a:spcAft>
            </a:pPr>
            <a:r>
              <a:rPr lang="ru-RU" sz="2200" dirty="0" smtClean="0"/>
              <a:t>Тревожность социальная - страх </a:t>
            </a:r>
            <a:r>
              <a:rPr lang="ru-RU" sz="2200" dirty="0"/>
              <a:t>перед </a:t>
            </a:r>
            <a:r>
              <a:rPr lang="ru-RU" sz="2200" dirty="0" smtClean="0"/>
              <a:t/>
            </a:r>
            <a:br>
              <a:rPr lang="ru-RU" sz="2200" dirty="0" smtClean="0"/>
            </a:br>
            <a:r>
              <a:rPr lang="ru-RU" sz="2200" dirty="0" smtClean="0"/>
              <a:t>ситуациями в обществе, в которых дети </a:t>
            </a:r>
            <a:br>
              <a:rPr lang="ru-RU" sz="2200" dirty="0" smtClean="0"/>
            </a:br>
            <a:r>
              <a:rPr lang="ru-RU" sz="2200" dirty="0" smtClean="0"/>
              <a:t>будут подвергнуты возможной критике/</a:t>
            </a:r>
            <a:br>
              <a:rPr lang="ru-RU" sz="2200" dirty="0" smtClean="0"/>
            </a:br>
            <a:r>
              <a:rPr lang="ru-RU" sz="2200" dirty="0" smtClean="0"/>
              <a:t>неприятию </a:t>
            </a:r>
            <a:r>
              <a:rPr lang="ru-RU" sz="2200" dirty="0"/>
              <a:t>со </a:t>
            </a:r>
            <a:r>
              <a:rPr lang="ru-RU" sz="2200" dirty="0" smtClean="0"/>
              <a:t>стороны окружающих</a:t>
            </a:r>
            <a:r>
              <a:rPr lang="en-US" sz="2200" dirty="0" smtClean="0"/>
              <a:t>.</a:t>
            </a:r>
            <a:endParaRPr lang="ru-RU" sz="2200" dirty="0" smtClean="0"/>
          </a:p>
          <a:p>
            <a:pPr marL="179388" indent="-179388">
              <a:lnSpc>
                <a:spcPct val="80000"/>
              </a:lnSpc>
              <a:spcBef>
                <a:spcPts val="600"/>
              </a:spcBef>
              <a:spcAft>
                <a:spcPts val="600"/>
              </a:spcAft>
            </a:pPr>
            <a:r>
              <a:rPr lang="ru-RU" sz="2200" dirty="0" smtClean="0"/>
              <a:t>Панические </a:t>
            </a:r>
            <a:r>
              <a:rPr lang="ru-RU" sz="2200" dirty="0"/>
              <a:t>атаки – </a:t>
            </a:r>
            <a:r>
              <a:rPr lang="ru-RU" sz="2200" dirty="0" smtClean="0"/>
              <a:t>внезапный приступ страха </a:t>
            </a:r>
            <a:r>
              <a:rPr lang="ru-RU" sz="2200" dirty="0"/>
              <a:t>и сильного физического дискомфорта, достигающий максимума </a:t>
            </a:r>
            <a:r>
              <a:rPr lang="ru-RU" sz="2200" dirty="0" smtClean="0"/>
              <a:t/>
            </a:r>
            <a:br>
              <a:rPr lang="ru-RU" sz="2200" dirty="0" smtClean="0"/>
            </a:br>
            <a:r>
              <a:rPr lang="ru-RU" sz="2200" dirty="0" smtClean="0"/>
              <a:t>в </a:t>
            </a:r>
            <a:r>
              <a:rPr lang="ru-RU" sz="2200" dirty="0"/>
              <a:t>течение нескольких минут.</a:t>
            </a:r>
          </a:p>
          <a:p>
            <a:pPr marL="179388" indent="-179388">
              <a:lnSpc>
                <a:spcPct val="80000"/>
              </a:lnSpc>
              <a:spcBef>
                <a:spcPts val="600"/>
              </a:spcBef>
              <a:spcAft>
                <a:spcPts val="600"/>
              </a:spcAft>
            </a:pPr>
            <a:r>
              <a:rPr lang="ru-RU" sz="2200" dirty="0" err="1" smtClean="0"/>
              <a:t>Генерализованная</a:t>
            </a:r>
            <a:r>
              <a:rPr lang="ru-RU" sz="2200" dirty="0" smtClean="0"/>
              <a:t> </a:t>
            </a:r>
            <a:r>
              <a:rPr lang="ru-RU" sz="2200" dirty="0"/>
              <a:t>тревога – чрезмерное беспокойство, которое влияет на организм </a:t>
            </a:r>
            <a:r>
              <a:rPr lang="ru-RU" sz="2200" dirty="0" smtClean="0"/>
              <a:t>в целом и на его способность </a:t>
            </a:r>
            <a:r>
              <a:rPr lang="ru-RU" sz="2200" dirty="0"/>
              <a:t>функционировать</a:t>
            </a:r>
            <a:r>
              <a:rPr lang="ru-RU" sz="2200" dirty="0" smtClean="0"/>
              <a:t>.</a:t>
            </a:r>
            <a:endParaRPr lang="ru-RU" sz="2200" dirty="0"/>
          </a:p>
        </p:txBody>
      </p:sp>
      <p:pic>
        <p:nvPicPr>
          <p:cNvPr id="5" name="Picture 4" descr="A close up of a person&#10;&#10;Description automatically generated">
            <a:extLst>
              <a:ext uri="{FF2B5EF4-FFF2-40B4-BE49-F238E27FC236}">
                <a16:creationId xmlns:a16="http://schemas.microsoft.com/office/drawing/2014/main" xmlns="" id="{975181A8-65B3-9F4C-B400-0D508505EB52}"/>
              </a:ext>
            </a:extLst>
          </p:cNvPr>
          <p:cNvPicPr>
            <a:picLocks noChangeAspect="1"/>
          </p:cNvPicPr>
          <p:nvPr/>
        </p:nvPicPr>
        <p:blipFill rotWithShape="1">
          <a:blip r:embed="rId3"/>
          <a:srcRect l="25714" r="4992"/>
          <a:stretch/>
        </p:blipFill>
        <p:spPr>
          <a:xfrm>
            <a:off x="5779054" y="1217839"/>
            <a:ext cx="2697140" cy="2912506"/>
          </a:xfrm>
          <a:prstGeom prst="rect">
            <a:avLst/>
          </a:prstGeom>
          <a:effectLst>
            <a:softEdge rad="114300"/>
          </a:effectLst>
        </p:spPr>
      </p:pic>
      <p:sp>
        <p:nvSpPr>
          <p:cNvPr id="6" name="Title 1"/>
          <p:cNvSpPr txBox="1">
            <a:spLocks/>
          </p:cNvSpPr>
          <p:nvPr/>
        </p:nvSpPr>
        <p:spPr>
          <a:xfrm>
            <a:off x="722671" y="15797"/>
            <a:ext cx="7957504"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bg1"/>
                </a:solidFill>
                <a:latin typeface="+mj-lt"/>
                <a:ea typeface="+mj-ea"/>
                <a:cs typeface="+mj-cs"/>
              </a:defRPr>
            </a:lvl1pPr>
          </a:lstStyle>
          <a:p>
            <a:r>
              <a:rPr lang="ru-RU" b="1" dirty="0" smtClean="0"/>
              <a:t>Беспокойство/тревожность</a:t>
            </a:r>
            <a:endParaRPr lang="ru-RU" b="1" dirty="0"/>
          </a:p>
        </p:txBody>
      </p:sp>
    </p:spTree>
    <p:extLst>
      <p:ext uri="{BB962C8B-B14F-4D97-AF65-F5344CB8AC3E}">
        <p14:creationId xmlns:p14="http://schemas.microsoft.com/office/powerpoint/2010/main" val="312568457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Presentation1" id="{1B9D6D62-9600-4547-AC1A-B986C168B319}" vid="{CD27962F-AF7E-E84A-88A7-D5E4DE4AA40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8390</TotalTime>
  <Words>2634</Words>
  <Application>Microsoft Macintosh PowerPoint</Application>
  <PresentationFormat>On-screen Show (4:3)</PresentationFormat>
  <Paragraphs>261</Paragraphs>
  <Slides>38</Slides>
  <Notes>13</Notes>
  <HiddenSlides>0</HiddenSlides>
  <MMClips>0</MMClips>
  <ScaleCrop>false</ScaleCrop>
  <HeadingPairs>
    <vt:vector size="4" baseType="variant">
      <vt:variant>
        <vt:lpstr>Theme</vt:lpstr>
      </vt:variant>
      <vt:variant>
        <vt:i4>1</vt:i4>
      </vt:variant>
      <vt:variant>
        <vt:lpstr>Slide Titles</vt:lpstr>
      </vt:variant>
      <vt:variant>
        <vt:i4>38</vt:i4>
      </vt:variant>
    </vt:vector>
  </HeadingPairs>
  <TitlesOfParts>
    <vt:vector size="39" baseType="lpstr">
      <vt:lpstr>Office Theme</vt:lpstr>
      <vt:lpstr>PowerPoint Presentation</vt:lpstr>
      <vt:lpstr>Тексты Священного Писания</vt:lpstr>
      <vt:lpstr>Цель</vt:lpstr>
      <vt:lpstr>Вступление</vt:lpstr>
      <vt:lpstr>Суицид</vt:lpstr>
      <vt:lpstr>Вопрос для обсуждения</vt:lpstr>
      <vt:lpstr>Депрессия</vt:lpstr>
      <vt:lpstr>Депрессия (продолжение)</vt:lpstr>
      <vt:lpstr>PowerPoint Presentation</vt:lpstr>
      <vt:lpstr>PowerPoint Presentation</vt:lpstr>
      <vt:lpstr>Синдром дефицита внимания/гиперактивности (СДВГ)</vt:lpstr>
      <vt:lpstr>СДВГ (продолжение)</vt:lpstr>
      <vt:lpstr>Расстройства пищевого поведения</vt:lpstr>
      <vt:lpstr>Расстройство аутистического спектра</vt:lpstr>
      <vt:lpstr>Лечение расстройств аутистического спектра</vt:lpstr>
      <vt:lpstr>Психотравма</vt:lpstr>
      <vt:lpstr>Обсуждение в группе</vt:lpstr>
      <vt:lpstr>Вред социальных сетей</vt:lpstr>
      <vt:lpstr>Упражнение</vt:lpstr>
      <vt:lpstr>Дополнение</vt:lpstr>
      <vt:lpstr>Применение вести  о здоровье  к проблемам здоровья душевного</vt:lpstr>
      <vt:lpstr>Питание </vt:lpstr>
      <vt:lpstr>Физические упражнения</vt:lpstr>
      <vt:lpstr>Социальная поддержка</vt:lpstr>
      <vt:lpstr>Духовность</vt:lpstr>
      <vt:lpstr>PowerPoint Presentation</vt:lpstr>
      <vt:lpstr>Роль родителей</vt:lpstr>
      <vt:lpstr>Роль родителей (продолжение)</vt:lpstr>
      <vt:lpstr>Воспитание ребёнка, пережившего травму</vt:lpstr>
      <vt:lpstr>PowerPoint Presentation</vt:lpstr>
      <vt:lpstr>Получение помощи</vt:lpstr>
      <vt:lpstr>Получение помощи. Продолжение</vt:lpstr>
      <vt:lpstr>PowerPoint Presentation</vt:lpstr>
      <vt:lpstr>Ресурсы</vt:lpstr>
      <vt:lpstr>Ресурсы (продолжение)</vt:lpstr>
      <vt:lpstr>Использованная литература:</vt:lpstr>
      <vt:lpstr>Использованная литература:</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Miranda, Karen</dc:creator>
  <cp:lastModifiedBy>Yulia Lisovaya</cp:lastModifiedBy>
  <cp:revision>750</cp:revision>
  <dcterms:created xsi:type="dcterms:W3CDTF">2020-09-14T11:50:05Z</dcterms:created>
  <dcterms:modified xsi:type="dcterms:W3CDTF">2020-12-28T22:17:17Z</dcterms:modified>
</cp:coreProperties>
</file>