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400"/>
    <a:srgbClr val="F7AA00"/>
    <a:srgbClr val="454B59"/>
    <a:srgbClr val="FDD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7"/>
    <p:restoredTop sz="78228" autoAdjust="0"/>
  </p:normalViewPr>
  <p:slideViewPr>
    <p:cSldViewPr snapToGrid="0" snapToObjects="1">
      <p:cViewPr>
        <p:scale>
          <a:sx n="94" d="100"/>
          <a:sy n="94" d="100"/>
        </p:scale>
        <p:origin x="-88" y="-640"/>
      </p:cViewPr>
      <p:guideLst>
        <p:guide orient="horz" pos="1942"/>
        <p:guide pos="2873"/>
      </p:guideLst>
    </p:cSldViewPr>
  </p:slideViewPr>
  <p:notesTextViewPr>
    <p:cViewPr>
      <p:scale>
        <a:sx n="155" d="100"/>
        <a:sy n="15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FEC05-6604-984C-BC0C-5126241BF795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559D1-0F43-E249-A8F6-7C6E7A0EB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47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64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892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Суть в следующем: в самом сердце христианской роли дедушки и бабушки находится Евангельское поручение! Не будьте столь заняты несением Евангелия «всем народам», что в процессе этого вы упускаете одно из самых важных сокровищ, которые Бог дал вам - вашего собственного внука. Евангельское (Матфея 28, 19). Тем не менее, большинство бабушек и дедушек сегодня слишком заняты составлением планов о том, как весело провести время со своим внуком, что у них нет плана о том, как помочь им стать учениками Иисуса. Мы должны изменить это представление о дедушке и бабушке и начать целенаправленно наставлять наших внуков.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23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«Внимай, народ мой, закону моему, приклоните ухо ваше к словам уст моих. Открою уста мои в притче и произнесу гадания из древности. Что слышали мы и узнали, и отцы наши рассказали нам, не скроем от детей их, возвещая роду грядущему славу Господа, и силу Его, и чудеса Его, которые Он сотворил. Он постановил устав в Иакове и положил закон в Израиле, который заповедал отцам нашим возвещать детям их, чтобы знал грядущий род, дети, которые родятся, и чтобы они в своё время возвещали своим детям…» Псалом 77:1-6.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320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23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Может быть, легко смотреть на то, что мы становимся дедушкой и бабушкой, как на то, что происходит в конце нашей жизни. Тем не менее, исследования показывают, что «прогнозируется, что из-за значительно более долгой продолжительности жизни в наши дни вы проживете более 30% своей жизни в качестве бабушки и дедушки и до 20% своей жизни в качестве прадедушки и прабабушки»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Grands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Matter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A10).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570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67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«…соблюдайте заповеди Господа, Бога вашего, которые я вам заповедую… и поведай о них сынам твоим И сынам сынов твоих…». Второзаконие 4:2, 9.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7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Второзаконие 6:2-9. Прочтите весь этот отрывок, но обратите пристальное внимание, на то, как он начинается и на то, к кому обращены эти слова: «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дабы ты боялся Господа, Бога твоего, и все постановления Его и заповеди Его, которые заповедую тебе, соблюдал ты и сыны твои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сыны сынов твоих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Вы это уловили? Этот стих обращен к бабушкам и дедушкам, поскольку он говорит «ты и сыны твои </a:t>
            </a:r>
            <a:r>
              <a:rPr lang="ru-RU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сыны сынов твоих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 Этот стих еще раз связывает нашу ответственность как родителей с нашей ролью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636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«Бабушки и дедушки учат молодых людей общественной морали и дают им чувство правильного и неправильного, набор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абсолютов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на которых они смогут построить свою жизнь. В наши дни, когда истину считают относительной, внукам нужны образцы истины и библейской морали, модели, которые не меняются со временем. Они должны видеть последовательно проявляемую целостность. Творческие, вовлеченные в жизнь внуков бабушки и дедушки дают им нравственный образец для подражания»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Schreur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&amp;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., 2011). Не пропустите концепцию «они должны видеть последовательно проявляемую целостность». Им больше нужно видеть, чем слышать!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318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798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C2262C10-24CF-3F48-92F3-606BE4224B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754" y="2190"/>
            <a:ext cx="9145508" cy="685362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3218" y="2005150"/>
            <a:ext cx="6400800" cy="2750545"/>
          </a:xfrm>
        </p:spPr>
        <p:txBody>
          <a:bodyPr/>
          <a:lstStyle>
            <a:lvl1pPr marL="0" indent="0" algn="ctr">
              <a:buNone/>
              <a:defRPr lang="en-US" sz="5400" b="1" kern="1200" dirty="0">
                <a:solidFill>
                  <a:schemeClr val="bg1"/>
                </a:solidFill>
                <a:latin typeface="Avenir Next Condensed" panose="020B0506020202020204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7196332" cy="365125"/>
          </a:xfrm>
        </p:spPr>
        <p:txBody>
          <a:bodyPr/>
          <a:lstStyle>
            <a:lvl1pPr>
              <a:defRPr lang="en-US" sz="1200" kern="120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  <a:ea typeface="+mn-ea"/>
                <a:cs typeface="+mn-cs"/>
              </a:defRPr>
            </a:lvl1pPr>
          </a:lstStyle>
          <a:p>
            <a:r>
              <a:rPr lang="en-US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Written by: Alina M. Baltazar, PhD, MSW, LMSW, CFLE, CCTP-I, CCTP-F. Associate Professor and MSW Program Director</a:t>
            </a:r>
          </a:p>
          <a:p>
            <a:r>
              <a:rPr lang="en-US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School of Social Work in Andrews University.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46212" y="5008335"/>
            <a:ext cx="4817806" cy="365125"/>
          </a:xfrm>
        </p:spPr>
        <p:txBody>
          <a:bodyPr/>
          <a:lstStyle>
            <a:lvl1pPr algn="r">
              <a:defRPr lang="en-US" sz="1800" kern="1200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ea typeface="+mn-ea"/>
                <a:cs typeface="Georgia"/>
              </a:defRPr>
            </a:lvl1pPr>
          </a:lstStyle>
          <a:p>
            <a:r>
              <a:rPr lang="en-US"/>
              <a:t>Presented by: (add presenter’s name here)</a:t>
            </a:r>
          </a:p>
          <a:p>
            <a:pPr algn="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5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4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60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3D69E30-3EE7-4FCE-8A31-AF1949DC7C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DCA8D03-B3F6-480C-9E9C-72CA6A34A6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1AE0568-0104-4C4F-82B6-A6312E4E3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A73B-7BD6-41BF-AA60-AC16CCCA5E29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823FB1-0BE6-434A-8552-317CF78D5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65E8ECB-A64B-4FFD-AAB3-8591FBE68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8637-5280-4C5A-AEB2-CCC6E3F44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49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050ADDC-5729-D740-BEC6-E23771F4B3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8410" y="-794"/>
            <a:ext cx="9152410" cy="6858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3015420"/>
            <a:ext cx="7137674" cy="1362075"/>
          </a:xfrm>
        </p:spPr>
        <p:txBody>
          <a:bodyPr anchor="t"/>
          <a:lstStyle>
            <a:lvl1pPr algn="r">
              <a:defRPr lang="en-US" sz="5400" b="1" kern="1200" dirty="0">
                <a:solidFill>
                  <a:schemeClr val="bg1"/>
                </a:solidFill>
                <a:latin typeface="Avenir Next Condensed" panose="020B0506020202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1464841"/>
            <a:ext cx="7137674" cy="1500187"/>
          </a:xfrm>
        </p:spPr>
        <p:txBody>
          <a:bodyPr anchor="b"/>
          <a:lstStyle>
            <a:lvl1pPr marL="0" indent="0" algn="r">
              <a:buNone/>
              <a:defRPr lang="en-US" sz="1600" kern="1200" dirty="0" smtClean="0">
                <a:solidFill>
                  <a:srgbClr val="FDA400"/>
                </a:solidFill>
                <a:latin typeface="Avenir Next Condensed" panose="020B0506020202020204" pitchFamily="34" charset="0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66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A3EB1D5-7C22-3340-B281-49D0D97BDE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8410" y="0"/>
            <a:ext cx="9152410" cy="68587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32B3E152-E440-274F-8416-38394E64AC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3676" y="29158"/>
            <a:ext cx="8023123" cy="1143000"/>
          </a:xfrm>
        </p:spPr>
        <p:txBody>
          <a:bodyPr/>
          <a:lstStyle>
            <a:lvl1pPr algn="l">
              <a:defRPr lang="en-US" sz="3600" b="1" kern="1200" dirty="0">
                <a:solidFill>
                  <a:schemeClr val="bg1"/>
                </a:solidFill>
                <a:latin typeface="Avenir Next Condensed" panose="020B0506020202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0F69B445-1446-FF43-B8A4-66739E283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676" y="1478183"/>
            <a:ext cx="7728156" cy="4525963"/>
          </a:xfrm>
        </p:spPr>
        <p:txBody>
          <a:bodyPr/>
          <a:lstStyle>
            <a:lvl1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Clr>
                <a:srgbClr val="FDA400"/>
              </a:buClr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9C92F87-4D60-464A-A60F-42C7CE713B92}"/>
              </a:ext>
            </a:extLst>
          </p:cNvPr>
          <p:cNvSpPr/>
          <p:nvPr userDrawn="1"/>
        </p:nvSpPr>
        <p:spPr>
          <a:xfrm>
            <a:off x="2139622" y="6429765"/>
            <a:ext cx="6252210" cy="24622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algn="r" defTabSz="457200" rtl="0" eaLnBrk="1" latinLnBrk="0" hangingPunct="1"/>
            <a:r>
              <a:rPr lang="en-US" sz="1000" kern="1200" dirty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  <a:ea typeface="+mn-ea"/>
                <a:cs typeface="+mn-cs"/>
              </a:rPr>
              <a:t>GIVING OUR GRANDCHIDREN A GRAND VIEW OF GOD</a:t>
            </a:r>
          </a:p>
        </p:txBody>
      </p:sp>
    </p:spTree>
    <p:extLst>
      <p:ext uri="{BB962C8B-B14F-4D97-AF65-F5344CB8AC3E}">
        <p14:creationId xmlns:p14="http://schemas.microsoft.com/office/powerpoint/2010/main" val="700363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4DE5085-86DA-D44C-8CD3-845948808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9145"/>
            <a:ext cx="9152410" cy="68587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271" y="15263"/>
            <a:ext cx="7957504" cy="11430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venir Next Condensed" panose="020B0506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271" y="1496684"/>
            <a:ext cx="7049729" cy="4525963"/>
          </a:xfrm>
        </p:spPr>
        <p:txBody>
          <a:bodyPr/>
          <a:lstStyle>
            <a:lvl1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buClr>
                <a:srgbClr val="FDA400"/>
              </a:buClr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buClr>
                <a:srgbClr val="FDA400"/>
              </a:buClr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572D603B-8369-7C44-8051-B09ECE4326AD}"/>
              </a:ext>
            </a:extLst>
          </p:cNvPr>
          <p:cNvSpPr/>
          <p:nvPr userDrawn="1"/>
        </p:nvSpPr>
        <p:spPr>
          <a:xfrm>
            <a:off x="2139622" y="6429765"/>
            <a:ext cx="6252210" cy="24622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algn="r" defTabSz="457200" rtl="0" eaLnBrk="1" latinLnBrk="0" hangingPunct="1"/>
            <a:r>
              <a:rPr lang="en-US" sz="1000" kern="1200" dirty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  <a:ea typeface="+mn-ea"/>
                <a:cs typeface="+mn-cs"/>
              </a:rPr>
              <a:t>GIVING OUR GRANDCHIDREN A GRAND VIEW OF GOD</a:t>
            </a:r>
          </a:p>
        </p:txBody>
      </p:sp>
    </p:spTree>
    <p:extLst>
      <p:ext uri="{BB962C8B-B14F-4D97-AF65-F5344CB8AC3E}">
        <p14:creationId xmlns:p14="http://schemas.microsoft.com/office/powerpoint/2010/main" val="121571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463CC7C8-07C3-C343-B756-54A21A33E0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990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29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1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93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5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  <p:sldLayoutId id="2147483652" r:id="rId6"/>
    <p:sldLayoutId id="2147483653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62266" y="5345902"/>
            <a:ext cx="77640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АВТОР: </a:t>
            </a:r>
          </a:p>
          <a:p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Клаудио </a:t>
            </a:r>
            <a:r>
              <a:rPr lang="ru-RU" sz="1200" dirty="0" err="1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Консуэгра</a:t>
            </a:r>
            <a:r>
              <a:rPr lang="ru-RU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, доктор служения, является директором Отдела семейного служения Североамериканского дивизиона Церкви адвентистов седьмого дня в Колумбии, штат Мэриленд, США.</a:t>
            </a:r>
          </a:p>
          <a:p>
            <a:endParaRPr lang="ru-RU" sz="1200" dirty="0" smtClean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</a:endParaRPr>
          </a:p>
          <a:p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Памела </a:t>
            </a:r>
            <a:r>
              <a:rPr lang="ru-RU" sz="1200" dirty="0" err="1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Консуэгра</a:t>
            </a:r>
            <a:r>
              <a:rPr lang="ru-RU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, доктор философии, является помощником директора Отдела семейного служения Североамериканского дивизиона Церкви адвентистов седьмого дня в Колумбии, штат Мэриленд, </a:t>
            </a:r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США</a:t>
            </a:r>
            <a:endParaRPr lang="ru-RU" sz="1200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732" y="4763599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Представлено:</a:t>
            </a:r>
            <a:r>
              <a:rPr lang="en-US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 (</a:t>
            </a:r>
            <a:r>
              <a:rPr lang="ru-RU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имя спикера</a:t>
            </a:r>
            <a:r>
              <a:rPr lang="en-US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9598D1E-475B-E44C-A5D2-14B3FE3B6D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r>
              <a:rPr lang="ru-RU" sz="6000" dirty="0">
                <a:latin typeface="Impact"/>
                <a:cs typeface="Impact"/>
              </a:rPr>
              <a:t>Библейская цель для </a:t>
            </a:r>
            <a:r>
              <a:rPr lang="ru-RU" sz="6000" dirty="0" smtClean="0">
                <a:latin typeface="Impact"/>
                <a:cs typeface="Impact"/>
              </a:rPr>
              <a:t>бабушек</a:t>
            </a:r>
            <a:br>
              <a:rPr lang="ru-RU" sz="6000" dirty="0" smtClean="0">
                <a:latin typeface="Impact"/>
                <a:cs typeface="Impact"/>
              </a:rPr>
            </a:br>
            <a:r>
              <a:rPr lang="ru-RU" sz="6000" dirty="0" smtClean="0">
                <a:latin typeface="Impact"/>
                <a:cs typeface="Impact"/>
              </a:rPr>
              <a:t>и </a:t>
            </a:r>
            <a:r>
              <a:rPr lang="ru-RU" sz="6000" dirty="0">
                <a:latin typeface="Impact"/>
                <a:cs typeface="Impact"/>
              </a:rPr>
              <a:t>дедушек</a:t>
            </a:r>
          </a:p>
        </p:txBody>
      </p:sp>
    </p:spTree>
    <p:extLst>
      <p:ext uri="{BB962C8B-B14F-4D97-AF65-F5344CB8AC3E}">
        <p14:creationId xmlns:p14="http://schemas.microsoft.com/office/powerpoint/2010/main" val="1734015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090" y="160963"/>
            <a:ext cx="8716890" cy="782197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l"/>
            <a:r>
              <a:rPr lang="ru-RU" dirty="0"/>
              <a:t>Ваши </a:t>
            </a:r>
            <a:r>
              <a:rPr lang="ru-RU" dirty="0" smtClean="0"/>
              <a:t>дела громче слов</a:t>
            </a:r>
            <a:endParaRPr lang="en-US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DBF9351-ECA5-FB49-AD1F-94B9BADCD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5774" y="1245786"/>
            <a:ext cx="3156128" cy="4525963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 smtClean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Молитва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Личное </a:t>
            </a:r>
            <a:r>
              <a:rPr lang="ru-RU" dirty="0" smtClean="0"/>
              <a:t>изучение </a:t>
            </a:r>
            <a:r>
              <a:rPr lang="ru-RU" dirty="0"/>
              <a:t>Библии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Проекты служения </a:t>
            </a:r>
            <a:endParaRPr lang="ru-RU" dirty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З</a:t>
            </a:r>
            <a:r>
              <a:rPr lang="ru-RU" dirty="0" smtClean="0"/>
              <a:t>доровый </a:t>
            </a:r>
            <a:r>
              <a:rPr lang="ru-RU" dirty="0"/>
              <a:t>образ жизни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/>
              <a:t>Использование </a:t>
            </a:r>
            <a:r>
              <a:rPr lang="ru-RU" dirty="0" smtClean="0"/>
              <a:t>технологий</a:t>
            </a:r>
            <a:endParaRPr lang="ru-RU" dirty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/>
              <a:t>Супружество/</a:t>
            </a:r>
            <a:r>
              <a:rPr lang="ru-RU" dirty="0"/>
              <a:t>Семья</a:t>
            </a:r>
            <a:endParaRPr lang="en-US" dirty="0"/>
          </a:p>
        </p:txBody>
      </p:sp>
      <p:pic>
        <p:nvPicPr>
          <p:cNvPr id="11" name="Picture 10" descr="Two people looking at the camera&#10;&#10;Description automatically generated">
            <a:extLst>
              <a:ext uri="{FF2B5EF4-FFF2-40B4-BE49-F238E27FC236}">
                <a16:creationId xmlns="" xmlns:a16="http://schemas.microsoft.com/office/drawing/2014/main" id="{39ABB1B3-0F15-7848-95D5-67F411E55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11" y="1972485"/>
            <a:ext cx="4373840" cy="291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0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092" y="180314"/>
            <a:ext cx="8890000" cy="768198"/>
          </a:xfrm>
        </p:spPr>
        <p:txBody>
          <a:bodyPr vert="horz" lIns="68580" tIns="34290" rIns="68580" bIns="3429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2800" dirty="0"/>
              <a:t>П</a:t>
            </a:r>
            <a:r>
              <a:rPr lang="ru-RU" sz="2800" dirty="0" smtClean="0"/>
              <a:t>рактические </a:t>
            </a:r>
            <a:r>
              <a:rPr lang="ru-RU" sz="2800" dirty="0"/>
              <a:t>пути показать вашему внуку </a:t>
            </a:r>
            <a:r>
              <a:rPr lang="ru-RU" sz="2800" dirty="0" err="1" smtClean="0"/>
              <a:t>бóльшую</a:t>
            </a:r>
            <a:r>
              <a:rPr lang="ru-RU" sz="2800" dirty="0" smtClean="0"/>
              <a:t> </a:t>
            </a:r>
            <a:r>
              <a:rPr lang="ru-RU" sz="2800" dirty="0"/>
              <a:t>картину Бога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C33A1CB-9D40-E740-A407-0F80F9B587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3658" y="1654267"/>
            <a:ext cx="7049729" cy="452596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Приглашайте</a:t>
            </a:r>
            <a:br>
              <a:rPr lang="ru-RU" sz="3200" dirty="0" smtClean="0"/>
            </a:br>
            <a:r>
              <a:rPr lang="ru-RU" sz="3200" dirty="0" smtClean="0"/>
              <a:t>(включайте) их </a:t>
            </a:r>
            <a:endParaRPr lang="ru-RU" sz="3200" dirty="0"/>
          </a:p>
          <a:p>
            <a:r>
              <a:rPr lang="ru-RU" sz="3200" dirty="0" smtClean="0"/>
              <a:t>Рассказывайте им </a:t>
            </a:r>
            <a:endParaRPr lang="ru-RU" sz="3200" dirty="0"/>
          </a:p>
          <a:p>
            <a:r>
              <a:rPr lang="ru-RU" sz="3200" dirty="0" smtClean="0"/>
              <a:t>Ведите их </a:t>
            </a:r>
            <a:endParaRPr lang="ru-RU" sz="3200" dirty="0"/>
          </a:p>
          <a:p>
            <a:r>
              <a:rPr lang="ru-RU" sz="3200" dirty="0" smtClean="0"/>
              <a:t>Покажите им</a:t>
            </a:r>
            <a:endParaRPr lang="en-US" sz="3200" dirty="0"/>
          </a:p>
          <a:p>
            <a:pPr lvl="0">
              <a:lnSpc>
                <a:spcPct val="160000"/>
              </a:lnSpc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 descr="A group of people sitting at a table&#10;&#10;Description automatically generated">
            <a:extLst>
              <a:ext uri="{FF2B5EF4-FFF2-40B4-BE49-F238E27FC236}">
                <a16:creationId xmlns="" xmlns:a16="http://schemas.microsoft.com/office/drawing/2014/main" id="{9F3665C1-391F-F74B-88AE-BDAC63E458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405" y="1339099"/>
            <a:ext cx="3227421" cy="484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777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16999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3200" dirty="0"/>
              <a:t>Инвестируйте </a:t>
            </a:r>
            <a:r>
              <a:rPr lang="ru-RU" sz="3200" dirty="0" smtClean="0"/>
              <a:t>в вечность</a:t>
            </a:r>
            <a:endParaRPr lang="en-US" sz="3200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BF429AE-0BCC-C148-AEFB-BC89601F5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4091" y="1377387"/>
            <a:ext cx="3960091" cy="468294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«</a:t>
            </a:r>
            <a:r>
              <a:rPr lang="ru-RU" sz="2800" dirty="0" smtClean="0"/>
              <a:t>Не </a:t>
            </a:r>
            <a:r>
              <a:rPr lang="ru-RU" sz="2800" dirty="0"/>
              <a:t>собирайте себе сокровищ на земле,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где </a:t>
            </a:r>
            <a:r>
              <a:rPr lang="ru-RU" sz="2800" dirty="0"/>
              <a:t>моль и ржа истребляют и где воры подкапывают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крадут, </a:t>
            </a:r>
            <a:r>
              <a:rPr lang="ru-RU" sz="2800" dirty="0" smtClean="0"/>
              <a:t>но </a:t>
            </a:r>
            <a:r>
              <a:rPr lang="ru-RU" sz="2800" dirty="0"/>
              <a:t>собирайте себе сокровища на небе,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где </a:t>
            </a:r>
            <a:r>
              <a:rPr lang="ru-RU" sz="2800" dirty="0"/>
              <a:t>ни моль, ни ржа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не </a:t>
            </a:r>
            <a:r>
              <a:rPr lang="ru-RU" sz="2800" dirty="0"/>
              <a:t>истребляют и где воры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не </a:t>
            </a:r>
            <a:r>
              <a:rPr lang="ru-RU" sz="2800" dirty="0"/>
              <a:t>подкапывают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не крадут, </a:t>
            </a:r>
            <a:r>
              <a:rPr lang="ru-RU" sz="2800" dirty="0" smtClean="0"/>
              <a:t>ибо </a:t>
            </a:r>
            <a:r>
              <a:rPr lang="ru-RU" sz="2800" dirty="0"/>
              <a:t>где сокровище ваше, там будет и сердце ваше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ru-RU" dirty="0" smtClean="0"/>
              <a:t>Мф. </a:t>
            </a:r>
            <a:r>
              <a:rPr lang="en-US" dirty="0" smtClean="0"/>
              <a:t>6:19-21)</a:t>
            </a:r>
            <a:endParaRPr lang="en-US" dirty="0"/>
          </a:p>
        </p:txBody>
      </p:sp>
      <p:pic>
        <p:nvPicPr>
          <p:cNvPr id="6" name="Picture 5" descr="A group of people swimming in the water&#10;&#10;Description automatically generated">
            <a:extLst>
              <a:ext uri="{FF2B5EF4-FFF2-40B4-BE49-F238E27FC236}">
                <a16:creationId xmlns="" xmlns:a16="http://schemas.microsoft.com/office/drawing/2014/main" id="{B5ABCEF0-38C1-8143-9A4E-460ACCDAB7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90" t="20481" r="26695" b="-6781"/>
          <a:stretch/>
        </p:blipFill>
        <p:spPr>
          <a:xfrm>
            <a:off x="383060" y="1741520"/>
            <a:ext cx="3537186" cy="398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311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5263"/>
            <a:ext cx="9144000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/>
              <a:t>самом сердце христианской роли дедушки и бабушки находится евангельское поручение!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A333554-8C8E-1E4E-B68D-D39DD30EE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727" y="4006663"/>
            <a:ext cx="7511474" cy="1865899"/>
          </a:xfrm>
        </p:spPr>
        <p:txBody>
          <a:bodyPr>
            <a:normAutofit fontScale="85000" lnSpcReduction="10000"/>
          </a:bodyPr>
          <a:lstStyle/>
          <a:p>
            <a:pPr lvl="0"/>
            <a:endParaRPr lang="en-US" dirty="0"/>
          </a:p>
          <a:p>
            <a:pPr marL="0" lvl="0" indent="0">
              <a:buNone/>
            </a:pPr>
            <a:r>
              <a:rPr lang="ru-RU" dirty="0" smtClean="0"/>
              <a:t>Ставя перед собой высокие цели проповеди Евангелия </a:t>
            </a:r>
            <a:r>
              <a:rPr lang="ru-RU" dirty="0"/>
              <a:t>«всему миру</a:t>
            </a:r>
            <a:r>
              <a:rPr lang="ru-RU" dirty="0" smtClean="0"/>
              <a:t>» не будем настолько </a:t>
            </a:r>
            <a:r>
              <a:rPr lang="ru-RU" dirty="0"/>
              <a:t>заняты</a:t>
            </a:r>
            <a:r>
              <a:rPr lang="ru-RU" dirty="0" smtClean="0"/>
              <a:t>, чтобы </a:t>
            </a:r>
            <a:r>
              <a:rPr lang="ru-RU" dirty="0"/>
              <a:t>в процессе </a:t>
            </a:r>
            <a:r>
              <a:rPr lang="ru-RU" dirty="0" smtClean="0"/>
              <a:t>упускать </a:t>
            </a:r>
            <a:r>
              <a:rPr lang="ru-RU" dirty="0"/>
              <a:t>одно из самых важных </a:t>
            </a:r>
            <a:r>
              <a:rPr lang="ru-RU" dirty="0" smtClean="0"/>
              <a:t>сокровищ, которые подарил нам Бог—собственных внуков. Евангельское </a:t>
            </a:r>
            <a:r>
              <a:rPr lang="ru-RU" dirty="0"/>
              <a:t>поручение призывает нас «идти и научить</a:t>
            </a:r>
            <a:r>
              <a:rPr lang="ru-RU" dirty="0" smtClean="0"/>
              <a:t>», «делать учеников» </a:t>
            </a:r>
            <a:r>
              <a:rPr lang="ru-RU" dirty="0"/>
              <a:t>(Матфея 28, 19).</a:t>
            </a:r>
            <a:endParaRPr lang="en-US" dirty="0"/>
          </a:p>
          <a:p>
            <a:endParaRPr lang="en-US" dirty="0"/>
          </a:p>
        </p:txBody>
      </p:sp>
      <p:pic>
        <p:nvPicPr>
          <p:cNvPr id="8" name="Picture 7" descr="A picture containing person, indoor, child, boy&#10;&#10;Description automatically generated">
            <a:extLst>
              <a:ext uri="{FF2B5EF4-FFF2-40B4-BE49-F238E27FC236}">
                <a16:creationId xmlns="" xmlns:a16="http://schemas.microsoft.com/office/drawing/2014/main" id="{480DFD6F-BB6D-AF45-AA1C-B398A831C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115" y="1287921"/>
            <a:ext cx="4303241" cy="28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151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posing for the camera&#10;&#10;Description generated with very high confidence">
            <a:extLst>
              <a:ext uri="{FF2B5EF4-FFF2-40B4-BE49-F238E27FC236}">
                <a16:creationId xmlns="" xmlns:a16="http://schemas.microsoft.com/office/drawing/2014/main" id="{D74A572C-03E5-46ED-B09A-E75C16CF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9" r="-1" b="3098"/>
          <a:stretch/>
        </p:blipFill>
        <p:spPr>
          <a:xfrm>
            <a:off x="2622091" y="1258626"/>
            <a:ext cx="3899818" cy="4923841"/>
          </a:xfrm>
          <a:prstGeom prst="rect">
            <a:avLst/>
          </a:prstGeom>
          <a:noFill/>
        </p:spPr>
      </p:pic>
      <p:sp>
        <p:nvSpPr>
          <p:cNvPr id="8" name="Title 7">
            <a:extLst>
              <a:ext uri="{FF2B5EF4-FFF2-40B4-BE49-F238E27FC236}">
                <a16:creationId xmlns="" xmlns:a16="http://schemas.microsoft.com/office/drawing/2014/main" id="{F77BE1CF-3CE0-624C-9B55-66EA730AF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ea typeface="+mj-ea"/>
                <a:cs typeface="Aharoni" panose="02010803020104030203" pitchFamily="2" charset="-79"/>
              </a:rPr>
              <a:t>Больше в книге</a:t>
            </a:r>
            <a:r>
              <a:rPr lang="en-US" sz="4000" dirty="0" smtClean="0">
                <a:ea typeface="+mj-ea"/>
                <a:cs typeface="Aharoni" panose="02010803020104030203" pitchFamily="2" charset="-79"/>
              </a:rPr>
              <a:t>…</a:t>
            </a:r>
            <a:endParaRPr lang="en-US" sz="4000" dirty="0">
              <a:ea typeface="+mj-ea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92696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3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="" xmlns:a16="http://schemas.microsoft.com/office/drawing/2014/main" id="{B2CDB253-5785-1F4E-804E-D38221B1C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cs typeface="Aharoni" panose="02010803020104030203" pitchFamily="2" charset="-79"/>
              </a:rPr>
              <a:t>ПСАЛОМ </a:t>
            </a:r>
            <a:r>
              <a:rPr lang="en-US" dirty="0" smtClean="0">
                <a:cs typeface="Aharoni" panose="02010803020104030203" pitchFamily="2" charset="-79"/>
              </a:rPr>
              <a:t>7</a:t>
            </a:r>
            <a:r>
              <a:rPr lang="ru-RU" dirty="0" smtClean="0">
                <a:cs typeface="Aharoni" panose="02010803020104030203" pitchFamily="2" charset="-79"/>
              </a:rPr>
              <a:t>7</a:t>
            </a:r>
            <a:r>
              <a:rPr lang="en-US" dirty="0" smtClean="0">
                <a:cs typeface="Aharoni" panose="02010803020104030203" pitchFamily="2" charset="-79"/>
              </a:rPr>
              <a:t>:1-6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06A7E64-2F9F-B64C-94C9-1BAC758E7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455" y="1530632"/>
            <a:ext cx="6655089" cy="454217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800" i="1" dirty="0" smtClean="0"/>
              <a:t>«</a:t>
            </a:r>
            <a:r>
              <a:rPr lang="ru-RU" sz="2800" i="1" dirty="0"/>
              <a:t>Внимай, народ мой, закону моему, приклоните ухо ваше к словам уст моих. Открою уста мои в притче и произнесу гадания из древности. Что слышали мы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и </a:t>
            </a:r>
            <a:r>
              <a:rPr lang="ru-RU" sz="2800" i="1" dirty="0"/>
              <a:t>узнали, и отцы наши рассказали нам, 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не </a:t>
            </a:r>
            <a:r>
              <a:rPr lang="ru-RU" sz="2800" i="1" dirty="0"/>
              <a:t>скроем от детей их, возвещая </a:t>
            </a:r>
            <a:r>
              <a:rPr lang="ru-RU" sz="2600" b="1" i="1" dirty="0">
                <a:solidFill>
                  <a:schemeClr val="accent6">
                    <a:lumMod val="75000"/>
                  </a:schemeClr>
                </a:solidFill>
              </a:rPr>
              <a:t>роду</a:t>
            </a:r>
            <a:r>
              <a:rPr lang="ru-RU" sz="2600" b="1" i="1" dirty="0" smtClean="0">
                <a:solidFill>
                  <a:schemeClr val="accent6">
                    <a:lumMod val="75000"/>
                  </a:schemeClr>
                </a:solidFill>
              </a:rPr>
              <a:t> грядущему </a:t>
            </a:r>
            <a:r>
              <a:rPr lang="ru-RU" sz="2800" i="1" dirty="0" smtClean="0"/>
              <a:t>славу </a:t>
            </a:r>
            <a:r>
              <a:rPr lang="ru-RU" sz="2800" i="1" dirty="0"/>
              <a:t>Господа, и силу Его, и чудеса Его, которые Он сотворил. Он постановил устав в Иакове и положил закон в Израиле, который заповедал отцам нашим возвещать детям их, чтобы знал </a:t>
            </a:r>
            <a:r>
              <a:rPr lang="ru-RU" sz="2600" b="1" i="1" dirty="0">
                <a:solidFill>
                  <a:schemeClr val="accent6">
                    <a:lumMod val="75000"/>
                  </a:schemeClr>
                </a:solidFill>
              </a:rPr>
              <a:t>грядущий род</a:t>
            </a:r>
            <a:r>
              <a:rPr lang="ru-RU" sz="2800" i="1" dirty="0"/>
              <a:t>, </a:t>
            </a:r>
            <a:r>
              <a:rPr lang="ru-RU" sz="2600" b="1" i="1" dirty="0">
                <a:solidFill>
                  <a:schemeClr val="accent6">
                    <a:lumMod val="75000"/>
                  </a:schemeClr>
                </a:solidFill>
              </a:rPr>
              <a:t>дети, которые родятся</a:t>
            </a:r>
            <a:r>
              <a:rPr lang="ru-RU" sz="2800" i="1" dirty="0"/>
              <a:t>, и чтобы они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в </a:t>
            </a:r>
            <a:r>
              <a:rPr lang="ru-RU" sz="2800" i="1" dirty="0"/>
              <a:t>своё время возвещали своим детям…» </a:t>
            </a:r>
            <a:endParaRPr lang="en-US" sz="2600" i="1" dirty="0"/>
          </a:p>
        </p:txBody>
      </p:sp>
    </p:spTree>
    <p:extLst>
      <p:ext uri="{BB962C8B-B14F-4D97-AF65-F5344CB8AC3E}">
        <p14:creationId xmlns:p14="http://schemas.microsoft.com/office/powerpoint/2010/main" val="4235920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F0BDA4D-D918-8042-972A-4A0FF8B78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59" y="1396637"/>
            <a:ext cx="4462241" cy="4525963"/>
          </a:xfrm>
        </p:spPr>
        <p:txBody>
          <a:bodyPr>
            <a:norm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Подумайте </a:t>
            </a:r>
            <a:r>
              <a:rPr lang="ru-RU" sz="2000" dirty="0"/>
              <a:t>о последнем разговоре, который у вас был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кем-то, кто является бабушкой </a:t>
            </a:r>
            <a:br>
              <a:rPr lang="ru-RU" sz="2000" dirty="0"/>
            </a:br>
            <a:r>
              <a:rPr lang="ru-RU" sz="2000" dirty="0" smtClean="0"/>
              <a:t>и </a:t>
            </a:r>
            <a:r>
              <a:rPr lang="ru-RU" sz="2000" dirty="0"/>
              <a:t>дедушкой. Они доставали фотографии своих внуков, чтобы показать их вам? Вспомните их слова. Что они рассказали вам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 </a:t>
            </a:r>
            <a:r>
              <a:rPr lang="ru-RU" sz="2000" dirty="0"/>
              <a:t>своём внуке</a:t>
            </a:r>
            <a:r>
              <a:rPr lang="ru-RU" sz="2000" dirty="0" smtClean="0"/>
              <a:t>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Теперь </a:t>
            </a:r>
            <a:r>
              <a:rPr lang="ru-RU" sz="2000" dirty="0"/>
              <a:t>просмотрите социальные сети и посмотрите на все посты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и </a:t>
            </a:r>
            <a:r>
              <a:rPr lang="ru-RU" sz="2000" dirty="0"/>
              <a:t>фотографии бабушек и дедушек с внуками. Что они делают?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Как </a:t>
            </a:r>
            <a:r>
              <a:rPr lang="ru-RU" sz="2000" dirty="0"/>
              <a:t>они </a:t>
            </a:r>
            <a:r>
              <a:rPr lang="ru-RU" sz="2000" dirty="0" smtClean="0"/>
              <a:t>взаимодействуют</a:t>
            </a:r>
            <a:br>
              <a:rPr lang="ru-RU" sz="2000" dirty="0" smtClean="0"/>
            </a:br>
            <a:r>
              <a:rPr lang="ru-RU" sz="2000" dirty="0" smtClean="0"/>
              <a:t>друг </a:t>
            </a:r>
            <a:r>
              <a:rPr lang="ru-RU" sz="2000" dirty="0"/>
              <a:t>с другом?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B877A1A2-3F57-B740-9957-E1E4D5019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77" y="-7827"/>
            <a:ext cx="8855364" cy="114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/>
              <a:t>Современные бабушки и дедушки</a:t>
            </a:r>
            <a:r>
              <a:rPr lang="en-US" sz="3600" dirty="0" smtClean="0">
                <a:cs typeface="Aharoni" panose="02010803020104030203" pitchFamily="2" charset="-79"/>
              </a:rPr>
              <a:t>…</a:t>
            </a:r>
            <a:endParaRPr lang="en-US" sz="3600" dirty="0"/>
          </a:p>
        </p:txBody>
      </p:sp>
      <p:pic>
        <p:nvPicPr>
          <p:cNvPr id="8" name="Picture 7" descr="A person wearing a hat&#10;&#10;Description automatically generated">
            <a:extLst>
              <a:ext uri="{FF2B5EF4-FFF2-40B4-BE49-F238E27FC236}">
                <a16:creationId xmlns="" xmlns:a16="http://schemas.microsoft.com/office/drawing/2014/main" id="{61245036-6978-8C4A-914E-E54374ADF8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75" r="17108"/>
          <a:stretch/>
        </p:blipFill>
        <p:spPr>
          <a:xfrm>
            <a:off x="5797685" y="1708790"/>
            <a:ext cx="2914163" cy="279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72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FACE75B-F689-2640-A25A-0630A9B7AD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0292" y="1299543"/>
            <a:ext cx="4057742" cy="4792134"/>
          </a:xfrm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mr-IN" dirty="0" smtClean="0"/>
              <a:t>…</a:t>
            </a:r>
            <a:r>
              <a:rPr lang="ru-RU" dirty="0" smtClean="0"/>
              <a:t>из</a:t>
            </a:r>
            <a:r>
              <a:rPr lang="ru-RU" dirty="0"/>
              <a:t>-за </a:t>
            </a:r>
            <a:r>
              <a:rPr lang="ru-RU" dirty="0" smtClean="0"/>
              <a:t>того, что в наши дни продолжительность жизни увеличивается, можно предположить, </a:t>
            </a:r>
            <a:br>
              <a:rPr lang="ru-RU" dirty="0" smtClean="0"/>
            </a:br>
            <a:r>
              <a:rPr lang="ru-RU" dirty="0" smtClean="0"/>
              <a:t>что вскоре часть нашей жизни в </a:t>
            </a:r>
            <a:r>
              <a:rPr lang="ru-RU" dirty="0"/>
              <a:t>качестве </a:t>
            </a:r>
            <a:r>
              <a:rPr lang="ru-RU" dirty="0" smtClean="0"/>
              <a:t>бабушек </a:t>
            </a:r>
            <a:br>
              <a:rPr lang="ru-RU" dirty="0" smtClean="0"/>
            </a:br>
            <a:r>
              <a:rPr lang="ru-RU" dirty="0" smtClean="0"/>
              <a:t>и дедушек составит более </a:t>
            </a:r>
            <a:r>
              <a:rPr lang="ru-RU" dirty="0"/>
              <a:t>30% </a:t>
            </a:r>
            <a:r>
              <a:rPr lang="ru-RU" dirty="0" smtClean="0"/>
              <a:t>и 20</a:t>
            </a:r>
            <a:r>
              <a:rPr lang="ru-RU" dirty="0"/>
              <a:t>% </a:t>
            </a:r>
            <a:r>
              <a:rPr lang="ru-RU" dirty="0" smtClean="0"/>
              <a:t>- в </a:t>
            </a:r>
            <a:r>
              <a:rPr lang="ru-RU" dirty="0"/>
              <a:t>качестве </a:t>
            </a:r>
            <a:r>
              <a:rPr lang="ru-RU" dirty="0" smtClean="0"/>
              <a:t>прадедушек </a:t>
            </a:r>
            <a:br>
              <a:rPr lang="ru-RU" dirty="0" smtClean="0"/>
            </a:br>
            <a:r>
              <a:rPr lang="ru-RU" dirty="0" smtClean="0"/>
              <a:t>и прабабушек»</a:t>
            </a:r>
          </a:p>
          <a:p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1600" i="1" dirty="0" smtClean="0"/>
              <a:t>(</a:t>
            </a:r>
            <a:r>
              <a:rPr lang="ru-RU" sz="1600" i="1" dirty="0" err="1"/>
              <a:t>Grands</a:t>
            </a:r>
            <a:r>
              <a:rPr lang="ru-RU" sz="1600" i="1" dirty="0"/>
              <a:t> </a:t>
            </a:r>
            <a:r>
              <a:rPr lang="ru-RU" sz="1600" i="1" dirty="0" err="1"/>
              <a:t>Matter</a:t>
            </a:r>
            <a:r>
              <a:rPr lang="ru-RU" sz="1600" i="1" dirty="0"/>
              <a:t>, </a:t>
            </a:r>
            <a:r>
              <a:rPr lang="ru-RU" sz="1600" i="1" dirty="0" smtClean="0"/>
              <a:t>стр. 10)</a:t>
            </a:r>
            <a:endParaRPr lang="ru-RU" sz="1600" i="1" dirty="0"/>
          </a:p>
        </p:txBody>
      </p:sp>
      <p:pic>
        <p:nvPicPr>
          <p:cNvPr id="7" name="Picture 6" descr="A small child sitting on a table&#10;&#10;Description automatically generated">
            <a:extLst>
              <a:ext uri="{FF2B5EF4-FFF2-40B4-BE49-F238E27FC236}">
                <a16:creationId xmlns="" xmlns:a16="http://schemas.microsoft.com/office/drawing/2014/main" id="{897C1BF3-5742-1044-AB6E-FCF481ACE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10" y="1286933"/>
            <a:ext cx="3030998" cy="4540904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="" xmlns:a16="http://schemas.microsoft.com/office/drawing/2014/main" id="{B877A1A2-3F57-B740-9957-E1E4D5019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277" y="-7827"/>
            <a:ext cx="8855364" cy="1143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600" dirty="0" smtClean="0"/>
              <a:t>Современные бабушки и дедушки</a:t>
            </a:r>
            <a:r>
              <a:rPr lang="en-US" sz="3600" dirty="0" smtClean="0">
                <a:cs typeface="Aharoni" panose="02010803020104030203" pitchFamily="2" charset="-79"/>
              </a:rPr>
              <a:t>…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367221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158"/>
            <a:ext cx="9063182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sz="3000" dirty="0" smtClean="0">
                <a:cs typeface="Aharoni" panose="02010803020104030203" pitchFamily="2" charset="-79"/>
              </a:rPr>
              <a:t>Как определяют свою роль дедушки</a:t>
            </a:r>
            <a:r>
              <a:rPr lang="ru-RU" sz="3000" dirty="0">
                <a:cs typeface="Aharoni" panose="02010803020104030203" pitchFamily="2" charset="-79"/>
              </a:rPr>
              <a:t>/бабушки</a:t>
            </a:r>
            <a:r>
              <a:rPr lang="ru-RU" sz="3000" dirty="0" smtClean="0">
                <a:cs typeface="Aharoni" panose="02010803020104030203" pitchFamily="2" charset="-79"/>
              </a:rPr>
              <a:t>?</a:t>
            </a:r>
            <a:endParaRPr lang="en-US" sz="3000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9017862-10F0-A04C-9F46-1B9A4FE26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3676" y="1478183"/>
            <a:ext cx="4805791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Моё дело </a:t>
            </a:r>
            <a:r>
              <a:rPr lang="mr-IN" dirty="0" smtClean="0"/>
              <a:t>–</a:t>
            </a:r>
            <a:r>
              <a:rPr lang="ru-RU" dirty="0" smtClean="0"/>
              <a:t> баловать внуков.</a:t>
            </a:r>
            <a:endParaRPr lang="ru-RU" dirty="0"/>
          </a:p>
          <a:p>
            <a:r>
              <a:rPr lang="ru-RU" dirty="0"/>
              <a:t>Я хочу дать им </a:t>
            </a:r>
            <a:r>
              <a:rPr lang="ru-RU" dirty="0" smtClean="0"/>
              <a:t>всё </a:t>
            </a:r>
            <a:r>
              <a:rPr lang="ru-RU" dirty="0"/>
              <a:t>то, что не </a:t>
            </a:r>
            <a:r>
              <a:rPr lang="ru-RU" dirty="0" smtClean="0"/>
              <a:t>смогла </a:t>
            </a:r>
            <a:r>
              <a:rPr lang="ru-RU" dirty="0"/>
              <a:t>дать своему </a:t>
            </a:r>
            <a:r>
              <a:rPr lang="ru-RU" dirty="0" smtClean="0"/>
              <a:t>ребёнку</a:t>
            </a:r>
            <a:r>
              <a:rPr lang="ru-RU" dirty="0"/>
              <a:t>.</a:t>
            </a:r>
          </a:p>
          <a:p>
            <a:r>
              <a:rPr lang="ru-RU" dirty="0"/>
              <a:t>Теперь у меня есть время повеселиться с ними.</a:t>
            </a:r>
          </a:p>
          <a:p>
            <a:r>
              <a:rPr lang="ru-RU" dirty="0"/>
              <a:t>Я могу играть с ними в видео </a:t>
            </a:r>
            <a:endParaRPr lang="ru-RU" dirty="0" smtClean="0"/>
          </a:p>
          <a:p>
            <a:r>
              <a:rPr lang="ru-RU" dirty="0" smtClean="0"/>
              <a:t>или </a:t>
            </a:r>
            <a:r>
              <a:rPr lang="ru-RU" dirty="0"/>
              <a:t>компьютерные игры.</a:t>
            </a:r>
          </a:p>
          <a:p>
            <a:r>
              <a:rPr lang="ru-RU" dirty="0"/>
              <a:t>Я могу посидеть с ними.</a:t>
            </a:r>
          </a:p>
          <a:p>
            <a:r>
              <a:rPr lang="ru-RU" dirty="0"/>
              <a:t>Я могу дать им все сладости, которые они хотят, а затем отправить их домой.</a:t>
            </a:r>
          </a:p>
          <a:p>
            <a:r>
              <a:rPr lang="ru-RU" dirty="0"/>
              <a:t>Я хочу </a:t>
            </a:r>
            <a:r>
              <a:rPr lang="ru-RU" dirty="0" smtClean="0"/>
              <a:t>быть первым, кто отвезёт </a:t>
            </a:r>
            <a:br>
              <a:rPr lang="ru-RU" dirty="0" smtClean="0"/>
            </a:br>
            <a:r>
              <a:rPr lang="ru-RU" dirty="0" smtClean="0"/>
              <a:t>их </a:t>
            </a:r>
            <a:r>
              <a:rPr lang="ru-RU" dirty="0"/>
              <a:t>в Диснейленд.</a:t>
            </a:r>
            <a:endParaRPr lang="en-US" dirty="0"/>
          </a:p>
          <a:p>
            <a:pPr lvl="0"/>
            <a:endParaRPr lang="en-US" sz="2000" dirty="0"/>
          </a:p>
          <a:p>
            <a:endParaRPr lang="en-US" dirty="0"/>
          </a:p>
        </p:txBody>
      </p:sp>
      <p:pic>
        <p:nvPicPr>
          <p:cNvPr id="7" name="Picture 6" descr="A person wearing a hat&#10;&#10;Description automatically generated">
            <a:extLst>
              <a:ext uri="{FF2B5EF4-FFF2-40B4-BE49-F238E27FC236}">
                <a16:creationId xmlns="" xmlns:a16="http://schemas.microsoft.com/office/drawing/2014/main" id="{E1E71642-6E0F-FA4C-AE34-81D4962B8E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48" r="21852"/>
          <a:stretch/>
        </p:blipFill>
        <p:spPr>
          <a:xfrm>
            <a:off x="5515647" y="1478183"/>
            <a:ext cx="3432811" cy="381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63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544" y="-20674"/>
            <a:ext cx="8890593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3200" dirty="0"/>
              <a:t>Вопросы для </a:t>
            </a:r>
            <a:r>
              <a:rPr lang="ru-RU" sz="3200" dirty="0" smtClean="0"/>
              <a:t>обсуждения:</a:t>
            </a:r>
            <a:endParaRPr lang="en-US" sz="3200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18157C5-CD43-1241-B104-8FDB987A58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645" y="1506412"/>
            <a:ext cx="7049729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Приведите стих из Библии, который определяет роль каждого из различных членов семьи:</a:t>
            </a:r>
          </a:p>
          <a:p>
            <a:r>
              <a:rPr lang="uk-UA" dirty="0" smtClean="0"/>
              <a:t>Муж </a:t>
            </a:r>
            <a:r>
              <a:rPr lang="ru-RU" dirty="0" smtClean="0"/>
              <a:t>–</a:t>
            </a:r>
            <a:r>
              <a:rPr lang="uk-UA" dirty="0" smtClean="0"/>
              <a:t> </a:t>
            </a:r>
            <a:endParaRPr lang="uk-UA" dirty="0"/>
          </a:p>
          <a:p>
            <a:r>
              <a:rPr lang="ru-RU" dirty="0"/>
              <a:t>Жена –</a:t>
            </a:r>
          </a:p>
          <a:p>
            <a:r>
              <a:rPr lang="ru-RU" dirty="0" smtClean="0"/>
              <a:t>Ребёнок </a:t>
            </a:r>
            <a:r>
              <a:rPr lang="ru-RU" dirty="0"/>
              <a:t>–</a:t>
            </a:r>
          </a:p>
          <a:p>
            <a:r>
              <a:rPr lang="ru-RU" dirty="0" smtClean="0"/>
              <a:t>Бабушка </a:t>
            </a:r>
            <a:r>
              <a:rPr lang="ru-RU" dirty="0"/>
              <a:t>или дедушка –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Первые 3 могут быть </a:t>
            </a:r>
            <a:r>
              <a:rPr lang="ru-RU" dirty="0" smtClean="0"/>
              <a:t>лёгкими</a:t>
            </a:r>
            <a:r>
              <a:rPr lang="ru-RU" dirty="0"/>
              <a:t>, но </a:t>
            </a:r>
            <a:r>
              <a:rPr lang="ru-RU" dirty="0" smtClean="0"/>
              <a:t>в этот раз больше внимания нам следует уделить роли </a:t>
            </a:r>
            <a:br>
              <a:rPr lang="ru-RU" dirty="0" smtClean="0"/>
            </a:br>
            <a:r>
              <a:rPr lang="ru-RU" dirty="0" smtClean="0"/>
              <a:t>бабушки </a:t>
            </a:r>
            <a:r>
              <a:rPr lang="ru-RU" dirty="0"/>
              <a:t>и дедушки!</a:t>
            </a:r>
            <a:endParaRPr lang="en-US" dirty="0"/>
          </a:p>
          <a:p>
            <a:pPr lvl="0"/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533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68580" tIns="34290" rIns="68580" bIns="34290" rtlCol="0" anchor="ctr">
            <a:noAutofit/>
          </a:bodyPr>
          <a:lstStyle/>
          <a:p>
            <a:r>
              <a:rPr lang="ru-RU" sz="3200" dirty="0"/>
              <a:t>Не пропускайте </a:t>
            </a:r>
            <a:r>
              <a:rPr lang="ru-RU" sz="3200" dirty="0" smtClean="0"/>
              <a:t>“И”</a:t>
            </a:r>
            <a:r>
              <a:rPr lang="ru-RU" sz="3200" dirty="0"/>
              <a:t>…</a:t>
            </a:r>
            <a:endParaRPr lang="en-US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448BB6A-0E89-3F43-8785-7CC961732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271" y="4226011"/>
            <a:ext cx="7733469" cy="2315620"/>
          </a:xfrm>
        </p:spPr>
        <p:txBody>
          <a:bodyPr>
            <a:normAutofit/>
          </a:bodyPr>
          <a:lstStyle/>
          <a:p>
            <a:pPr lvl="0" algn="ctr"/>
            <a:endParaRPr lang="en-US" dirty="0"/>
          </a:p>
          <a:p>
            <a:pPr marL="0" indent="0" algn="ctr" defTabSz="914400">
              <a:spcBef>
                <a:spcPts val="0"/>
              </a:spcBef>
              <a:buClrTx/>
              <a:buNone/>
              <a:defRPr/>
            </a:pPr>
            <a:r>
              <a:rPr lang="ru-RU" dirty="0"/>
              <a:t>«…соблюдайте заповеди Господа, Бога вашего,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которые </a:t>
            </a:r>
            <a:r>
              <a:rPr lang="ru-RU" dirty="0"/>
              <a:t>я вам заповедую… и поведай о них сынам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твоим и </a:t>
            </a:r>
            <a:r>
              <a:rPr lang="ru-RU" dirty="0"/>
              <a:t>сынам сынов твоих…</a:t>
            </a:r>
            <a:r>
              <a:rPr lang="ru-RU" dirty="0" smtClean="0"/>
              <a:t>»</a:t>
            </a:r>
            <a:r>
              <a:rPr lang="ru-RU" dirty="0"/>
              <a:t> </a:t>
            </a:r>
            <a:r>
              <a:rPr lang="ru-RU" dirty="0" smtClean="0"/>
              <a:t>(Второзаконие </a:t>
            </a:r>
            <a:r>
              <a:rPr lang="ru-RU" dirty="0"/>
              <a:t>4:2, </a:t>
            </a:r>
            <a:r>
              <a:rPr lang="ru-RU" dirty="0" smtClean="0"/>
              <a:t>9)</a:t>
            </a:r>
            <a:endParaRPr lang="ru-RU" dirty="0"/>
          </a:p>
        </p:txBody>
      </p:sp>
      <p:pic>
        <p:nvPicPr>
          <p:cNvPr id="6" name="Picture 5" descr="Two people sitting on a table&#10;&#10;Description automatically generated">
            <a:extLst>
              <a:ext uri="{FF2B5EF4-FFF2-40B4-BE49-F238E27FC236}">
                <a16:creationId xmlns="" xmlns:a16="http://schemas.microsoft.com/office/drawing/2014/main" id="{5F66B4A9-16E4-564E-9D56-AF843F954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097" y="1316666"/>
            <a:ext cx="4771325" cy="31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611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68580" tIns="34290" rIns="68580" bIns="34290" rtlCol="0" anchor="ctr">
            <a:noAutofit/>
          </a:bodyPr>
          <a:lstStyle/>
          <a:p>
            <a:pPr algn="ctr"/>
            <a:r>
              <a:rPr lang="ru-RU" sz="3000" dirty="0" smtClean="0">
                <a:cs typeface="Aharoni" panose="02010803020104030203" pitchFamily="2" charset="-79"/>
              </a:rPr>
              <a:t>Ещё один Библейский текст</a:t>
            </a:r>
            <a:r>
              <a:rPr lang="en-US" sz="3000" dirty="0" smtClean="0">
                <a:cs typeface="Aharoni" panose="02010803020104030203" pitchFamily="2" charset="-79"/>
              </a:rPr>
              <a:t>…</a:t>
            </a:r>
            <a:endParaRPr lang="en-US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9C25E0E-1AB3-BF41-90F3-D100F8E618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3248" y="1466274"/>
            <a:ext cx="3966887" cy="48611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... </a:t>
            </a:r>
            <a:r>
              <a:rPr lang="ru-RU" i="1" dirty="0" smtClean="0"/>
              <a:t>дабы </a:t>
            </a:r>
            <a:r>
              <a:rPr lang="ru-RU" i="1" dirty="0"/>
              <a:t>ты боялся Господа, Бога твоего,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и </a:t>
            </a:r>
            <a:r>
              <a:rPr lang="ru-RU" i="1" dirty="0"/>
              <a:t>все постановления Его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и </a:t>
            </a:r>
            <a:r>
              <a:rPr lang="ru-RU" i="1" dirty="0"/>
              <a:t>заповеди Его, которые заповедую тебе, соблюдал ты и сыны твои </a:t>
            </a:r>
            <a:r>
              <a:rPr lang="ru-RU" b="1" i="1" dirty="0"/>
              <a:t>и сыны сынов твоих</a:t>
            </a:r>
            <a:r>
              <a:rPr lang="ru-RU" i="1" dirty="0"/>
              <a:t>» Вы это уловили? Этот стих обращен к бабушкам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и </a:t>
            </a:r>
            <a:r>
              <a:rPr lang="ru-RU" i="1" dirty="0"/>
              <a:t>дедушкам, поскольку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он </a:t>
            </a:r>
            <a:r>
              <a:rPr lang="ru-RU" i="1" dirty="0"/>
              <a:t>говорит «ты и сыны твои </a:t>
            </a:r>
            <a:r>
              <a:rPr lang="ru-RU" b="1" i="1" dirty="0"/>
              <a:t>и сыны сынов твоих</a:t>
            </a:r>
            <a:r>
              <a:rPr lang="ru-RU" i="1" dirty="0" smtClean="0"/>
              <a:t>»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Второзаконие 6: 2-</a:t>
            </a:r>
            <a:r>
              <a:rPr lang="ru-RU" dirty="0" smtClean="0"/>
              <a:t>9</a:t>
            </a:r>
            <a:endParaRPr lang="en-US" dirty="0"/>
          </a:p>
        </p:txBody>
      </p:sp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="" xmlns:a16="http://schemas.microsoft.com/office/drawing/2014/main" id="{B2A5BD93-A5F2-4145-89E5-3032284D5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07" y="2265755"/>
            <a:ext cx="4087392" cy="269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648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DCC347-9E3D-40E4-B59C-30F6A25D9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63"/>
            <a:ext cx="9144000" cy="1143000"/>
          </a:xfrm>
        </p:spPr>
        <p:txBody>
          <a:bodyPr vert="horz" lIns="68580" tIns="34290" rIns="68580" bIns="34290" rtlCol="0" anchor="ctr">
            <a:noAutofit/>
          </a:bodyPr>
          <a:lstStyle/>
          <a:p>
            <a:r>
              <a:rPr lang="ru-RU" sz="3200" dirty="0" smtClean="0">
                <a:cs typeface="Aharoni" panose="02010803020104030203" pitchFamily="2" charset="-79"/>
              </a:rPr>
              <a:t>Лучше </a:t>
            </a:r>
            <a:r>
              <a:rPr lang="ru-RU" sz="3200" dirty="0">
                <a:cs typeface="Aharoni" panose="02010803020104030203" pitchFamily="2" charset="-79"/>
              </a:rPr>
              <a:t>«ПОКАЖИТЕ</a:t>
            </a:r>
            <a:r>
              <a:rPr lang="ru-RU" sz="3200" dirty="0" smtClean="0">
                <a:cs typeface="Aharoni" panose="02010803020104030203" pitchFamily="2" charset="-79"/>
              </a:rPr>
              <a:t>», чем расскажите</a:t>
            </a:r>
            <a:endParaRPr lang="en-US" sz="3200" dirty="0">
              <a:cs typeface="Aharoni" panose="02010803020104030203" pitchFamily="2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C08F6A9-AEA7-D245-A56D-C9F692D61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16" y="1323509"/>
            <a:ext cx="7049729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/>
              <a:t>«Бабушки и дедушки учат молодых людей общественной морали и дают им чувство правильного и неправильного, набор </a:t>
            </a:r>
            <a:r>
              <a:rPr lang="ru-RU" dirty="0" err="1"/>
              <a:t>абсолютов</a:t>
            </a:r>
            <a:r>
              <a:rPr lang="ru-RU" dirty="0"/>
              <a:t>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которых они смогут построить свою жизнь.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наши дни, когда истину считают относительной, внукам нужны образцы истины и библейской морали, модели, которые не меняются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 </a:t>
            </a:r>
            <a:r>
              <a:rPr lang="ru-RU" dirty="0"/>
              <a:t>временем. Они должны видеть последовательно проявляемую целостность. Творческие, вовлеченные в жизнь внуков бабушки и дедушки дают им нравственный образец для подражания» (</a:t>
            </a:r>
            <a:r>
              <a:rPr lang="ru-RU" dirty="0" err="1"/>
              <a:t>Schreur</a:t>
            </a:r>
            <a:r>
              <a:rPr lang="ru-RU" dirty="0"/>
              <a:t>, </a:t>
            </a:r>
            <a:r>
              <a:rPr lang="ru-RU" dirty="0" err="1"/>
              <a:t>J</a:t>
            </a:r>
            <a:r>
              <a:rPr lang="ru-RU" dirty="0"/>
              <a:t>. &amp; </a:t>
            </a:r>
            <a:r>
              <a:rPr lang="ru-RU" dirty="0" err="1"/>
              <a:t>J</a:t>
            </a:r>
            <a:r>
              <a:rPr lang="ru-RU" dirty="0"/>
              <a:t>., 2011).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914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1B9D6D62-9600-4547-AC1A-B986C168B319}" vid="{CD27962F-AF7E-E84A-88A7-D5E4DE4AA4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898</Words>
  <Application>Microsoft Macintosh PowerPoint</Application>
  <PresentationFormat>On-screen Show (4:3)</PresentationFormat>
  <Paragraphs>77</Paragraphs>
  <Slides>15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ПСАЛОМ 77:1-6</vt:lpstr>
      <vt:lpstr>Современные бабушки и дедушки…</vt:lpstr>
      <vt:lpstr>Современные бабушки и дедушки…</vt:lpstr>
      <vt:lpstr>Как определяют свою роль дедушки/бабушки?</vt:lpstr>
      <vt:lpstr>Вопросы для обсуждения:</vt:lpstr>
      <vt:lpstr>Не пропускайте “И”…</vt:lpstr>
      <vt:lpstr>Ещё один Библейский текст…</vt:lpstr>
      <vt:lpstr>Лучше «ПОКАЖИТЕ», чем расскажите</vt:lpstr>
      <vt:lpstr>Ваши дела громче слов</vt:lpstr>
      <vt:lpstr>Практические пути показать вашему внуку бóльшую картину Бога</vt:lpstr>
      <vt:lpstr>Инвестируйте в вечность</vt:lpstr>
      <vt:lpstr>В самом сердце христианской роли дедушки и бабушки находится евангельское поручение!</vt:lpstr>
      <vt:lpstr>Больше в книге…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Miranda, Karen</dc:creator>
  <cp:lastModifiedBy>Yulia Lisovaya</cp:lastModifiedBy>
  <cp:revision>67</cp:revision>
  <dcterms:created xsi:type="dcterms:W3CDTF">2020-09-14T17:26:43Z</dcterms:created>
  <dcterms:modified xsi:type="dcterms:W3CDTF">2020-12-28T22:15:15Z</dcterms:modified>
</cp:coreProperties>
</file>