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7" r:id="rId2"/>
    <p:sldId id="260" r:id="rId3"/>
    <p:sldId id="264" r:id="rId4"/>
    <p:sldId id="265" r:id="rId5"/>
    <p:sldId id="267" r:id="rId6"/>
    <p:sldId id="263" r:id="rId7"/>
    <p:sldId id="266" r:id="rId8"/>
    <p:sldId id="269" r:id="rId9"/>
    <p:sldId id="268" r:id="rId10"/>
    <p:sldId id="272" r:id="rId11"/>
    <p:sldId id="274" r:id="rId12"/>
    <p:sldId id="277" r:id="rId13"/>
    <p:sldId id="280" r:id="rId14"/>
    <p:sldId id="284" r:id="rId15"/>
    <p:sldId id="285" r:id="rId16"/>
    <p:sldId id="286" r:id="rId17"/>
    <p:sldId id="276" r:id="rId18"/>
    <p:sldId id="287" r:id="rId19"/>
    <p:sldId id="288" r:id="rId20"/>
    <p:sldId id="289" r:id="rId21"/>
    <p:sldId id="290" r:id="rId22"/>
    <p:sldId id="294" r:id="rId23"/>
    <p:sldId id="291" r:id="rId24"/>
    <p:sldId id="295" r:id="rId25"/>
    <p:sldId id="296" r:id="rId26"/>
    <p:sldId id="275" r:id="rId27"/>
    <p:sldId id="282" r:id="rId28"/>
    <p:sldId id="298" r:id="rId29"/>
    <p:sldId id="283" r:id="rId30"/>
    <p:sldId id="292" r:id="rId31"/>
    <p:sldId id="261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400"/>
    <a:srgbClr val="F7AA00"/>
    <a:srgbClr val="454B59"/>
    <a:srgbClr val="FDD7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0DD374-AB85-4E5B-8666-568F8C8DF628}" v="6" dt="2020-09-15T16:36:11.806"/>
    <p1510:client id="{753B47F1-80DE-44D8-8443-6861D851448B}" v="23" dt="2020-09-15T18:01:08.391"/>
    <p1510:client id="{E0C2177D-6A3E-4284-831A-D66A77659CDF}" v="304" dt="2020-09-15T14:07:23.5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662"/>
    <p:restoredTop sz="81509"/>
  </p:normalViewPr>
  <p:slideViewPr>
    <p:cSldViewPr snapToGrid="0" snapToObjects="1">
      <p:cViewPr>
        <p:scale>
          <a:sx n="110" d="100"/>
          <a:sy n="110" d="100"/>
        </p:scale>
        <p:origin x="-1952" y="-7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5" d="100"/>
        <a:sy n="155" d="100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Relationship Id="rId39" Type="http://schemas.microsoft.com/office/2016/11/relationships/changesInfo" Target="changesInfos/changesInfo1.xml"/><Relationship Id="rId4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ventist Family Ministries" userId="ouNwaq6WgdONJ+KKNGI/ozviqhV0SraY9uNXCkM1Kp0=" providerId="None" clId="Web-{180DD374-AB85-4E5B-8666-568F8C8DF628}"/>
    <pc:docChg chg="modSld">
      <pc:chgData name="Adventist Family Ministries" userId="ouNwaq6WgdONJ+KKNGI/ozviqhV0SraY9uNXCkM1Kp0=" providerId="None" clId="Web-{180DD374-AB85-4E5B-8666-568F8C8DF628}" dt="2020-09-15T16:36:11.806" v="5" actId="14100"/>
      <pc:docMkLst>
        <pc:docMk/>
      </pc:docMkLst>
      <pc:sldChg chg="modSp">
        <pc:chgData name="Adventist Family Ministries" userId="ouNwaq6WgdONJ+KKNGI/ozviqhV0SraY9uNXCkM1Kp0=" providerId="None" clId="Web-{180DD374-AB85-4E5B-8666-568F8C8DF628}" dt="2020-09-15T16:33:21.066" v="4" actId="14100"/>
        <pc:sldMkLst>
          <pc:docMk/>
          <pc:sldMk cId="122961317" sldId="266"/>
        </pc:sldMkLst>
        <pc:spChg chg="mod">
          <ac:chgData name="Adventist Family Ministries" userId="ouNwaq6WgdONJ+KKNGI/ozviqhV0SraY9uNXCkM1Kp0=" providerId="None" clId="Web-{180DD374-AB85-4E5B-8666-568F8C8DF628}" dt="2020-09-15T16:33:21.066" v="4" actId="14100"/>
          <ac:spMkLst>
            <pc:docMk/>
            <pc:sldMk cId="122961317" sldId="266"/>
            <ac:spMk id="11" creationId="{A321DCA3-A769-C049-BA95-5D4CF043B697}"/>
          </ac:spMkLst>
        </pc:spChg>
        <pc:picChg chg="mod">
          <ac:chgData name="Adventist Family Ministries" userId="ouNwaq6WgdONJ+KKNGI/ozviqhV0SraY9uNXCkM1Kp0=" providerId="None" clId="Web-{180DD374-AB85-4E5B-8666-568F8C8DF628}" dt="2020-09-15T16:33:16.363" v="3" actId="1076"/>
          <ac:picMkLst>
            <pc:docMk/>
            <pc:sldMk cId="122961317" sldId="266"/>
            <ac:picMk id="6" creationId="{A3D1E3A5-8844-724E-B91A-CDCFC5E3BB67}"/>
          </ac:picMkLst>
        </pc:picChg>
      </pc:sldChg>
      <pc:sldChg chg="modSp">
        <pc:chgData name="Adventist Family Ministries" userId="ouNwaq6WgdONJ+KKNGI/ozviqhV0SraY9uNXCkM1Kp0=" providerId="None" clId="Web-{180DD374-AB85-4E5B-8666-568F8C8DF628}" dt="2020-09-15T16:36:11.806" v="5" actId="14100"/>
        <pc:sldMkLst>
          <pc:docMk/>
          <pc:sldMk cId="4136421544" sldId="288"/>
        </pc:sldMkLst>
        <pc:picChg chg="mod">
          <ac:chgData name="Adventist Family Ministries" userId="ouNwaq6WgdONJ+KKNGI/ozviqhV0SraY9uNXCkM1Kp0=" providerId="None" clId="Web-{180DD374-AB85-4E5B-8666-568F8C8DF628}" dt="2020-09-15T16:36:11.806" v="5" actId="14100"/>
          <ac:picMkLst>
            <pc:docMk/>
            <pc:sldMk cId="4136421544" sldId="288"/>
            <ac:picMk id="9" creationId="{E010D7FD-5368-E643-8AED-FBC57DD60B7F}"/>
          </ac:picMkLst>
        </pc:picChg>
      </pc:sldChg>
    </pc:docChg>
  </pc:docChgLst>
  <pc:docChgLst>
    <pc:chgData name="Adventist Family Ministries" userId="ouNwaq6WgdONJ+KKNGI/ozviqhV0SraY9uNXCkM1Kp0=" providerId="None" clId="Web-{E0C2177D-6A3E-4284-831A-D66A77659CDF}"/>
    <pc:docChg chg="delSld modSld">
      <pc:chgData name="Adventist Family Ministries" userId="ouNwaq6WgdONJ+KKNGI/ozviqhV0SraY9uNXCkM1Kp0=" providerId="None" clId="Web-{E0C2177D-6A3E-4284-831A-D66A77659CDF}" dt="2020-09-15T14:07:23.535" v="299" actId="20577"/>
      <pc:docMkLst>
        <pc:docMk/>
      </pc:docMkLst>
      <pc:sldChg chg="modSp">
        <pc:chgData name="Adventist Family Ministries" userId="ouNwaq6WgdONJ+KKNGI/ozviqhV0SraY9uNXCkM1Kp0=" providerId="None" clId="Web-{E0C2177D-6A3E-4284-831A-D66A77659CDF}" dt="2020-09-15T13:54:17.639" v="151" actId="20577"/>
        <pc:sldMkLst>
          <pc:docMk/>
          <pc:sldMk cId="4101416126" sldId="264"/>
        </pc:sldMkLst>
        <pc:spChg chg="mod">
          <ac:chgData name="Adventist Family Ministries" userId="ouNwaq6WgdONJ+KKNGI/ozviqhV0SraY9uNXCkM1Kp0=" providerId="None" clId="Web-{E0C2177D-6A3E-4284-831A-D66A77659CDF}" dt="2020-09-15T13:54:17.639" v="151" actId="20577"/>
          <ac:spMkLst>
            <pc:docMk/>
            <pc:sldMk cId="4101416126" sldId="264"/>
            <ac:spMk id="10" creationId="{0E0CE529-1C45-F548-AE8A-BB4457328103}"/>
          </ac:spMkLst>
        </pc:spChg>
      </pc:sldChg>
      <pc:sldChg chg="addSp delSp modSp">
        <pc:chgData name="Adventist Family Ministries" userId="ouNwaq6WgdONJ+KKNGI/ozviqhV0SraY9uNXCkM1Kp0=" providerId="None" clId="Web-{E0C2177D-6A3E-4284-831A-D66A77659CDF}" dt="2020-09-15T13:57:52.426" v="187" actId="20577"/>
        <pc:sldMkLst>
          <pc:docMk/>
          <pc:sldMk cId="122961317" sldId="266"/>
        </pc:sldMkLst>
        <pc:spChg chg="mod">
          <ac:chgData name="Adventist Family Ministries" userId="ouNwaq6WgdONJ+KKNGI/ozviqhV0SraY9uNXCkM1Kp0=" providerId="None" clId="Web-{E0C2177D-6A3E-4284-831A-D66A77659CDF}" dt="2020-09-15T13:57:52.426" v="187" actId="20577"/>
          <ac:spMkLst>
            <pc:docMk/>
            <pc:sldMk cId="122961317" sldId="266"/>
            <ac:spMk id="11" creationId="{A321DCA3-A769-C049-BA95-5D4CF043B697}"/>
          </ac:spMkLst>
        </pc:spChg>
        <pc:picChg chg="add del mod">
          <ac:chgData name="Adventist Family Ministries" userId="ouNwaq6WgdONJ+KKNGI/ozviqhV0SraY9uNXCkM1Kp0=" providerId="None" clId="Web-{E0C2177D-6A3E-4284-831A-D66A77659CDF}" dt="2020-09-15T13:36:01.022" v="144"/>
          <ac:picMkLst>
            <pc:docMk/>
            <pc:sldMk cId="122961317" sldId="266"/>
            <ac:picMk id="2" creationId="{B12BC4A0-CD67-401A-B0C6-72BC28A9ED89}"/>
          </ac:picMkLst>
        </pc:picChg>
      </pc:sldChg>
      <pc:sldChg chg="modSp modNotes">
        <pc:chgData name="Adventist Family Ministries" userId="ouNwaq6WgdONJ+KKNGI/ozviqhV0SraY9uNXCkM1Kp0=" providerId="None" clId="Web-{E0C2177D-6A3E-4284-831A-D66A77659CDF}" dt="2020-09-15T14:03:32.951" v="240" actId="20577"/>
        <pc:sldMkLst>
          <pc:docMk/>
          <pc:sldMk cId="2862296553" sldId="268"/>
        </pc:sldMkLst>
        <pc:spChg chg="mod">
          <ac:chgData name="Adventist Family Ministries" userId="ouNwaq6WgdONJ+KKNGI/ozviqhV0SraY9uNXCkM1Kp0=" providerId="None" clId="Web-{E0C2177D-6A3E-4284-831A-D66A77659CDF}" dt="2020-09-15T14:03:32.951" v="240" actId="20577"/>
          <ac:spMkLst>
            <pc:docMk/>
            <pc:sldMk cId="2862296553" sldId="268"/>
            <ac:spMk id="11" creationId="{A321DCA3-A769-C049-BA95-5D4CF043B697}"/>
          </ac:spMkLst>
        </pc:spChg>
      </pc:sldChg>
      <pc:sldChg chg="modSp">
        <pc:chgData name="Adventist Family Ministries" userId="ouNwaq6WgdONJ+KKNGI/ozviqhV0SraY9uNXCkM1Kp0=" providerId="None" clId="Web-{E0C2177D-6A3E-4284-831A-D66A77659CDF}" dt="2020-09-15T13:00:35.860" v="15" actId="14100"/>
        <pc:sldMkLst>
          <pc:docMk/>
          <pc:sldMk cId="86992467" sldId="269"/>
        </pc:sldMkLst>
        <pc:spChg chg="mod">
          <ac:chgData name="Adventist Family Ministries" userId="ouNwaq6WgdONJ+KKNGI/ozviqhV0SraY9uNXCkM1Kp0=" providerId="None" clId="Web-{E0C2177D-6A3E-4284-831A-D66A77659CDF}" dt="2020-09-15T13:00:35.860" v="15" actId="14100"/>
          <ac:spMkLst>
            <pc:docMk/>
            <pc:sldMk cId="86992467" sldId="269"/>
            <ac:spMk id="11" creationId="{A321DCA3-A769-C049-BA95-5D4CF043B697}"/>
          </ac:spMkLst>
        </pc:spChg>
      </pc:sldChg>
      <pc:sldChg chg="del">
        <pc:chgData name="Adventist Family Ministries" userId="ouNwaq6WgdONJ+KKNGI/ozviqhV0SraY9uNXCkM1Kp0=" providerId="None" clId="Web-{E0C2177D-6A3E-4284-831A-D66A77659CDF}" dt="2020-09-15T14:04:00.576" v="242"/>
        <pc:sldMkLst>
          <pc:docMk/>
          <pc:sldMk cId="3492008261" sldId="271"/>
        </pc:sldMkLst>
      </pc:sldChg>
      <pc:sldChg chg="addSp delSp modSp">
        <pc:chgData name="Adventist Family Ministries" userId="ouNwaq6WgdONJ+KKNGI/ozviqhV0SraY9uNXCkM1Kp0=" providerId="None" clId="Web-{E0C2177D-6A3E-4284-831A-D66A77659CDF}" dt="2020-09-15T13:28:55.461" v="132" actId="1076"/>
        <pc:sldMkLst>
          <pc:docMk/>
          <pc:sldMk cId="640963599" sldId="277"/>
        </pc:sldMkLst>
        <pc:spChg chg="add del mod">
          <ac:chgData name="Adventist Family Ministries" userId="ouNwaq6WgdONJ+KKNGI/ozviqhV0SraY9uNXCkM1Kp0=" providerId="None" clId="Web-{E0C2177D-6A3E-4284-831A-D66A77659CDF}" dt="2020-09-15T13:17:18.158" v="30"/>
          <ac:spMkLst>
            <pc:docMk/>
            <pc:sldMk cId="640963599" sldId="277"/>
            <ac:spMk id="3" creationId="{AA7D0F08-2130-4DFF-A430-DD2C04E0DC54}"/>
          </ac:spMkLst>
        </pc:spChg>
        <pc:spChg chg="mod">
          <ac:chgData name="Adventist Family Ministries" userId="ouNwaq6WgdONJ+KKNGI/ozviqhV0SraY9uNXCkM1Kp0=" providerId="None" clId="Web-{E0C2177D-6A3E-4284-831A-D66A77659CDF}" dt="2020-09-15T13:28:49.586" v="130" actId="20577"/>
          <ac:spMkLst>
            <pc:docMk/>
            <pc:sldMk cId="640963599" sldId="277"/>
            <ac:spMk id="11" creationId="{A321DCA3-A769-C049-BA95-5D4CF043B697}"/>
          </ac:spMkLst>
        </pc:spChg>
        <pc:picChg chg="add del mod">
          <ac:chgData name="Adventist Family Ministries" userId="ouNwaq6WgdONJ+KKNGI/ozviqhV0SraY9uNXCkM1Kp0=" providerId="None" clId="Web-{E0C2177D-6A3E-4284-831A-D66A77659CDF}" dt="2020-09-15T13:17:23.392" v="32"/>
          <ac:picMkLst>
            <pc:docMk/>
            <pc:sldMk cId="640963599" sldId="277"/>
            <ac:picMk id="2" creationId="{0E38C5DD-2506-443F-9C85-4FAECA48D0C5}"/>
          </ac:picMkLst>
        </pc:picChg>
        <pc:picChg chg="add del mod">
          <ac:chgData name="Adventist Family Ministries" userId="ouNwaq6WgdONJ+KKNGI/ozviqhV0SraY9uNXCkM1Kp0=" providerId="None" clId="Web-{E0C2177D-6A3E-4284-831A-D66A77659CDF}" dt="2020-09-15T13:17:49.706" v="40"/>
          <ac:picMkLst>
            <pc:docMk/>
            <pc:sldMk cId="640963599" sldId="277"/>
            <ac:picMk id="4" creationId="{AA7497CA-EC85-4BC3-BEC4-CB2B59B668E6}"/>
          </ac:picMkLst>
        </pc:picChg>
        <pc:picChg chg="add mod ord">
          <ac:chgData name="Adventist Family Ministries" userId="ouNwaq6WgdONJ+KKNGI/ozviqhV0SraY9uNXCkM1Kp0=" providerId="None" clId="Web-{E0C2177D-6A3E-4284-831A-D66A77659CDF}" dt="2020-09-15T13:28:55.461" v="132" actId="1076"/>
          <ac:picMkLst>
            <pc:docMk/>
            <pc:sldMk cId="640963599" sldId="277"/>
            <ac:picMk id="5" creationId="{75FA3CBA-3F70-4446-BDE6-515F135A5EC7}"/>
          </ac:picMkLst>
        </pc:picChg>
        <pc:picChg chg="mod">
          <ac:chgData name="Adventist Family Ministries" userId="ouNwaq6WgdONJ+KKNGI/ozviqhV0SraY9uNXCkM1Kp0=" providerId="None" clId="Web-{E0C2177D-6A3E-4284-831A-D66A77659CDF}" dt="2020-09-15T13:23:15.685" v="41" actId="1076"/>
          <ac:picMkLst>
            <pc:docMk/>
            <pc:sldMk cId="640963599" sldId="277"/>
            <ac:picMk id="7" creationId="{00000000-0000-0000-0000-000000000000}"/>
          </ac:picMkLst>
        </pc:picChg>
      </pc:sldChg>
      <pc:sldChg chg="modSp">
        <pc:chgData name="Adventist Family Ministries" userId="ouNwaq6WgdONJ+KKNGI/ozviqhV0SraY9uNXCkM1Kp0=" providerId="None" clId="Web-{E0C2177D-6A3E-4284-831A-D66A77659CDF}" dt="2020-09-15T13:30:44.465" v="140" actId="20577"/>
        <pc:sldMkLst>
          <pc:docMk/>
          <pc:sldMk cId="1389220784" sldId="280"/>
        </pc:sldMkLst>
        <pc:spChg chg="mod">
          <ac:chgData name="Adventist Family Ministries" userId="ouNwaq6WgdONJ+KKNGI/ozviqhV0SraY9uNXCkM1Kp0=" providerId="None" clId="Web-{E0C2177D-6A3E-4284-831A-D66A77659CDF}" dt="2020-09-15T13:30:44.465" v="140" actId="20577"/>
          <ac:spMkLst>
            <pc:docMk/>
            <pc:sldMk cId="1389220784" sldId="280"/>
            <ac:spMk id="11" creationId="{A321DCA3-A769-C049-BA95-5D4CF043B697}"/>
          </ac:spMkLst>
        </pc:spChg>
      </pc:sldChg>
      <pc:sldChg chg="addSp modSp">
        <pc:chgData name="Adventist Family Ministries" userId="ouNwaq6WgdONJ+KKNGI/ozviqhV0SraY9uNXCkM1Kp0=" providerId="None" clId="Web-{E0C2177D-6A3E-4284-831A-D66A77659CDF}" dt="2020-09-15T14:07:14.113" v="297" actId="20577"/>
        <pc:sldMkLst>
          <pc:docMk/>
          <pc:sldMk cId="2347265900" sldId="286"/>
        </pc:sldMkLst>
        <pc:spChg chg="add mod">
          <ac:chgData name="Adventist Family Ministries" userId="ouNwaq6WgdONJ+KKNGI/ozviqhV0SraY9uNXCkM1Kp0=" providerId="None" clId="Web-{E0C2177D-6A3E-4284-831A-D66A77659CDF}" dt="2020-09-15T14:06:50.612" v="287" actId="20577"/>
          <ac:spMkLst>
            <pc:docMk/>
            <pc:sldMk cId="2347265900" sldId="286"/>
            <ac:spMk id="2" creationId="{9625F7EF-43C1-478B-AA93-FE963D77764F}"/>
          </ac:spMkLst>
        </pc:spChg>
        <pc:spChg chg="mod">
          <ac:chgData name="Adventist Family Ministries" userId="ouNwaq6WgdONJ+KKNGI/ozviqhV0SraY9uNXCkM1Kp0=" providerId="None" clId="Web-{E0C2177D-6A3E-4284-831A-D66A77659CDF}" dt="2020-09-15T14:07:14.113" v="297" actId="20577"/>
          <ac:spMkLst>
            <pc:docMk/>
            <pc:sldMk cId="2347265900" sldId="286"/>
            <ac:spMk id="11" creationId="{A321DCA3-A769-C049-BA95-5D4CF043B697}"/>
          </ac:spMkLst>
        </pc:spChg>
      </pc:sldChg>
    </pc:docChg>
  </pc:docChgLst>
  <pc:docChgLst>
    <pc:chgData name="Adventist Family Ministries" userId="ouNwaq6WgdONJ+KKNGI/ozviqhV0SraY9uNXCkM1Kp0=" providerId="None" clId="Web-{753B47F1-80DE-44D8-8443-6861D851448B}"/>
    <pc:docChg chg="modSld">
      <pc:chgData name="Adventist Family Ministries" userId="ouNwaq6WgdONJ+KKNGI/ozviqhV0SraY9uNXCkM1Kp0=" providerId="None" clId="Web-{753B47F1-80DE-44D8-8443-6861D851448B}" dt="2020-09-15T18:01:08.391" v="22" actId="20577"/>
      <pc:docMkLst>
        <pc:docMk/>
      </pc:docMkLst>
      <pc:sldChg chg="modSp">
        <pc:chgData name="Adventist Family Ministries" userId="ouNwaq6WgdONJ+KKNGI/ozviqhV0SraY9uNXCkM1Kp0=" providerId="None" clId="Web-{753B47F1-80DE-44D8-8443-6861D851448B}" dt="2020-09-15T18:01:06.876" v="20" actId="20577"/>
        <pc:sldMkLst>
          <pc:docMk/>
          <pc:sldMk cId="122961317" sldId="266"/>
        </pc:sldMkLst>
        <pc:spChg chg="mod">
          <ac:chgData name="Adventist Family Ministries" userId="ouNwaq6WgdONJ+KKNGI/ozviqhV0SraY9uNXCkM1Kp0=" providerId="None" clId="Web-{753B47F1-80DE-44D8-8443-6861D851448B}" dt="2020-09-15T18:01:06.876" v="20" actId="20577"/>
          <ac:spMkLst>
            <pc:docMk/>
            <pc:sldMk cId="122961317" sldId="266"/>
            <ac:spMk id="2" creationId="{C876BAED-2922-F849-BC16-A19B0348C513}"/>
          </ac:spMkLst>
        </pc:spChg>
      </pc:sldChg>
      <pc:sldChg chg="modSp">
        <pc:chgData name="Adventist Family Ministries" userId="ouNwaq6WgdONJ+KKNGI/ozviqhV0SraY9uNXCkM1Kp0=" providerId="None" clId="Web-{753B47F1-80DE-44D8-8443-6861D851448B}" dt="2020-09-15T18:00:22.546" v="17" actId="20577"/>
        <pc:sldMkLst>
          <pc:docMk/>
          <pc:sldMk cId="86992467" sldId="269"/>
        </pc:sldMkLst>
        <pc:spChg chg="mod">
          <ac:chgData name="Adventist Family Ministries" userId="ouNwaq6WgdONJ+KKNGI/ozviqhV0SraY9uNXCkM1Kp0=" providerId="None" clId="Web-{753B47F1-80DE-44D8-8443-6861D851448B}" dt="2020-09-15T18:00:22.546" v="17" actId="20577"/>
          <ac:spMkLst>
            <pc:docMk/>
            <pc:sldMk cId="86992467" sldId="269"/>
            <ac:spMk id="11" creationId="{A321DCA3-A769-C049-BA95-5D4CF043B697}"/>
          </ac:spMkLst>
        </pc:spChg>
      </pc:sldChg>
    </pc:docChg>
  </pc:docChgLst>
  <pc:docChgLst>
    <pc:chgData name="Adventist Family Ministries" userId="135363564_tp_dropbox" providerId="OAuth2" clId="{C6C5C669-8A6F-2B4E-BAAC-3041C91C18C6}"/>
    <pc:docChg chg="modSld">
      <pc:chgData name="Adventist Family Ministries" userId="135363564_tp_dropbox" providerId="OAuth2" clId="{C6C5C669-8A6F-2B4E-BAAC-3041C91C18C6}" dt="2020-09-15T19:32:47.067" v="2" actId="1076"/>
      <pc:docMkLst>
        <pc:docMk/>
      </pc:docMkLst>
      <pc:sldChg chg="modSp">
        <pc:chgData name="Adventist Family Ministries" userId="135363564_tp_dropbox" providerId="OAuth2" clId="{C6C5C669-8A6F-2B4E-BAAC-3041C91C18C6}" dt="2020-09-15T12:47:24.223" v="1" actId="1076"/>
        <pc:sldMkLst>
          <pc:docMk/>
          <pc:sldMk cId="1734015152" sldId="257"/>
        </pc:sldMkLst>
        <pc:spChg chg="mod">
          <ac:chgData name="Adventist Family Ministries" userId="135363564_tp_dropbox" providerId="OAuth2" clId="{C6C5C669-8A6F-2B4E-BAAC-3041C91C18C6}" dt="2020-09-15T12:47:24.223" v="1" actId="1076"/>
          <ac:spMkLst>
            <pc:docMk/>
            <pc:sldMk cId="1734015152" sldId="257"/>
            <ac:spMk id="4" creationId="{00000000-0000-0000-0000-000000000000}"/>
          </ac:spMkLst>
        </pc:spChg>
      </pc:sldChg>
      <pc:sldChg chg="modSp">
        <pc:chgData name="Adventist Family Ministries" userId="135363564_tp_dropbox" providerId="OAuth2" clId="{C6C5C669-8A6F-2B4E-BAAC-3041C91C18C6}" dt="2020-09-15T19:32:47.067" v="2" actId="1076"/>
        <pc:sldMkLst>
          <pc:docMk/>
          <pc:sldMk cId="3210261570" sldId="265"/>
        </pc:sldMkLst>
        <pc:spChg chg="mod">
          <ac:chgData name="Adventist Family Ministries" userId="135363564_tp_dropbox" providerId="OAuth2" clId="{C6C5C669-8A6F-2B4E-BAAC-3041C91C18C6}" dt="2020-09-15T19:32:47.067" v="2" actId="1076"/>
          <ac:spMkLst>
            <pc:docMk/>
            <pc:sldMk cId="3210261570" sldId="265"/>
            <ac:spMk id="5" creationId="{5B0173CD-DC23-D341-A478-25D9C25F489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FEC05-6604-984C-BC0C-5126241BF795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F559D1-0F43-E249-A8F6-7C6E7A0EBC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47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7647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3915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562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7749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111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036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8485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597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0407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2688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9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8472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006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151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975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9756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6004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4010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«И сказал Господь Бог: не хорошо быть человеку одному; сотворим ему помощника, соответственного ему». Бытие 2:18.</a:t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«И сотворил Бог человека по образу Своему, по образу Божию сотворил его; мужчину и женщину сотворил их. И благословил их Бог…» Бытие 1:27, 28.</a:t>
            </a:r>
            <a:b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«Потому оставит человек отца своего и мать свою и прилепится к жене своей; и будут 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двое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одна плоть». Бытие 2:24.</a:t>
            </a:r>
            <a:endParaRPr lang="ru-RU" sz="11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914400" lvl="1" indent="-457200">
              <a:lnSpc>
                <a:spcPct val="150000"/>
              </a:lnSpc>
              <a:buFont typeface="Arial,Sans-Serif"/>
              <a:buChar char="•"/>
            </a:pPr>
            <a:endParaRPr lang="en-US" dirty="0"/>
          </a:p>
          <a:p>
            <a:pPr marL="171450" indent="-171450">
              <a:buFont typeface="Arial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«Так что они уже не двое, но одна плоть. Итак, что Бог сочетал, того человек да не разлучает». Матфея 19:6.</a:t>
            </a:r>
            <a:endParaRPr lang="ru-RU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064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004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559D1-0F43-E249-A8F6-7C6E7A0EBC3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26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358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4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36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714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6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529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713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9907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6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293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59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360444-D0A7-974E-B483-81E0C00C4638}" type="datetimeFigureOut">
              <a:rPr lang="en-US" smtClean="0"/>
              <a:t>29.12.20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5A780A-563C-0046-B457-B0B9E957C0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92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17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.jp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hyperlink" Target="https://ifstudies.org/blog/cohabitation-is-pervasive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6" Type="http://schemas.openxmlformats.org/officeDocument/2006/relationships/image" Target="../media/image6.png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hyperlink" Target="https://bible.by/verse/1/2/18/" TargetMode="External"/><Relationship Id="rId5" Type="http://schemas.openxmlformats.org/officeDocument/2006/relationships/image" Target="../media/image13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54" y="2190"/>
            <a:ext cx="9145508" cy="685362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21122" y="1897294"/>
            <a:ext cx="6475288" cy="3280136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lstStyle/>
          <a:p>
            <a:pPr algn="r">
              <a:lnSpc>
                <a:spcPct val="90000"/>
              </a:lnSpc>
            </a:pPr>
            <a:r>
              <a:rPr lang="ru-RU" sz="5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Что должен знать человек прежде, чем вступить в брак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63722" y="5978581"/>
            <a:ext cx="7543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АВТОР: </a:t>
            </a:r>
            <a:b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</a:br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Вилли </a:t>
            </a:r>
            <a:r>
              <a:rPr lang="ru-RU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и Элейн </a:t>
            </a:r>
            <a:r>
              <a:rPr lang="ru-RU" sz="1200" dirty="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Оливер – руководителями Отдела </a:t>
            </a:r>
            <a:r>
              <a:rPr lang="ru-RU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семейного служения Генеральной Конференции Церкви христиан адвентистов седьмого дня, </a:t>
            </a:r>
            <a:r>
              <a:rPr lang="ru-RU" sz="1200" dirty="0" err="1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Силвер-Спринг</a:t>
            </a:r>
            <a:r>
              <a:rPr lang="ru-RU" sz="1200" dirty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, штат Мэриленд, </a:t>
            </a:r>
            <a:r>
              <a:rPr lang="ru-RU" sz="120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США</a:t>
            </a:r>
            <a:r>
              <a:rPr lang="ru-RU" sz="1200" smtClean="0">
                <a:ln w="18415" cmpd="sng">
                  <a:noFill/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Avenir Next Condensed" panose="020B0506020202020204" pitchFamily="34" charset="0"/>
              </a:rPr>
              <a:t>.</a:t>
            </a:r>
            <a:endParaRPr lang="ru-RU" sz="1200" dirty="0">
              <a:ln w="18415" cmpd="sng">
                <a:noFill/>
                <a:prstDash val="solid"/>
              </a:ln>
              <a:solidFill>
                <a:schemeClr val="accent2">
                  <a:lumMod val="7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9731" y="5549197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pc="50" dirty="0" smtClean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Представлено:</a:t>
            </a:r>
            <a:r>
              <a:rPr lang="en-US" spc="50" dirty="0" smtClean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 (</a:t>
            </a:r>
            <a:r>
              <a:rPr lang="ru-RU" spc="50" dirty="0" smtClean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имя спикера</a:t>
            </a:r>
            <a:r>
              <a:rPr lang="en-US" spc="50" dirty="0" smtClean="0">
                <a:ln w="13500">
                  <a:noFill/>
                  <a:prstDash val="solid"/>
                </a:ln>
                <a:solidFill>
                  <a:srgbClr val="FDA400"/>
                </a:solidFill>
                <a:latin typeface="Avenir Next Condensed Medium" panose="020B0506020202020204" pitchFamily="34" charset="0"/>
                <a:cs typeface="Georgia"/>
              </a:rPr>
              <a:t>)</a:t>
            </a:r>
            <a:endParaRPr lang="en-US" spc="50" dirty="0">
              <a:ln w="13500">
                <a:noFill/>
                <a:prstDash val="solid"/>
              </a:ln>
              <a:solidFill>
                <a:srgbClr val="FDA400"/>
              </a:solidFill>
              <a:latin typeface="Avenir Next Condensed Medium" panose="020B0506020202020204" pitchFamily="34" charset="0"/>
              <a:cs typeface="Georgia"/>
            </a:endParaRPr>
          </a:p>
        </p:txBody>
      </p:sp>
    </p:spTree>
    <p:extLst>
      <p:ext uri="{BB962C8B-B14F-4D97-AF65-F5344CB8AC3E}">
        <p14:creationId xmlns:p14="http://schemas.microsoft.com/office/powerpoint/2010/main" val="17340151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77965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ДИСКУССИЯ В ГРУППЕ </a:t>
            </a:r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(продолжение)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620985" y="1080055"/>
            <a:ext cx="7902029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18F39"/>
              </a:buClr>
            </a:pPr>
            <a:endParaRPr lang="en-US" sz="1000" b="1" dirty="0"/>
          </a:p>
          <a:p>
            <a:pPr marL="457200" indent="-457200">
              <a:buClr>
                <a:srgbClr val="E18F39"/>
              </a:buClr>
              <a:buFont typeface="+mj-lt"/>
              <a:buAutoNum type="arabicPeriod" startAt="2"/>
            </a:pPr>
            <a:r>
              <a:rPr lang="ru-RU" sz="2400" b="1" dirty="0" smtClean="0"/>
              <a:t>Как </a:t>
            </a:r>
            <a:r>
              <a:rPr lang="ru-RU" sz="2400" b="1" dirty="0"/>
              <a:t>эти отрывки из Священного Писания формируют или </a:t>
            </a:r>
            <a:r>
              <a:rPr lang="ru-RU" sz="2400" b="1" dirty="0" smtClean="0"/>
              <a:t>меняют ваше </a:t>
            </a:r>
            <a:r>
              <a:rPr lang="ru-RU" sz="2400" b="1" dirty="0"/>
              <a:t>понимание Божьего намерения относительно брака</a:t>
            </a:r>
            <a:r>
              <a:rPr lang="ru-RU" sz="2400" b="1" dirty="0" smtClean="0"/>
              <a:t>?</a:t>
            </a:r>
            <a:endParaRPr lang="en-US" sz="2400" b="1" dirty="0"/>
          </a:p>
          <a:p>
            <a:pPr marL="457200" indent="-457200">
              <a:buClr>
                <a:srgbClr val="E18F39"/>
              </a:buClr>
              <a:buFont typeface="+mj-lt"/>
              <a:buAutoNum type="arabicPeriod" startAt="2"/>
            </a:pPr>
            <a:endParaRPr lang="en-US" sz="1200" dirty="0"/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Чем </a:t>
            </a:r>
            <a:r>
              <a:rPr lang="ru-RU" sz="2400" dirty="0"/>
              <a:t>намерение Бога отличается от представлений или ценностей общества о браке?</a:t>
            </a:r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Бог создал брак, чтобы он отражал Е</a:t>
            </a:r>
            <a:r>
              <a:rPr lang="ru-RU" sz="2400" dirty="0" smtClean="0"/>
              <a:t>го </a:t>
            </a:r>
            <a:r>
              <a:rPr lang="ru-RU" sz="2400" dirty="0"/>
              <a:t>образ.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Как </a:t>
            </a:r>
            <a:r>
              <a:rPr lang="ru-RU" sz="2400" dirty="0"/>
              <a:t>эта идея вступает в противоречие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 </a:t>
            </a:r>
            <a:r>
              <a:rPr lang="ru-RU" sz="2400" dirty="0"/>
              <a:t>преобладающей идеей о том, что </a:t>
            </a:r>
            <a:r>
              <a:rPr lang="ru-RU" sz="2400" dirty="0" smtClean="0"/>
              <a:t>брак – это </a:t>
            </a:r>
            <a:r>
              <a:rPr lang="ru-RU" sz="2400" dirty="0"/>
              <a:t>вопрос самореализации или “завершения меня</a:t>
            </a:r>
            <a:r>
              <a:rPr lang="ru-RU" sz="2400" dirty="0" smtClean="0"/>
              <a:t>"?”</a:t>
            </a:r>
          </a:p>
        </p:txBody>
      </p:sp>
      <p:sp>
        <p:nvSpPr>
          <p:cNvPr id="9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134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3000053" y="2997485"/>
            <a:ext cx="4536170" cy="175432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ИЛЛЮЗИЯ ЛЮБВИ</a:t>
            </a:r>
            <a:endParaRPr lang="en-US" sz="5400" b="1" dirty="0">
              <a:solidFill>
                <a:schemeClr val="bg1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3000053" y="2412710"/>
            <a:ext cx="4038492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ЧТО ДОЛЖЕН ЗНАТЬ КАЖДЫЙ </a:t>
            </a: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ЧЕЛОВЕК </a:t>
            </a:r>
            <a:r>
              <a:rPr lang="en-US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/>
            </a:r>
            <a:b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</a:br>
            <a: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ПРЕЖДЕ ЧЕМ ВСТУПИТЬ В БРАК?</a:t>
            </a:r>
            <a:endParaRPr lang="en-US" sz="16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69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1576" y="5312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ИЛЛЮЗИЯ ЛЮБВИ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5" name="Picture 5" descr="A picture containing sitting, orange, table, piece&#10;&#10;Description automatically generated">
            <a:extLst>
              <a:ext uri="{FF2B5EF4-FFF2-40B4-BE49-F238E27FC236}">
                <a16:creationId xmlns="" xmlns:a16="http://schemas.microsoft.com/office/drawing/2014/main" id="{75FA3CBA-3F70-4446-BDE6-515F135A5E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3196" y="1343397"/>
            <a:ext cx="4984896" cy="331285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05055" y="1267082"/>
            <a:ext cx="6507418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 smtClean="0"/>
              <a:t>Хорошо </a:t>
            </a:r>
            <a:r>
              <a:rPr lang="ru-RU" sz="2800" dirty="0"/>
              <a:t>организованная свадьба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не </a:t>
            </a:r>
            <a:r>
              <a:rPr lang="ru-RU" sz="2800" dirty="0"/>
              <a:t>гарантирует прочного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счастливого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супружеского союза.</a:t>
            </a:r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ru-RU" sz="2800" dirty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ru-RU" sz="2800" dirty="0" smtClean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 smtClean="0"/>
              <a:t>Почти </a:t>
            </a:r>
            <a:r>
              <a:rPr lang="ru-RU" sz="2800" dirty="0"/>
              <a:t>40-50% всех первых браков заканчиваются </a:t>
            </a:r>
            <a:r>
              <a:rPr lang="ru-RU" sz="2800" dirty="0" smtClean="0"/>
              <a:t>разводом.</a:t>
            </a:r>
            <a:endParaRPr lang="ru-RU" sz="2800" dirty="0"/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09635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ИСТИННАЯ ЛЮБОВЬ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22775" y="1380115"/>
            <a:ext cx="7451314" cy="427809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b="1" dirty="0"/>
              <a:t>Истинная любовь – это решение</a:t>
            </a:r>
            <a:r>
              <a:rPr lang="ru-RU" sz="2800" dirty="0"/>
              <a:t>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которое </a:t>
            </a:r>
            <a:r>
              <a:rPr lang="ru-RU" sz="2800" dirty="0"/>
              <a:t>вы принимаете каждый день</a:t>
            </a:r>
            <a:r>
              <a:rPr lang="en-US" sz="2800" dirty="0" smtClean="0"/>
              <a:t>.</a:t>
            </a:r>
            <a:endParaRPr lang="en-US" sz="2800" dirty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Стройте свой брак на </a:t>
            </a:r>
            <a:r>
              <a:rPr lang="ru-RU" sz="2800" b="1" dirty="0"/>
              <a:t>реалистичных </a:t>
            </a:r>
            <a:r>
              <a:rPr lang="ru-RU" sz="2800" b="1" dirty="0" smtClean="0"/>
              <a:t>желаниях.</a:t>
            </a:r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endParaRPr lang="ru-RU" sz="1000" b="1" dirty="0"/>
          </a:p>
          <a:p>
            <a:pPr marL="342900" indent="-3429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 smtClean="0"/>
              <a:t>Участвуйте </a:t>
            </a:r>
            <a:r>
              <a:rPr lang="ru-RU" sz="2800" dirty="0"/>
              <a:t>в </a:t>
            </a:r>
            <a:r>
              <a:rPr lang="ru-RU" sz="2800" b="1" dirty="0"/>
              <a:t>комплексной программе добрачного образования</a:t>
            </a:r>
            <a:r>
              <a:rPr lang="ru-RU" sz="2800" dirty="0"/>
              <a:t>, которая включает в себя оценку отношений, способным помочь вам подготовиться к будущим трудностям в браке.</a:t>
            </a:r>
          </a:p>
        </p:txBody>
      </p:sp>
      <p:sp>
        <p:nvSpPr>
          <p:cNvPr id="9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220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97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846342" y="1472470"/>
            <a:ext cx="76508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E18F39"/>
              </a:buClr>
              <a:buFont typeface="+mj-lt"/>
              <a:buAutoNum type="arabicPeriod"/>
            </a:pPr>
            <a:r>
              <a:rPr lang="ru-RU" sz="2400" b="1" dirty="0" smtClean="0"/>
              <a:t>Прочтите</a:t>
            </a:r>
            <a:r>
              <a:rPr lang="en-US" sz="2400" b="1" dirty="0" smtClean="0"/>
              <a:t> </a:t>
            </a:r>
            <a:r>
              <a:rPr lang="en-US" sz="2400" b="1" dirty="0"/>
              <a:t>1 </a:t>
            </a:r>
            <a:r>
              <a:rPr lang="ru-RU" sz="2400" b="1" dirty="0" smtClean="0"/>
              <a:t>Коринфянам </a:t>
            </a:r>
            <a:r>
              <a:rPr lang="en-US" sz="2400" b="1" dirty="0" smtClean="0"/>
              <a:t>13:4-8</a:t>
            </a:r>
            <a:r>
              <a:rPr lang="ru-RU" sz="2400" b="1" dirty="0" smtClean="0"/>
              <a:t>б</a:t>
            </a:r>
            <a:r>
              <a:rPr lang="en-US" sz="2400" b="1" dirty="0" smtClean="0"/>
              <a:t>:</a:t>
            </a:r>
            <a:endParaRPr lang="en-US" sz="2400" b="1" dirty="0"/>
          </a:p>
          <a:p>
            <a:pPr lvl="1">
              <a:lnSpc>
                <a:spcPct val="90000"/>
              </a:lnSpc>
              <a:buClr>
                <a:srgbClr val="E18F39"/>
              </a:buClr>
            </a:pPr>
            <a:r>
              <a:rPr lang="ru-RU" sz="2900" dirty="0" smtClean="0"/>
              <a:t>«</a:t>
            </a:r>
            <a:r>
              <a:rPr lang="ru-RU" sz="2900" dirty="0"/>
              <a:t>Любовь </a:t>
            </a:r>
            <a:r>
              <a:rPr lang="ru-RU" sz="2900" dirty="0" err="1"/>
              <a:t>долготерпит</a:t>
            </a:r>
            <a:r>
              <a:rPr lang="ru-RU" sz="2900" dirty="0"/>
              <a:t>, милосердствует, любовь не завидует, любовь не превозносится, не гордится, не бесчинствует, не ищет своего, не раздражается, не мыслит зла, не радуется неправде, а </a:t>
            </a:r>
            <a:r>
              <a:rPr lang="ru-RU" sz="2900" dirty="0" err="1"/>
              <a:t>сорадуется</a:t>
            </a:r>
            <a:r>
              <a:rPr lang="ru-RU" sz="2900" dirty="0"/>
              <a:t> истине; все покрывает, всему верит, всего надеется, все переносит. Любовь никогда не перестает</a:t>
            </a:r>
            <a:r>
              <a:rPr lang="ru-RU" sz="2900" dirty="0" smtClean="0"/>
              <a:t>»</a:t>
            </a:r>
          </a:p>
          <a:p>
            <a:pPr lvl="1">
              <a:lnSpc>
                <a:spcPct val="90000"/>
              </a:lnSpc>
              <a:buClr>
                <a:srgbClr val="E18F39"/>
              </a:buClr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1 </a:t>
            </a:r>
            <a:r>
              <a:rPr lang="ru-RU" sz="2400" dirty="0"/>
              <a:t>Коринфянам </a:t>
            </a:r>
            <a:r>
              <a:rPr lang="ru-RU" sz="2400" dirty="0" smtClean="0"/>
              <a:t>13:4-8б</a:t>
            </a:r>
            <a:endParaRPr lang="ru-RU" sz="2400" dirty="0"/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DE023327-9A13-074A-B2B9-53347A0F5212}"/>
              </a:ext>
            </a:extLst>
          </p:cNvPr>
          <p:cNvSpPr txBox="1"/>
          <p:nvPr/>
        </p:nvSpPr>
        <p:spPr>
          <a:xfrm>
            <a:off x="560069" y="266281"/>
            <a:ext cx="8186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ДИСКУССИЯ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В ГРУППЕ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(4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 до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 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6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участников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)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8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6054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696443" y="1168931"/>
            <a:ext cx="765089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 startAt="2"/>
            </a:pPr>
            <a:endParaRPr lang="ru-RU" sz="2400" dirty="0" smtClean="0"/>
          </a:p>
          <a:p>
            <a:pPr marL="457200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 startAt="2"/>
            </a:pPr>
            <a:r>
              <a:rPr lang="ru-RU" sz="2400" dirty="0" smtClean="0"/>
              <a:t>Сравните </a:t>
            </a:r>
            <a:r>
              <a:rPr lang="ru-RU" sz="2400" dirty="0"/>
              <a:t>и противопоставьте Библейское понимание любви с современными взглядами на «любовь».</a:t>
            </a:r>
          </a:p>
          <a:p>
            <a:pPr marL="457200" lvl="0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 startAt="2"/>
            </a:pPr>
            <a:endParaRPr lang="ru-RU" sz="2400" dirty="0" smtClean="0"/>
          </a:p>
          <a:p>
            <a:pPr marL="457200" lvl="0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 startAt="2"/>
            </a:pPr>
            <a:r>
              <a:rPr lang="ru-RU" sz="2400" dirty="0" smtClean="0"/>
              <a:t>Подумайте</a:t>
            </a:r>
            <a:r>
              <a:rPr lang="ru-RU" sz="2400" dirty="0"/>
              <a:t>, как такие выражения, как «влюбленность» и «не влюблен» соотносятся с Библейским определением любви? Основываясь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на </a:t>
            </a:r>
            <a:r>
              <a:rPr lang="ru-RU" sz="2400" dirty="0"/>
              <a:t>этом отрывке, скажите, можно ли разлюбить? Если да, то была ли это действительно любовь или просто естественная химическая реакция, когда дофамин и серотонин сбрасывались в </a:t>
            </a:r>
            <a:r>
              <a:rPr lang="ru-RU" sz="2400" dirty="0" err="1"/>
              <a:t>лимбическую</a:t>
            </a:r>
            <a:r>
              <a:rPr lang="ru-RU" sz="2400" dirty="0"/>
              <a:t> систему мозга, давая человеку эйфорическое переживание, описываемое как «любовь»? Как этот отрывок из Священного Писания помогает нам лучше понять истинную любовь и обязательства в браке</a:t>
            </a:r>
            <a:r>
              <a:rPr lang="ru-RU" sz="2400" dirty="0" smtClean="0"/>
              <a:t>?</a:t>
            </a:r>
            <a:endParaRPr lang="ru-RU" sz="2400" dirty="0"/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DE023327-9A13-074A-B2B9-53347A0F5212}"/>
              </a:ext>
            </a:extLst>
          </p:cNvPr>
          <p:cNvSpPr txBox="1"/>
          <p:nvPr/>
        </p:nvSpPr>
        <p:spPr>
          <a:xfrm>
            <a:off x="560069" y="266281"/>
            <a:ext cx="8186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ДИСКУССИЯ В ГРУППЕ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(ПРОДОЛЖЕНИЕ)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7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731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815546" y="1259175"/>
            <a:ext cx="7681695" cy="497366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457200" lvl="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Брак создан Богом, а не людьми.</a:t>
            </a:r>
          </a:p>
          <a:p>
            <a:pPr marL="457200" lvl="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Брак должен научить нас любить так,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как </a:t>
            </a:r>
            <a:r>
              <a:rPr lang="ru-RU" sz="2800" dirty="0"/>
              <a:t>любит Бог.</a:t>
            </a:r>
          </a:p>
          <a:p>
            <a:pPr marL="457200" lvl="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Мужья и жёны становятся одной плотью, чтобы отразить образ Божий. </a:t>
            </a:r>
            <a:endParaRPr lang="en-US" sz="2800" dirty="0"/>
          </a:p>
          <a:p>
            <a:pPr marL="457200" lvl="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800" dirty="0" smtClean="0"/>
              <a:t>Истинная </a:t>
            </a:r>
            <a:r>
              <a:rPr lang="ru-RU" sz="2800" dirty="0"/>
              <a:t>любовь – это </a:t>
            </a:r>
            <a:r>
              <a:rPr lang="ru-RU" sz="2800" dirty="0" smtClean="0"/>
              <a:t>обязательство.</a:t>
            </a:r>
            <a:endParaRPr lang="en-US" sz="2800" dirty="0"/>
          </a:p>
          <a:p>
            <a:pPr marL="457200" lvl="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Христианский брак не обязательно должен сделать вас счастливыми – скорее,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он </a:t>
            </a:r>
            <a:r>
              <a:rPr lang="ru-RU" sz="2800" dirty="0"/>
              <a:t>предназначен для того, чтобы сделать вас более похожими на Бога, от Которого приходит счастье</a:t>
            </a:r>
            <a:r>
              <a:rPr lang="ru-RU" sz="2800" dirty="0" smtClean="0"/>
              <a:t>.</a:t>
            </a:r>
            <a:endParaRPr lang="en-US" sz="2800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625F7EF-43C1-478B-AA93-FE963D77764F}"/>
              </a:ext>
            </a:extLst>
          </p:cNvPr>
          <p:cNvSpPr txBox="1"/>
          <p:nvPr/>
        </p:nvSpPr>
        <p:spPr>
          <a:xfrm>
            <a:off x="559981" y="285307"/>
            <a:ext cx="756801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600" b="1" smtClean="0">
                <a:solidFill>
                  <a:srgbClr val="FFFFFF"/>
                </a:solidFill>
                <a:latin typeface="Avenir Next Condensed"/>
              </a:rPr>
              <a:t>СВЯЩЕННАЯ ПРИРОДА БРАКА</a:t>
            </a:r>
            <a:endParaRPr lang="en-US" sz="3600" b="1" dirty="0">
              <a:solidFill>
                <a:srgbClr val="FFFFFF"/>
              </a:solidFill>
              <a:latin typeface="Avenir Next Condensed"/>
            </a:endParaRPr>
          </a:p>
        </p:txBody>
      </p:sp>
      <p:sp>
        <p:nvSpPr>
          <p:cNvPr id="9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265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503359" y="1851390"/>
            <a:ext cx="4535186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ЧТО ДОЛЖЕН ЗНАТЬ КАЖДЫЙ ЧЕЛОВЕК </a:t>
            </a:r>
            <a:r>
              <a:rPr lang="en-US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ПРЕЖДЕ ЧЕМ ВСТУПИТЬ В БРАК?</a:t>
            </a:r>
            <a:endParaRPr lang="en-US" sz="16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2503357" y="2368972"/>
            <a:ext cx="4812470" cy="2585323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Предсказывая неудачу или успех брака</a:t>
            </a:r>
          </a:p>
        </p:txBody>
      </p:sp>
    </p:spTree>
    <p:extLst>
      <p:ext uri="{BB962C8B-B14F-4D97-AF65-F5344CB8AC3E}">
        <p14:creationId xmlns:p14="http://schemas.microsoft.com/office/powerpoint/2010/main" val="26341408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78284" y="1259175"/>
            <a:ext cx="7718957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18F39"/>
              </a:buClr>
            </a:pPr>
            <a:r>
              <a:rPr lang="ru-RU" sz="2800" b="1" dirty="0" smtClean="0"/>
              <a:t>Существует </a:t>
            </a:r>
            <a:r>
              <a:rPr lang="ru-RU" sz="2800" b="1" dirty="0"/>
              <a:t>четыре основных добрачных фактора, влияющих на качество брака, удовлетворенность им и на несчастье супругов</a:t>
            </a:r>
            <a:r>
              <a:rPr lang="ru-RU" sz="2800" b="1" dirty="0" smtClean="0"/>
              <a:t>:</a:t>
            </a:r>
            <a:endParaRPr lang="en-US" sz="2800" b="1" dirty="0"/>
          </a:p>
          <a:p>
            <a:pPr>
              <a:buClr>
                <a:srgbClr val="E18F39"/>
              </a:buClr>
            </a:pPr>
            <a:endParaRPr lang="en-US" sz="2800" b="1" dirty="0"/>
          </a:p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ru-RU" sz="2400" dirty="0" smtClean="0"/>
              <a:t>Семейная предыстория</a:t>
            </a:r>
          </a:p>
          <a:p>
            <a:pPr marL="457200" lvl="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ru-RU" sz="2400" dirty="0" smtClean="0"/>
              <a:t>Индивидуальные </a:t>
            </a:r>
            <a:r>
              <a:rPr lang="ru-RU" sz="2400" dirty="0"/>
              <a:t>особенности</a:t>
            </a:r>
          </a:p>
          <a:p>
            <a:pPr marL="457200" lvl="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ru-RU" sz="2400" dirty="0" smtClean="0"/>
              <a:t>Социальные контексты</a:t>
            </a:r>
          </a:p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ru-RU" sz="2400" dirty="0"/>
              <a:t>Процесс взаимодействия </a:t>
            </a:r>
            <a:r>
              <a:rPr lang="ru-RU" sz="2400" dirty="0" smtClean="0"/>
              <a:t>пары</a:t>
            </a:r>
            <a:endParaRPr lang="en-US" sz="2400" dirty="0"/>
          </a:p>
          <a:p>
            <a:pPr marL="457200" lvl="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endParaRPr lang="en-US" sz="2400" dirty="0"/>
          </a:p>
          <a:p>
            <a:pPr marL="457200" lvl="0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400" dirty="0" err="1"/>
              <a:t>lman</a:t>
            </a:r>
            <a:r>
              <a:rPr lang="en-US" sz="1400" dirty="0"/>
              <a:t>, 2001; Olson, Larson, &amp; Olson-</a:t>
            </a:r>
            <a:r>
              <a:rPr lang="en-US" sz="1400" dirty="0" err="1"/>
              <a:t>Sigg</a:t>
            </a:r>
            <a:r>
              <a:rPr lang="en-US" sz="1400" dirty="0"/>
              <a:t>, 2009; S. M. Stanley, </a:t>
            </a:r>
            <a:r>
              <a:rPr lang="en-US" sz="1400" dirty="0" err="1"/>
              <a:t>Trathen</a:t>
            </a:r>
            <a:r>
              <a:rPr lang="en-US" sz="1400" dirty="0"/>
              <a:t>, McCain, &amp; Bryan, 2013 </a:t>
            </a:r>
          </a:p>
        </p:txBody>
      </p:sp>
      <p:sp>
        <p:nvSpPr>
          <p:cNvPr id="6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5996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2326512" y="1682766"/>
            <a:ext cx="6170730" cy="456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endParaRPr lang="en-US" sz="1000" b="1" dirty="0"/>
          </a:p>
          <a:p>
            <a:pPr marL="914400" lvl="1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Мы </a:t>
            </a:r>
            <a:r>
              <a:rPr lang="ru-RU" sz="2400" dirty="0"/>
              <a:t>развиваем наши навыки отношений в наших родительских семьях, мы – «продукты» воспитания своих родителей</a:t>
            </a:r>
            <a:endParaRPr lang="en-US" sz="2400" dirty="0"/>
          </a:p>
          <a:p>
            <a:pPr marL="628650" lvl="1" indent="-17145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914400" lvl="1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Порядок </a:t>
            </a:r>
            <a:r>
              <a:rPr lang="ru-RU" sz="2400" dirty="0"/>
              <a:t>нашего рождения, взаимодействие с родителями, братьями и сёстрами и другими членами семьи, генетика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неврологическая структура –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всё </a:t>
            </a:r>
            <a:r>
              <a:rPr lang="ru-RU" sz="2400" dirty="0"/>
              <a:t>это влияет на то, как мы общаемся с другими людьми. </a:t>
            </a:r>
            <a:endParaRPr lang="en-US" sz="2400" dirty="0"/>
          </a:p>
          <a:p>
            <a:pPr marL="914400" lvl="1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914400" lvl="1" indent="-457200">
              <a:lnSpc>
                <a:spcPct val="85000"/>
              </a:lnSpc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Атмосфера дома</a:t>
            </a:r>
            <a:r>
              <a:rPr lang="en-US" sz="2400" dirty="0" smtClean="0"/>
              <a:t> </a:t>
            </a:r>
            <a:r>
              <a:rPr lang="ru-RU" sz="2400" dirty="0"/>
              <a:t>влияет на то, какими мы становимся, когда </a:t>
            </a:r>
            <a:r>
              <a:rPr lang="ru-RU" sz="2400" dirty="0" smtClean="0"/>
              <a:t>взрослеем.</a:t>
            </a:r>
            <a:endParaRPr lang="en-US" sz="2400" dirty="0"/>
          </a:p>
        </p:txBody>
      </p:sp>
      <p:pic>
        <p:nvPicPr>
          <p:cNvPr id="9" name="Picture 8" descr="A person standing in front of a body of water&#10;&#10;Description automatically generated">
            <a:extLst>
              <a:ext uri="{FF2B5EF4-FFF2-40B4-BE49-F238E27FC236}">
                <a16:creationId xmlns="" xmlns:a16="http://schemas.microsoft.com/office/drawing/2014/main" id="{E010D7FD-5368-E643-8AED-FBC57DD60B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800" t="32000"/>
          <a:stretch/>
        </p:blipFill>
        <p:spPr>
          <a:xfrm>
            <a:off x="311504" y="2258593"/>
            <a:ext cx="2400100" cy="308955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B82C47E1-FFCA-7C41-B781-D596F5BEDD71}"/>
              </a:ext>
            </a:extLst>
          </p:cNvPr>
          <p:cNvSpPr/>
          <p:nvPr/>
        </p:nvSpPr>
        <p:spPr>
          <a:xfrm>
            <a:off x="943863" y="1261704"/>
            <a:ext cx="43645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/>
            </a:pPr>
            <a:r>
              <a:rPr lang="ru-RU" sz="2800" b="1" dirty="0"/>
              <a:t>Семейная предыстория</a:t>
            </a:r>
          </a:p>
        </p:txBody>
      </p:sp>
      <p:sp>
        <p:nvSpPr>
          <p:cNvPr id="13" name="Rectangle 7"/>
          <p:cNvSpPr/>
          <p:nvPr/>
        </p:nvSpPr>
        <p:spPr>
          <a:xfrm>
            <a:off x="3098800" y="6412252"/>
            <a:ext cx="5398441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В БРАК?</a:t>
            </a:r>
            <a:endParaRPr lang="en-US" sz="900" dirty="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421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410" y="-794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ЦЕЛЬ: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1015761" y="1710582"/>
            <a:ext cx="710406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charset="0"/>
              <a:buChar char="•"/>
            </a:pPr>
            <a:r>
              <a:rPr lang="ru-RU" sz="2800" dirty="0" smtClean="0"/>
              <a:t>Исследовать</a:t>
            </a:r>
            <a:r>
              <a:rPr lang="ru-RU" sz="2800" dirty="0"/>
              <a:t>, что такое христианский брак и чем он отличается от общественных норм и мифов. </a:t>
            </a:r>
            <a:endParaRPr lang="ru-RU" sz="2800" dirty="0" smtClean="0"/>
          </a:p>
          <a:p>
            <a:pPr marL="457200" indent="-457200">
              <a:buFont typeface="Arial" charset="0"/>
              <a:buChar char="•"/>
            </a:pPr>
            <a:endParaRPr lang="ru-RU" sz="2800" dirty="0"/>
          </a:p>
          <a:p>
            <a:pPr marL="457200" indent="-457200">
              <a:buFont typeface="Arial" charset="0"/>
              <a:buChar char="•"/>
            </a:pPr>
            <a:r>
              <a:rPr lang="ru-RU" sz="2800" dirty="0" smtClean="0"/>
              <a:t>Дать </a:t>
            </a:r>
            <a:r>
              <a:rPr lang="ru-RU" sz="2800" dirty="0"/>
              <a:t>обзор факторов, которые способствуют успеху или несчастью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 </a:t>
            </a:r>
            <a:r>
              <a:rPr lang="ru-RU" sz="2800" dirty="0"/>
              <a:t>семейной жизни. </a:t>
            </a:r>
            <a:endParaRPr lang="en-US" sz="2800" dirty="0"/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264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603414" y="851769"/>
            <a:ext cx="7937171" cy="44750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</a:pPr>
            <a:endParaRPr lang="en-US" sz="2800" b="1" dirty="0"/>
          </a:p>
          <a:p>
            <a:pPr marL="457200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+mj-lt"/>
              <a:buAutoNum type="arabicPeriod" startAt="2"/>
            </a:pPr>
            <a:r>
              <a:rPr lang="ru-RU" sz="2800" b="1" dirty="0" smtClean="0"/>
              <a:t>Индивидуальные особенности</a:t>
            </a:r>
            <a:endParaRPr lang="en-US" sz="2400" b="1" dirty="0"/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Относятся к особенностям личности, темпераменту, установкам, убеждениям и ценностям.</a:t>
            </a:r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Часто говорят, что противоположности притягиваются, но реальность такова, что чем больше у вас общего, тем легче будет ладить и разрешать конфликты.</a:t>
            </a:r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Выбор </a:t>
            </a:r>
            <a:r>
              <a:rPr lang="ru-RU" sz="2400" dirty="0"/>
              <a:t>партнёра - один из самых важных аспектов вступления в брак, и он должен быть продуманным и целенаправленным процессом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6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В БРАК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877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410" y="-794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7718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ИНДИВИДУАЛЬНЫЕ УПРАЖНЕНИЯ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1062681" y="1280977"/>
            <a:ext cx="7216345" cy="4789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</a:pPr>
            <a:r>
              <a:rPr lang="ru-RU" sz="2400" b="1" dirty="0" smtClean="0"/>
              <a:t>Потратьте </a:t>
            </a:r>
            <a:r>
              <a:rPr lang="ru-RU" sz="2400" b="1" dirty="0"/>
              <a:t>5-7 минут на обдумывание характеристик, которые вы хотели бы видеть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в вашем партнёре</a:t>
            </a:r>
            <a:r>
              <a:rPr lang="ru-RU" sz="2400" b="1" dirty="0"/>
              <a:t>. А теперь </a:t>
            </a:r>
            <a:r>
              <a:rPr lang="ru-RU" sz="2400" b="1" dirty="0" smtClean="0"/>
              <a:t>подумайте </a:t>
            </a:r>
            <a:r>
              <a:rPr lang="ru-RU" sz="2400" b="1" dirty="0"/>
              <a:t>о том,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что </a:t>
            </a:r>
            <a:r>
              <a:rPr lang="ru-RU" sz="2400" b="1" dirty="0"/>
              <a:t>ваш </a:t>
            </a:r>
            <a:r>
              <a:rPr lang="ru-RU" sz="2400" b="1" dirty="0" smtClean="0"/>
              <a:t>партнёр </a:t>
            </a:r>
            <a:r>
              <a:rPr lang="ru-RU" sz="2400" b="1" dirty="0"/>
              <a:t>хочет того же самого от вас</a:t>
            </a:r>
            <a:r>
              <a:rPr lang="ru-RU" sz="2400" b="1" dirty="0" smtClean="0"/>
              <a:t>.</a:t>
            </a:r>
            <a:endParaRPr lang="en-US" sz="1200" dirty="0"/>
          </a:p>
          <a:p>
            <a:pPr marL="342900" indent="-342900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Есть </a:t>
            </a:r>
            <a:r>
              <a:rPr lang="ru-RU" sz="2400" dirty="0"/>
              <a:t>ли у вас те же или похожие черты характера, которые вы ищете в партнёре? </a:t>
            </a:r>
            <a:endParaRPr lang="en-US" sz="2400" dirty="0"/>
          </a:p>
          <a:p>
            <a:pPr marL="342900" indent="-342900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Готовы ли вы удовлетворить эти же потребности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у </a:t>
            </a:r>
            <a:r>
              <a:rPr lang="ru-RU" sz="2400" dirty="0"/>
              <a:t>другого человека? </a:t>
            </a:r>
            <a:endParaRPr lang="ru-RU" sz="2400" dirty="0" smtClean="0"/>
          </a:p>
          <a:p>
            <a:pPr marL="342900" indent="-342900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В </a:t>
            </a:r>
            <a:r>
              <a:rPr lang="ru-RU" sz="2400" dirty="0"/>
              <a:t>чём вы видите себя зависимым от другого человека? Ожидаете ли вы, что ваш будущий супруг повысит вашу </a:t>
            </a:r>
            <a:r>
              <a:rPr lang="ru-RU" sz="2400" dirty="0" smtClean="0"/>
              <a:t>самооценку?</a:t>
            </a:r>
          </a:p>
          <a:p>
            <a:pPr marL="342900" indent="-342900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Готовы </a:t>
            </a:r>
            <a:r>
              <a:rPr lang="ru-RU" sz="2400" dirty="0"/>
              <a:t>ли вы созидать или укреплять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его </a:t>
            </a:r>
            <a:r>
              <a:rPr lang="ru-RU" sz="2400" dirty="0"/>
              <a:t>самооценку</a:t>
            </a:r>
            <a:r>
              <a:rPr lang="ru-RU" sz="2400" dirty="0" smtClean="0"/>
              <a:t>?</a:t>
            </a:r>
            <a:endParaRPr lang="en-US" sz="2400" b="1" dirty="0"/>
          </a:p>
        </p:txBody>
      </p:sp>
      <p:sp>
        <p:nvSpPr>
          <p:cNvPr id="6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</a:t>
            </a:r>
            <a:r>
              <a:rPr lang="en-US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 БРАК?</a:t>
            </a:r>
            <a:endParaRPr lang="en-US" sz="900" dirty="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3238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1152659" y="1156144"/>
            <a:ext cx="683868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E18F39"/>
              </a:buClr>
            </a:pPr>
            <a:endParaRPr lang="en-US" sz="2800" b="1" dirty="0"/>
          </a:p>
          <a:p>
            <a:pPr marL="457200" lvl="0" indent="-45720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+mj-lt"/>
              <a:buAutoNum type="arabicPeriod" startAt="3"/>
            </a:pPr>
            <a:r>
              <a:rPr lang="ru-RU" sz="2800" b="1" dirty="0" smtClean="0"/>
              <a:t>С</a:t>
            </a:r>
            <a:r>
              <a:rPr lang="ru-RU" sz="2400" b="1" dirty="0" smtClean="0"/>
              <a:t>оциокультурные факторы, влияющие</a:t>
            </a:r>
            <a:br>
              <a:rPr lang="ru-RU" sz="2400" b="1" dirty="0" smtClean="0"/>
            </a:br>
            <a:r>
              <a:rPr lang="ru-RU" sz="2400" b="1" dirty="0" smtClean="0"/>
              <a:t>на </a:t>
            </a:r>
            <a:r>
              <a:rPr lang="ru-RU" sz="2400" b="1" dirty="0"/>
              <a:t>успех или несчастье в </a:t>
            </a:r>
            <a:r>
              <a:rPr lang="ru-RU" sz="2400" b="1" dirty="0" smtClean="0"/>
              <a:t>браке</a:t>
            </a:r>
            <a:r>
              <a:rPr lang="en-US" sz="2400" b="1" dirty="0"/>
              <a:t>:</a:t>
            </a:r>
            <a:r>
              <a:rPr lang="ru-RU" sz="2400" b="1" dirty="0"/>
              <a:t> </a:t>
            </a:r>
            <a:endParaRPr lang="en-US" sz="2400" b="1" dirty="0"/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П</a:t>
            </a:r>
            <a:r>
              <a:rPr lang="ru-RU" sz="2400" dirty="0" smtClean="0"/>
              <a:t>редыдущий брак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Р</a:t>
            </a:r>
            <a:r>
              <a:rPr lang="ru-RU" sz="2400" dirty="0" smtClean="0"/>
              <a:t>азвод родителей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С</a:t>
            </a:r>
            <a:r>
              <a:rPr lang="ru-RU" sz="2400" dirty="0" smtClean="0"/>
              <a:t>ожительство </a:t>
            </a:r>
            <a:r>
              <a:rPr lang="ru-RU" sz="2400" dirty="0"/>
              <a:t>и религиозные различия </a:t>
            </a:r>
            <a:endParaRPr lang="en-US" sz="2400" dirty="0"/>
          </a:p>
          <a:p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Не преклоняйтесь под чужое ярмо с неверными, ибо какое общение праведности с беззаконием? Что общего у света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 </a:t>
            </a:r>
            <a:r>
              <a:rPr lang="ru-RU" dirty="0" err="1"/>
              <a:t>тьмою</a:t>
            </a:r>
            <a:r>
              <a:rPr lang="ru-RU" dirty="0"/>
              <a:t>?» </a:t>
            </a:r>
            <a:r>
              <a:rPr lang="ru-RU" i="1" dirty="0"/>
              <a:t>2 Коринфянам 6:14.</a:t>
            </a:r>
            <a:endParaRPr lang="ru-RU" sz="1600" i="1" dirty="0"/>
          </a:p>
          <a:p>
            <a:pPr marL="742950" lvl="1" indent="-28575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1400" dirty="0"/>
          </a:p>
          <a:p>
            <a:pPr lvl="1">
              <a:buClr>
                <a:schemeClr val="accent6">
                  <a:lumMod val="75000"/>
                </a:schemeClr>
              </a:buClr>
            </a:pPr>
            <a:endParaRPr lang="en-US" sz="1400" dirty="0"/>
          </a:p>
          <a:p>
            <a:pPr lvl="1">
              <a:buClr>
                <a:schemeClr val="accent6">
                  <a:lumMod val="75000"/>
                </a:schemeClr>
              </a:buClr>
            </a:pPr>
            <a:r>
              <a:rPr lang="en-US" sz="1400" dirty="0"/>
              <a:t>Holman, 2001; Larson, </a:t>
            </a:r>
            <a:r>
              <a:rPr lang="en-US" sz="1400" dirty="0" err="1"/>
              <a:t>Blick</a:t>
            </a:r>
            <a:r>
              <a:rPr lang="en-US" sz="1400" dirty="0"/>
              <a:t>, Jackson, &amp; Holman, 2010; S. M. Stanley et al., 2013 </a:t>
            </a:r>
            <a:endParaRPr lang="en-US" sz="2400" dirty="0"/>
          </a:p>
        </p:txBody>
      </p:sp>
      <p:sp>
        <p:nvSpPr>
          <p:cNvPr id="6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БРАК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 dirty="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03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43609" y="4775661"/>
            <a:ext cx="7770879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90000"/>
              </a:lnSpc>
              <a:buClr>
                <a:schemeClr val="accent6">
                  <a:lumMod val="75000"/>
                </a:schemeClr>
              </a:buClr>
              <a:buFont typeface="+mj-lt"/>
              <a:buAutoNum type="arabicPeriod" startAt="4"/>
            </a:pPr>
            <a:r>
              <a:rPr lang="ru-RU" sz="2400" dirty="0" smtClean="0"/>
              <a:t>То, как </a:t>
            </a:r>
            <a:r>
              <a:rPr lang="ru-RU" sz="2400" dirty="0"/>
              <a:t>пара общается, относится к друг </a:t>
            </a:r>
            <a:r>
              <a:rPr lang="ru-RU" sz="2400" dirty="0" smtClean="0"/>
              <a:t>ко </a:t>
            </a:r>
            <a:r>
              <a:rPr lang="ru-RU" sz="2400" dirty="0"/>
              <a:t>другу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решает конфликты - </a:t>
            </a:r>
            <a:r>
              <a:rPr lang="ru-RU" sz="2400" dirty="0"/>
              <a:t>самый важный фактор из всех </a:t>
            </a:r>
            <a:r>
              <a:rPr lang="ru-RU" sz="2400" dirty="0" smtClean="0"/>
              <a:t>четырёх </a:t>
            </a:r>
            <a:r>
              <a:rPr lang="ru-RU" sz="2400" dirty="0"/>
              <a:t>добрачных факторов, которые предсказывают успех или несчастье в супружестве. </a:t>
            </a: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9690954-47F8-9E4F-A38A-FAE1773EDABB}"/>
              </a:ext>
            </a:extLst>
          </p:cNvPr>
          <p:cNvSpPr/>
          <p:nvPr/>
        </p:nvSpPr>
        <p:spPr>
          <a:xfrm>
            <a:off x="698597" y="1163784"/>
            <a:ext cx="47687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4"/>
            </a:pPr>
            <a:r>
              <a:rPr lang="ru-RU" sz="2400" b="1" dirty="0" smtClean="0"/>
              <a:t>Процесс </a:t>
            </a:r>
            <a:r>
              <a:rPr lang="ru-RU" sz="2400" b="1" dirty="0"/>
              <a:t>взаимодействия пары</a:t>
            </a:r>
          </a:p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4"/>
            </a:pPr>
            <a:endParaRPr lang="en-US" sz="2400" b="1" dirty="0"/>
          </a:p>
        </p:txBody>
      </p:sp>
      <p:pic>
        <p:nvPicPr>
          <p:cNvPr id="12" name="Picture 11" descr="A person lying on a bed&#10;&#10;Description automatically generated">
            <a:extLst>
              <a:ext uri="{FF2B5EF4-FFF2-40B4-BE49-F238E27FC236}">
                <a16:creationId xmlns="" xmlns:a16="http://schemas.microsoft.com/office/drawing/2014/main" id="{63175BD3-3AFB-3B49-9A88-6C7F05D23D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800000">
            <a:off x="2095455" y="1684122"/>
            <a:ext cx="4648184" cy="3033890"/>
          </a:xfrm>
          <a:prstGeom prst="rect">
            <a:avLst/>
          </a:prstGeom>
        </p:spPr>
      </p:pic>
      <p:sp>
        <p:nvSpPr>
          <p:cNvPr id="14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1780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828099" y="2055388"/>
            <a:ext cx="7487801" cy="425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accent6">
                  <a:lumMod val="75000"/>
                </a:schemeClr>
              </a:buClr>
              <a:buFont typeface="+mj-lt"/>
              <a:buAutoNum type="arabicPeriod" startAt="4"/>
            </a:pPr>
            <a:endParaRPr lang="en-US" sz="2400" dirty="0"/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Д</a:t>
            </a:r>
            <a:r>
              <a:rPr lang="ru-RU" sz="2400" dirty="0" smtClean="0"/>
              <a:t>елиться мыслями, идеями без критики</a:t>
            </a:r>
            <a:r>
              <a:rPr lang="ru-RU" sz="2400" dirty="0"/>
              <a:t>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 непредвзятой </a:t>
            </a:r>
            <a:r>
              <a:rPr lang="ru-RU" sz="2400" dirty="0"/>
              <a:t>и </a:t>
            </a:r>
            <a:r>
              <a:rPr lang="ru-RU" sz="2400" dirty="0" smtClean="0"/>
              <a:t>доброй манере</a:t>
            </a:r>
            <a:endParaRPr lang="en-US" sz="1000" dirty="0"/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В</a:t>
            </a:r>
            <a:r>
              <a:rPr lang="ru-RU" sz="2400" dirty="0" smtClean="0"/>
              <a:t>ысказывать </a:t>
            </a:r>
            <a:r>
              <a:rPr lang="ru-RU" sz="2400" dirty="0"/>
              <a:t>несогласие, не разрушая </a:t>
            </a:r>
            <a:r>
              <a:rPr lang="ru-RU" sz="2400" dirty="0" smtClean="0"/>
              <a:t>при этом своих отношений</a:t>
            </a:r>
            <a:endParaRPr lang="en-US" sz="1000" dirty="0"/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Слушать</a:t>
            </a:r>
            <a:r>
              <a:rPr lang="ru-RU" sz="2400" dirty="0"/>
              <a:t>, стремясь </a:t>
            </a:r>
            <a:r>
              <a:rPr lang="ru-RU" sz="2400" dirty="0" smtClean="0"/>
              <a:t>понять</a:t>
            </a:r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Быстро </a:t>
            </a:r>
            <a:r>
              <a:rPr lang="ru-RU" sz="2400" dirty="0"/>
              <a:t>исправлять ошибки и прощать обиды </a:t>
            </a:r>
            <a:endParaRPr lang="en-US" sz="1000" dirty="0"/>
          </a:p>
          <a:p>
            <a:pPr marL="914400" lvl="1" indent="-4572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r>
              <a:rPr lang="ru-RU" sz="2400" dirty="0" smtClean="0"/>
              <a:t>Положительно относиться </a:t>
            </a:r>
            <a:r>
              <a:rPr lang="ru-RU" sz="2400" dirty="0"/>
              <a:t>к своему супругу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своему браку</a:t>
            </a:r>
            <a:endParaRPr lang="en-US" sz="2400" dirty="0"/>
          </a:p>
          <a:p>
            <a:pPr marL="9144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99690954-47F8-9E4F-A38A-FAE1773EDABB}"/>
              </a:ext>
            </a:extLst>
          </p:cNvPr>
          <p:cNvSpPr/>
          <p:nvPr/>
        </p:nvSpPr>
        <p:spPr>
          <a:xfrm>
            <a:off x="983848" y="1350428"/>
            <a:ext cx="57422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</a:pPr>
            <a:r>
              <a:rPr lang="ru-RU" sz="2800" b="1" dirty="0" smtClean="0"/>
              <a:t>Пары у которых здоровые отношения учатся</a:t>
            </a:r>
            <a:r>
              <a:rPr lang="en-US" sz="2800" b="1" dirty="0" smtClean="0"/>
              <a:t>:</a:t>
            </a:r>
            <a:endParaRPr lang="en-US" sz="2800" b="1" dirty="0"/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83934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Предсказывая </a:t>
            </a:r>
            <a:r>
              <a:rPr lang="ru-RU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неудачу или </a:t>
            </a:r>
            <a:r>
              <a:rPr lang="ru-RU" sz="3600" b="1">
                <a:solidFill>
                  <a:schemeClr val="bg1"/>
                </a:solidFill>
                <a:latin typeface="Avenir Next Condensed" panose="020B0506020202020204" pitchFamily="34" charset="0"/>
              </a:rPr>
              <a:t>успех </a:t>
            </a:r>
            <a:r>
              <a:rPr lang="ru-RU" sz="3600" b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брака</a:t>
            </a:r>
            <a:endParaRPr lang="ru-RU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4308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317323"/>
            <a:ext cx="77189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  </a:t>
            </a:r>
            <a:r>
              <a:rPr lang="ru-RU" sz="3600" b="1" dirty="0" err="1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Галатам</a:t>
            </a:r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 </a:t>
            </a:r>
            <a:r>
              <a:rPr lang="en-US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5:22</a:t>
            </a:r>
            <a:r>
              <a:rPr lang="en-US" sz="3600" b="1" dirty="0">
                <a:solidFill>
                  <a:schemeClr val="bg1"/>
                </a:solidFill>
                <a:latin typeface="Avenir Next Condensed" panose="020B0506020202020204" pitchFamily="34" charset="0"/>
              </a:rPr>
              <a:t>, 23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871579" y="1120676"/>
            <a:ext cx="740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6">
                  <a:lumMod val="75000"/>
                </a:schemeClr>
              </a:buClr>
            </a:pPr>
            <a:endParaRPr lang="en-US" sz="2400" dirty="0"/>
          </a:p>
          <a:p>
            <a:pPr>
              <a:buClr>
                <a:schemeClr val="accent6">
                  <a:lumMod val="75000"/>
                </a:schemeClr>
              </a:buClr>
            </a:pPr>
            <a:r>
              <a:rPr lang="ru-RU" sz="2400" dirty="0"/>
              <a:t>«Плод же духа: любовь, радость, мир, долготерпение, благость, милосердие, вера, кротость, воздержание. На таковых нет закона». </a:t>
            </a:r>
            <a:r>
              <a:rPr lang="ru-RU" sz="2400" dirty="0" smtClean="0"/>
              <a:t>- </a:t>
            </a:r>
            <a:r>
              <a:rPr lang="ru-RU" sz="2400" dirty="0" err="1" smtClean="0"/>
              <a:t>Галатам</a:t>
            </a:r>
            <a:r>
              <a:rPr lang="ru-RU" sz="2400" dirty="0" smtClean="0"/>
              <a:t> </a:t>
            </a:r>
            <a:r>
              <a:rPr lang="ru-RU" sz="2400" dirty="0"/>
              <a:t>5:22, 23.</a:t>
            </a:r>
          </a:p>
          <a:p>
            <a:pPr>
              <a:buClr>
                <a:schemeClr val="accent6">
                  <a:lumMod val="75000"/>
                </a:schemeClr>
              </a:buClr>
            </a:pPr>
            <a:endParaRPr lang="en-US" sz="2400" dirty="0"/>
          </a:p>
          <a:p>
            <a:pPr marL="9144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914400" lvl="1" indent="-457200">
              <a:buClr>
                <a:schemeClr val="accent6">
                  <a:lumMod val="75000"/>
                </a:schemeClr>
              </a:buClr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957BFD2-6407-9340-8C1A-548DF553D9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869" y="2904979"/>
            <a:ext cx="5124261" cy="31351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2463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714625" y="2412710"/>
            <a:ext cx="4821598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ЧТО ДОЛЖЕН ЗНАТЬ КАЖДЫЙ ЧЕЛОВЕК </a:t>
            </a:r>
            <a:r>
              <a:rPr lang="en-US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ПРЕЖДЕ ЧЕМ ВСТУПИТЬ В БРАК?</a:t>
            </a:r>
            <a:endParaRPr lang="en-US" sz="16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2714625" y="2997485"/>
            <a:ext cx="4821598" cy="175432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БРАК: БОЖИЙ ЗАМЫСЕЛ</a:t>
            </a:r>
            <a:endParaRPr lang="ru-RU" sz="5400" b="1" dirty="0">
              <a:solidFill>
                <a:schemeClr val="bg1"/>
              </a:solidFill>
              <a:latin typeface="Impact" charset="0"/>
              <a:ea typeface="Impact" charset="0"/>
              <a:cs typeface="Impac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123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БРАК: БОЖИЙ ЗАМЫСЕЛ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5F2679C-9AFB-A34B-8251-2A08C240488E}"/>
              </a:ext>
            </a:extLst>
          </p:cNvPr>
          <p:cNvSpPr txBox="1"/>
          <p:nvPr/>
        </p:nvSpPr>
        <p:spPr>
          <a:xfrm>
            <a:off x="1777285" y="1841429"/>
            <a:ext cx="571821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Альтернативы браку растут по мере того, как наше общество становится </a:t>
            </a:r>
            <a:r>
              <a:rPr lang="ru-RU" sz="2800" dirty="0" smtClean="0"/>
              <a:t>всё </a:t>
            </a:r>
            <a:r>
              <a:rPr lang="ru-RU" sz="2800" dirty="0"/>
              <a:t>более светским.</a:t>
            </a:r>
          </a:p>
          <a:p>
            <a:pPr algn="ctr"/>
            <a:r>
              <a:rPr lang="ru-RU" sz="2800" dirty="0"/>
              <a:t>Однако те, кто интересуется христианским взглядом на брак, должны учитывать, что его </a:t>
            </a:r>
            <a:r>
              <a:rPr lang="ru-RU" sz="2800" dirty="0" smtClean="0"/>
              <a:t>Творцом </a:t>
            </a:r>
            <a:r>
              <a:rPr lang="ru-RU" sz="2800" dirty="0"/>
              <a:t>является </a:t>
            </a:r>
            <a:r>
              <a:rPr lang="ru-RU" sz="2800" dirty="0" smtClean="0"/>
              <a:t>Бог.</a:t>
            </a:r>
            <a:endParaRPr lang="ru-RU" sz="2800" dirty="0"/>
          </a:p>
          <a:p>
            <a:pPr algn="ctr"/>
            <a:endParaRPr lang="en-US" sz="2800" dirty="0"/>
          </a:p>
        </p:txBody>
      </p:sp>
      <p:sp>
        <p:nvSpPr>
          <p:cNvPr id="9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598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БРАК</a:t>
            </a:r>
            <a:r>
              <a:rPr lang="en-US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: </a:t>
            </a:r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БОЖИЙ ЗАМЫСЕЛ</a:t>
            </a:r>
            <a:endParaRPr lang="en-US" sz="14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5F2679C-9AFB-A34B-8251-2A08C240488E}"/>
              </a:ext>
            </a:extLst>
          </p:cNvPr>
          <p:cNvSpPr txBox="1"/>
          <p:nvPr/>
        </p:nvSpPr>
        <p:spPr>
          <a:xfrm>
            <a:off x="1285591" y="1841430"/>
            <a:ext cx="6590924" cy="3804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800" dirty="0"/>
              <a:t>«Библия начинается и заканчивается браком. Книга Бытие представляет брак как первый институт, установленный Богом при сотворении мира, в то время как последние главы Откровения используют </a:t>
            </a:r>
            <a:r>
              <a:rPr lang="ru-RU" sz="2800" dirty="0" smtClean="0"/>
              <a:t>это как </a:t>
            </a:r>
            <a:r>
              <a:rPr lang="ru-RU" sz="2800" dirty="0"/>
              <a:t>метафору, чтобы изобразить отношения между Христом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и </a:t>
            </a:r>
            <a:r>
              <a:rPr lang="ru-RU" sz="2800" dirty="0"/>
              <a:t>Его </a:t>
            </a:r>
            <a:r>
              <a:rPr lang="ru-RU" sz="2800" dirty="0" smtClean="0"/>
              <a:t>народом»</a:t>
            </a:r>
            <a:br>
              <a:rPr lang="ru-RU" sz="2800" dirty="0" smtClean="0"/>
            </a:br>
            <a:endParaRPr lang="ru-RU" sz="2800" dirty="0" smtClean="0"/>
          </a:p>
          <a:p>
            <a:pPr>
              <a:lnSpc>
                <a:spcPct val="90000"/>
              </a:lnSpc>
            </a:pPr>
            <a:r>
              <a:rPr lang="ru-RU" sz="1600" dirty="0" smtClean="0"/>
              <a:t>(</a:t>
            </a:r>
            <a:r>
              <a:rPr lang="ru-RU" sz="1600" dirty="0"/>
              <a:t>Вилли и Элейн Оливер, 2015 г</a:t>
            </a:r>
            <a:r>
              <a:rPr lang="ru-RU" sz="1600" dirty="0" smtClean="0"/>
              <a:t>.)</a:t>
            </a:r>
            <a:endParaRPr lang="en-US" sz="1600" dirty="0"/>
          </a:p>
        </p:txBody>
      </p:sp>
      <p:sp>
        <p:nvSpPr>
          <p:cNvPr id="9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50605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-397"/>
            <a:ext cx="9152410" cy="68587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1E1FCE76-DE90-9044-A384-0C3A251FB404}"/>
              </a:ext>
            </a:extLst>
          </p:cNvPr>
          <p:cNvSpPr txBox="1"/>
          <p:nvPr/>
        </p:nvSpPr>
        <p:spPr>
          <a:xfrm>
            <a:off x="641094" y="1166332"/>
            <a:ext cx="8052581" cy="1333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4000"/>
              </a:lnSpc>
            </a:pPr>
            <a:r>
              <a:rPr lang="ru-RU" sz="2400" b="1" dirty="0"/>
              <a:t>Прочтите отрывок из книги «Христианский дом». Основываясь на том, что было представлено на семинаре, поразмышляйте о том, как данный отрывок </a:t>
            </a:r>
            <a:r>
              <a:rPr lang="ru-RU" sz="2400" b="1" dirty="0" smtClean="0"/>
              <a:t>сохраняет </a:t>
            </a:r>
            <a:r>
              <a:rPr lang="ru-RU" sz="2400" b="1" dirty="0"/>
              <a:t>свою актуальность для современного общества. </a:t>
            </a:r>
            <a:endParaRPr lang="en-US" sz="2400" b="1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1B0C9D3-9BA1-1343-8B93-493D65DE206B}"/>
              </a:ext>
            </a:extLst>
          </p:cNvPr>
          <p:cNvSpPr txBox="1"/>
          <p:nvPr/>
        </p:nvSpPr>
        <p:spPr>
          <a:xfrm>
            <a:off x="728664" y="2649612"/>
            <a:ext cx="7629524" cy="3642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i="1" dirty="0" smtClean="0"/>
              <a:t>«</a:t>
            </a:r>
            <a:r>
              <a:rPr lang="ru-RU" sz="2400" i="1" dirty="0"/>
              <a:t>Старайтесь заранее понять, будет ли ваша брачная жизнь счастливой или же, напротив, негармоничной и несчастной. Спросите себя: будет ли этот союз мне помощью на моем пути к небу, будет ли он способствовать возрастанию моей любви к Богу, расширит ли он сферу моего полезного влияния в этой жизни? Если в этом нет никаких препятствий, тогда в страхе Божьем двигайтесь вперед</a:t>
            </a:r>
            <a:r>
              <a:rPr lang="ru-RU" sz="2400" i="1" dirty="0" smtClean="0"/>
              <a:t>»</a:t>
            </a:r>
            <a:r>
              <a:rPr lang="en-US" sz="2400" i="1" dirty="0" smtClean="0"/>
              <a:t>.</a:t>
            </a:r>
            <a:endParaRPr lang="en-US" sz="2400" i="1" dirty="0"/>
          </a:p>
          <a:p>
            <a:pPr algn="ctr">
              <a:lnSpc>
                <a:spcPct val="90000"/>
              </a:lnSpc>
            </a:pPr>
            <a:endParaRPr lang="ru-RU" sz="1600" i="1" dirty="0" smtClean="0"/>
          </a:p>
          <a:p>
            <a:pPr algn="ctr">
              <a:lnSpc>
                <a:spcPct val="90000"/>
              </a:lnSpc>
            </a:pPr>
            <a:r>
              <a:rPr lang="ru-RU" sz="1600" i="1" dirty="0" smtClean="0"/>
              <a:t>«</a:t>
            </a:r>
            <a:r>
              <a:rPr lang="ru-RU" sz="1600" i="1" dirty="0" smtClean="0"/>
              <a:t>Христианский дом»,</a:t>
            </a:r>
            <a:r>
              <a:rPr lang="en-US" sz="1600" i="1" dirty="0" smtClean="0"/>
              <a:t> </a:t>
            </a:r>
            <a:r>
              <a:rPr lang="ru-RU" sz="1600" i="1" dirty="0" smtClean="0"/>
              <a:t>с. </a:t>
            </a:r>
            <a:r>
              <a:rPr lang="en-US" sz="1600" i="1" dirty="0" smtClean="0"/>
              <a:t>45.2</a:t>
            </a:r>
            <a:endParaRPr lang="en-US" sz="1600" i="1" dirty="0"/>
          </a:p>
          <a:p>
            <a:pPr algn="ctr">
              <a:lnSpc>
                <a:spcPct val="90000"/>
              </a:lnSpc>
            </a:pPr>
            <a:endParaRPr lang="en-US" sz="1600" i="1" dirty="0"/>
          </a:p>
          <a:p>
            <a:pPr algn="ctr">
              <a:lnSpc>
                <a:spcPct val="90000"/>
              </a:lnSpc>
            </a:pP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Для дополнительного чтения</a:t>
            </a: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прочтите 6 главу книги </a:t>
            </a:r>
            <a:r>
              <a:rPr lang="ru-RU" sz="1600" dirty="0" smtClean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«</a:t>
            </a:r>
            <a:r>
              <a:rPr lang="ru-RU" sz="1600" i="1" dirty="0" smtClean="0"/>
              <a:t>Христианский дом</a:t>
            </a:r>
            <a:r>
              <a:rPr lang="ru-RU" sz="1600" i="1" dirty="0" smtClean="0"/>
              <a:t>»</a:t>
            </a:r>
            <a:r>
              <a:rPr lang="ru-RU" sz="160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.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E023327-9A13-074A-B2B9-53347A0F5212}"/>
              </a:ext>
            </a:extLst>
          </p:cNvPr>
          <p:cNvSpPr txBox="1"/>
          <p:nvPr/>
        </p:nvSpPr>
        <p:spPr>
          <a:xfrm>
            <a:off x="300180" y="266281"/>
            <a:ext cx="8716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ДИСКУССИЯ В ГРУППЕ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(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от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4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 до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 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6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участников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)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0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1732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/>
              </a:rPr>
              <a:t>В ПОИСКЕ ЛЮБВИ</a:t>
            </a:r>
            <a:endParaRPr lang="en-US" sz="3600" b="1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72D23759-9999-E547-BBCE-EF75C8745633}"/>
              </a:ext>
            </a:extLst>
          </p:cNvPr>
          <p:cNvSpPr/>
          <p:nvPr/>
        </p:nvSpPr>
        <p:spPr>
          <a:xfrm>
            <a:off x="4572000" y="1281374"/>
            <a:ext cx="392524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 smtClean="0"/>
              <a:t>Бытие</a:t>
            </a:r>
            <a:r>
              <a:rPr lang="en-US" sz="2800" dirty="0" smtClean="0"/>
              <a:t> </a:t>
            </a:r>
            <a:r>
              <a:rPr lang="en-US" sz="2800" dirty="0"/>
              <a:t>2:18</a:t>
            </a:r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Бытие</a:t>
            </a:r>
            <a:r>
              <a:rPr lang="en-US" sz="2800" dirty="0" smtClean="0"/>
              <a:t> </a:t>
            </a:r>
            <a:r>
              <a:rPr lang="en-US" sz="2800" dirty="0"/>
              <a:t>1:27, 28a</a:t>
            </a:r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Бытие</a:t>
            </a:r>
            <a:r>
              <a:rPr lang="en-US" sz="2800" dirty="0" smtClean="0"/>
              <a:t> </a:t>
            </a:r>
            <a:r>
              <a:rPr lang="en-US" sz="2800" dirty="0"/>
              <a:t>2:24</a:t>
            </a:r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/>
              <a:t>Матфея </a:t>
            </a:r>
            <a:r>
              <a:rPr lang="en-US" sz="2800" dirty="0" smtClean="0"/>
              <a:t>19:6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1 </a:t>
            </a:r>
            <a:r>
              <a:rPr lang="ru-RU" sz="2800" dirty="0"/>
              <a:t>Коринфянам </a:t>
            </a:r>
            <a:r>
              <a:rPr lang="en-US" sz="2800" dirty="0" smtClean="0"/>
              <a:t>13:4-8</a:t>
            </a:r>
            <a:r>
              <a:rPr lang="ru-RU" sz="2800" dirty="0" smtClean="0"/>
              <a:t>б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en-US" sz="2800" dirty="0"/>
              <a:t>2 </a:t>
            </a:r>
            <a:r>
              <a:rPr lang="ru-RU" sz="2800" dirty="0"/>
              <a:t>Коринфянам </a:t>
            </a:r>
            <a:r>
              <a:rPr lang="en-US" sz="2800" dirty="0" smtClean="0"/>
              <a:t>6:14</a:t>
            </a:r>
            <a:endParaRPr lang="en-US" sz="2800" dirty="0"/>
          </a:p>
          <a:p>
            <a:pPr marL="342900" indent="-342900">
              <a:lnSpc>
                <a:spcPct val="15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800" dirty="0" err="1"/>
              <a:t>Галатам</a:t>
            </a:r>
            <a:r>
              <a:rPr lang="ru-RU" sz="2800" dirty="0"/>
              <a:t> </a:t>
            </a:r>
            <a:r>
              <a:rPr lang="en-US" sz="2800" dirty="0" smtClean="0"/>
              <a:t>5:22</a:t>
            </a:r>
            <a:r>
              <a:rPr lang="en-US" sz="2800" dirty="0"/>
              <a:t>, 23</a:t>
            </a:r>
          </a:p>
        </p:txBody>
      </p:sp>
      <p:pic>
        <p:nvPicPr>
          <p:cNvPr id="4" name="Picture 3" descr="A picture containing person, sitting, table, phone&#10;&#10;Description automatically generated">
            <a:extLst>
              <a:ext uri="{FF2B5EF4-FFF2-40B4-BE49-F238E27FC236}">
                <a16:creationId xmlns="" xmlns:a16="http://schemas.microsoft.com/office/drawing/2014/main" id="{5869827E-812E-F04A-A9E9-3CBE7D0C9D4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506" r="18621"/>
          <a:stretch/>
        </p:blipFill>
        <p:spPr>
          <a:xfrm>
            <a:off x="775548" y="1543546"/>
            <a:ext cx="3796452" cy="4025489"/>
          </a:xfrm>
          <a:prstGeom prst="rect">
            <a:avLst/>
          </a:prstGeom>
        </p:spPr>
      </p:pic>
      <p:sp>
        <p:nvSpPr>
          <p:cNvPr id="11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1416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1047290" y="1286514"/>
            <a:ext cx="704942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Использованная </a:t>
            </a:r>
            <a:r>
              <a:rPr lang="ru-RU" sz="1400" b="1" dirty="0" smtClean="0"/>
              <a:t>литература</a:t>
            </a:r>
            <a:endParaRPr lang="en-US" sz="1400" b="1" dirty="0"/>
          </a:p>
          <a:p>
            <a:r>
              <a:rPr lang="en-US" sz="1200" dirty="0"/>
              <a:t>Gottman, J. M., &amp; Silver, N. (2015). </a:t>
            </a:r>
            <a:r>
              <a:rPr lang="en-US" sz="1200" i="1" dirty="0"/>
              <a:t>Seven Principles for Making Marriage Work</a:t>
            </a:r>
            <a:r>
              <a:rPr lang="en-US" sz="1200" dirty="0"/>
              <a:t>. New York, NY: Harmony 	Books.</a:t>
            </a:r>
          </a:p>
          <a:p>
            <a:r>
              <a:rPr lang="en-US" sz="1200" dirty="0" err="1"/>
              <a:t>Hasel</a:t>
            </a:r>
            <a:r>
              <a:rPr lang="en-US" sz="1200" dirty="0"/>
              <a:t>, F. M. (2015). The Biblical Concept of Marriage in the Bible. In E. Mueller &amp; E. B. De Souza (Eds.), 	</a:t>
            </a:r>
            <a:r>
              <a:rPr lang="en-US" sz="1200" i="1" dirty="0"/>
              <a:t>Marriage: Biblical and Theological Aspects</a:t>
            </a:r>
            <a:r>
              <a:rPr lang="en-US" sz="1200" dirty="0"/>
              <a:t> (Vol. 1). Silver Spring, MD: Review and Herald Publishing 	Association.</a:t>
            </a:r>
          </a:p>
          <a:p>
            <a:r>
              <a:rPr lang="en-US" sz="1200" dirty="0"/>
              <a:t>Holman, T. B. (2001). </a:t>
            </a:r>
            <a:r>
              <a:rPr lang="en-US" sz="1200" i="1" dirty="0"/>
              <a:t>Premarital Prediction of Marital Quality or Breakup: Research, Theory, and Practice</a:t>
            </a:r>
            <a:r>
              <a:rPr lang="en-US" sz="1200" dirty="0"/>
              <a:t>. 	New York, NY: Kluwer Academic/Plenum Publishers.</a:t>
            </a:r>
          </a:p>
          <a:p>
            <a:r>
              <a:rPr lang="en-US" sz="1200" dirty="0"/>
              <a:t>Larson, J. H., </a:t>
            </a:r>
            <a:r>
              <a:rPr lang="en-US" sz="1200" dirty="0" err="1"/>
              <a:t>Blick</a:t>
            </a:r>
            <a:r>
              <a:rPr lang="en-US" sz="1200" dirty="0"/>
              <a:t>, R. W., Jackson, J. B., &amp; Holman, T. B. (2010). Partner Traits That Predict Relationship 	Satisfaction for Neurotic Individuals in Premarital Relationships. </a:t>
            </a:r>
            <a:r>
              <a:rPr lang="en-US" sz="1200" i="1" dirty="0"/>
              <a:t>Journal of Sex &amp; Marital Therapy, 	36</a:t>
            </a:r>
            <a:r>
              <a:rPr lang="en-US" sz="1200" dirty="0"/>
              <a:t>(5), 430-444. doi:10.1080/0092623X.2010.510778</a:t>
            </a:r>
          </a:p>
          <a:p>
            <a:r>
              <a:rPr lang="en-US" sz="1200" dirty="0"/>
              <a:t>Oliver, W., &amp; Oliver, E. (2015). An Introduction: The Beauty of Marriage. In E. Mueller &amp; E. B. De Souza (Eds.), 	</a:t>
            </a:r>
            <a:r>
              <a:rPr lang="en-US" sz="1200" i="1" dirty="0"/>
              <a:t>Marriage: Biblical and Theological Aspects</a:t>
            </a:r>
            <a:r>
              <a:rPr lang="en-US" sz="1200" dirty="0"/>
              <a:t> (Vol. 1). Silver Spring, MD: Review and Herald Publishing 	Association.</a:t>
            </a:r>
          </a:p>
          <a:p>
            <a:r>
              <a:rPr lang="en-US" sz="1200" dirty="0"/>
              <a:t>Oliver, W. H. (2008). </a:t>
            </a:r>
            <a:r>
              <a:rPr lang="en-US" sz="1200" i="1" dirty="0"/>
              <a:t>The relationship of religious homogamy and practices and marital satisfaction and  	stability: A case study of the Seventh-day Adventist </a:t>
            </a:r>
            <a:r>
              <a:rPr lang="en-US" sz="1200" dirty="0"/>
              <a:t>(PhD Dissertation). American University, Washington 	DC. Available from ProQuest UMI Dissertation Abstracts database. </a:t>
            </a:r>
          </a:p>
          <a:p>
            <a:r>
              <a:rPr lang="en-US" sz="1200" dirty="0"/>
              <a:t>Olson, D., Larson, P., &amp; Olson-</a:t>
            </a:r>
            <a:r>
              <a:rPr lang="en-US" sz="1200" dirty="0" err="1"/>
              <a:t>Sigg</a:t>
            </a:r>
            <a:r>
              <a:rPr lang="en-US" sz="1200" dirty="0"/>
              <a:t>, A. (2009). Couple Checkup: Tuning Up Relationships. </a:t>
            </a:r>
            <a:r>
              <a:rPr lang="en-US" sz="1200" i="1" dirty="0"/>
              <a:t>Journal of Couple &amp; 	Relationship Therapy, 8</a:t>
            </a:r>
            <a:r>
              <a:rPr lang="en-US" sz="1200" dirty="0"/>
              <a:t>(2), 129-142. doi:10.1080/15332690902813810</a:t>
            </a:r>
          </a:p>
          <a:p>
            <a:r>
              <a:rPr lang="en-US" sz="1200" dirty="0"/>
              <a:t>Stanley, S., &amp; Rhoades, G. (2018). Cohabitation is pervasive. Retrieved from 	</a:t>
            </a:r>
            <a:r>
              <a:rPr lang="en-US" sz="1200" u="sng" dirty="0">
                <a:hlinkClick r:id="rId3"/>
              </a:rPr>
              <a:t>https://ifstudies.org/blog/cohabitation-is-pervasive</a:t>
            </a:r>
            <a:endParaRPr lang="en-US" sz="1200" dirty="0"/>
          </a:p>
          <a:p>
            <a:r>
              <a:rPr lang="en-US" sz="1200" dirty="0"/>
              <a:t>Stanley, S. M., </a:t>
            </a:r>
            <a:r>
              <a:rPr lang="en-US" sz="1200" dirty="0" err="1"/>
              <a:t>Trathen</a:t>
            </a:r>
            <a:r>
              <a:rPr lang="en-US" sz="1200" dirty="0"/>
              <a:t>, D., McCain, S., &amp; Bryan, B. M. (2013). </a:t>
            </a:r>
            <a:r>
              <a:rPr lang="en-US" sz="1200" i="1" dirty="0"/>
              <a:t>A Lasting Promise: The Christian Guide to 	Fighting for Your Marriage</a:t>
            </a:r>
            <a:r>
              <a:rPr lang="en-US" sz="1200" dirty="0"/>
              <a:t>: John Wiley &amp; Sons.</a:t>
            </a:r>
          </a:p>
          <a:p>
            <a:r>
              <a:rPr lang="en-US" sz="1200" dirty="0"/>
              <a:t>Wright, H. H. (1992). </a:t>
            </a:r>
            <a:r>
              <a:rPr lang="en-US" sz="1200" i="1" dirty="0"/>
              <a:t>The Premarital Counseling Handbook</a:t>
            </a:r>
            <a:r>
              <a:rPr lang="en-US" sz="1200" dirty="0"/>
              <a:t>. Chicago, IL: Moody Press.</a:t>
            </a:r>
          </a:p>
        </p:txBody>
      </p:sp>
      <p:sp>
        <p:nvSpPr>
          <p:cNvPr id="5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8779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336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8410" y="0"/>
            <a:ext cx="9152410" cy="685879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5B0173CD-DC23-D341-A478-25D9C25F4895}"/>
              </a:ext>
            </a:extLst>
          </p:cNvPr>
          <p:cNvSpPr/>
          <p:nvPr/>
        </p:nvSpPr>
        <p:spPr>
          <a:xfrm>
            <a:off x="3916402" y="1371446"/>
            <a:ext cx="4448109" cy="4690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</a:pPr>
            <a:r>
              <a:rPr lang="ru-RU" sz="2400" dirty="0"/>
              <a:t>Будет ли у меня свадьба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моей </a:t>
            </a:r>
            <a:r>
              <a:rPr lang="ru-RU" sz="2400" dirty="0"/>
              <a:t>мечты?</a:t>
            </a:r>
          </a:p>
          <a:p>
            <a:pPr marL="342900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</a:pPr>
            <a:r>
              <a:rPr lang="ru-RU" sz="2400" dirty="0"/>
              <a:t>Будет ли у него/неё «правильный» цвет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волос </a:t>
            </a:r>
            <a:r>
              <a:rPr lang="ru-RU" sz="2400" dirty="0"/>
              <a:t>или глаз? </a:t>
            </a:r>
          </a:p>
          <a:p>
            <a:pPr marL="342900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</a:pPr>
            <a:r>
              <a:rPr lang="ru-RU" sz="2400" dirty="0"/>
              <a:t>Есть ли у него/неё финансовые возможности,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с </a:t>
            </a:r>
            <a:r>
              <a:rPr lang="ru-RU" sz="2400" dirty="0"/>
              <a:t>которыми исполнится всё,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о </a:t>
            </a:r>
            <a:r>
              <a:rPr lang="ru-RU" sz="2400" dirty="0"/>
              <a:t>чем я мечтал/-а? Найду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ли </a:t>
            </a:r>
            <a:r>
              <a:rPr lang="ru-RU" sz="2400" dirty="0"/>
              <a:t>я истинную половину, которая будет меня дополнять?</a:t>
            </a:r>
          </a:p>
          <a:p>
            <a:pPr marL="342900" indent="-342900">
              <a:lnSpc>
                <a:spcPct val="80000"/>
              </a:lnSpc>
              <a:spcBef>
                <a:spcPts val="1200"/>
              </a:spcBef>
              <a:buFont typeface="Arial" charset="0"/>
              <a:buChar char="•"/>
            </a:pPr>
            <a:r>
              <a:rPr lang="ru-RU" sz="2400" dirty="0"/>
              <a:t>Удовлетворит ли он или она все мои потребности?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A09273FE-BE83-414A-B65A-87C4DAEF2D20}"/>
              </a:ext>
            </a:extLst>
          </p:cNvPr>
          <p:cNvGrpSpPr/>
          <p:nvPr/>
        </p:nvGrpSpPr>
        <p:grpSpPr>
          <a:xfrm>
            <a:off x="369870" y="1429203"/>
            <a:ext cx="3494148" cy="4709100"/>
            <a:chOff x="906575" y="2112301"/>
            <a:chExt cx="2733715" cy="3684256"/>
          </a:xfrm>
        </p:grpSpPr>
        <p:pic>
          <p:nvPicPr>
            <p:cNvPr id="19" name="Picture 18" descr="A picture containing clothing, dress&#10;&#10;Description automatically generated">
              <a:extLst>
                <a:ext uri="{FF2B5EF4-FFF2-40B4-BE49-F238E27FC236}">
                  <a16:creationId xmlns="" xmlns:a16="http://schemas.microsoft.com/office/drawing/2014/main" id="{A6647334-1394-2746-91FE-0BEB75413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52070" y="2112301"/>
              <a:ext cx="1022243" cy="1267301"/>
            </a:xfrm>
            <a:prstGeom prst="rect">
              <a:avLst/>
            </a:prstGeom>
          </p:spPr>
        </p:pic>
        <p:pic>
          <p:nvPicPr>
            <p:cNvPr id="12" name="Picture 11" descr="A picture containing text, newspaper&#10;&#10;Description automatically generated">
              <a:extLst>
                <a:ext uri="{FF2B5EF4-FFF2-40B4-BE49-F238E27FC236}">
                  <a16:creationId xmlns="" xmlns:a16="http://schemas.microsoft.com/office/drawing/2014/main" id="{C2E8AA30-B9A4-1B4E-8341-562FD904AB9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215286" y="2252782"/>
              <a:ext cx="960222" cy="905495"/>
            </a:xfrm>
            <a:prstGeom prst="rect">
              <a:avLst/>
            </a:prstGeom>
          </p:spPr>
        </p:pic>
        <p:pic>
          <p:nvPicPr>
            <p:cNvPr id="15" name="Picture 14" descr="A person posing for the camera&#10;&#10;Description automatically generated">
              <a:extLst>
                <a:ext uri="{FF2B5EF4-FFF2-40B4-BE49-F238E27FC236}">
                  <a16:creationId xmlns="" xmlns:a16="http://schemas.microsoft.com/office/drawing/2014/main" id="{0708FB53-DE49-EE44-969D-72A27CE1E2E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06575" y="3117841"/>
              <a:ext cx="946150" cy="1143000"/>
            </a:xfrm>
            <a:prstGeom prst="rect">
              <a:avLst/>
            </a:prstGeom>
          </p:spPr>
        </p:pic>
        <p:pic>
          <p:nvPicPr>
            <p:cNvPr id="3" name="Picture 2" descr="A picture containing text, photo, newspaper, person&#10;&#10;Description automatically generated">
              <a:extLst>
                <a:ext uri="{FF2B5EF4-FFF2-40B4-BE49-F238E27FC236}">
                  <a16:creationId xmlns="" xmlns:a16="http://schemas.microsoft.com/office/drawing/2014/main" id="{B767E02B-D5EB-E54A-89AB-DC8AE9793E3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572860" y="4251943"/>
              <a:ext cx="952500" cy="1149350"/>
            </a:xfrm>
            <a:prstGeom prst="rect">
              <a:avLst/>
            </a:prstGeom>
          </p:spPr>
        </p:pic>
        <p:pic>
          <p:nvPicPr>
            <p:cNvPr id="6" name="Picture 5" descr="A person standing in front of a newspaper&#10;&#10;Description automatically generated">
              <a:extLst>
                <a:ext uri="{FF2B5EF4-FFF2-40B4-BE49-F238E27FC236}">
                  <a16:creationId xmlns="" xmlns:a16="http://schemas.microsoft.com/office/drawing/2014/main" id="{E3477B9A-E8CC-F44B-A25C-ABC27A9999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812430" y="3076235"/>
              <a:ext cx="827860" cy="1003300"/>
            </a:xfrm>
            <a:prstGeom prst="rect">
              <a:avLst/>
            </a:prstGeom>
          </p:spPr>
        </p:pic>
        <p:pic>
          <p:nvPicPr>
            <p:cNvPr id="10" name="Picture 9" descr="A person posing for the camera&#10;&#10;Description automatically generated">
              <a:extLst>
                <a:ext uri="{FF2B5EF4-FFF2-40B4-BE49-F238E27FC236}">
                  <a16:creationId xmlns="" xmlns:a16="http://schemas.microsoft.com/office/drawing/2014/main" id="{60809BA6-5C59-0E41-8050-8D6AFCB92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16386" y="4945979"/>
              <a:ext cx="662555" cy="850578"/>
            </a:xfrm>
            <a:prstGeom prst="rect">
              <a:avLst/>
            </a:prstGeom>
          </p:spPr>
        </p:pic>
        <p:pic>
          <p:nvPicPr>
            <p:cNvPr id="25" name="Picture 24" descr="A close up of a person&#10;&#10;Description automatically generated">
              <a:extLst>
                <a:ext uri="{FF2B5EF4-FFF2-40B4-BE49-F238E27FC236}">
                  <a16:creationId xmlns="" xmlns:a16="http://schemas.microsoft.com/office/drawing/2014/main" id="{5DC47899-4DC3-4D43-9356-87C0B2789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1336023" y="4324679"/>
              <a:ext cx="860559" cy="1143000"/>
            </a:xfrm>
            <a:prstGeom prst="rect">
              <a:avLst/>
            </a:prstGeom>
          </p:spPr>
        </p:pic>
        <p:pic>
          <p:nvPicPr>
            <p:cNvPr id="17" name="Picture 16" descr="A close up of a newspaper&#10;&#10;Description automatically generated">
              <a:extLst>
                <a:ext uri="{FF2B5EF4-FFF2-40B4-BE49-F238E27FC236}">
                  <a16:creationId xmlns="" xmlns:a16="http://schemas.microsoft.com/office/drawing/2014/main" id="{A5842162-F05F-394F-B507-F259F6B6338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1706794" y="3028117"/>
              <a:ext cx="1113769" cy="1454343"/>
            </a:xfrm>
            <a:prstGeom prst="rect">
              <a:avLst/>
            </a:prstGeom>
          </p:spPr>
        </p:pic>
      </p:grpSp>
      <p:sp>
        <p:nvSpPr>
          <p:cNvPr id="18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0261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1F999EE-7696-0E45-A004-5D4164AC50AE}"/>
              </a:ext>
            </a:extLst>
          </p:cNvPr>
          <p:cNvSpPr txBox="1"/>
          <p:nvPr/>
        </p:nvSpPr>
        <p:spPr>
          <a:xfrm>
            <a:off x="3620529" y="3314822"/>
            <a:ext cx="2225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Брак</a:t>
            </a:r>
            <a:endParaRPr lang="en-US" sz="3200" b="1" dirty="0"/>
          </a:p>
        </p:txBody>
      </p:sp>
      <p:sp>
        <p:nvSpPr>
          <p:cNvPr id="11" name="Rectangle 10">
            <a:extLst>
              <a:ext uri="{FF2B5EF4-FFF2-40B4-BE49-F238E27FC236}">
                <a16:creationId xmlns="" xmlns:a16="http://schemas.microsoft.com/office/drawing/2014/main" id="{0613CFDC-45E9-0645-B684-EB660CF7CF3D}"/>
              </a:ext>
            </a:extLst>
          </p:cNvPr>
          <p:cNvSpPr/>
          <p:nvPr/>
        </p:nvSpPr>
        <p:spPr>
          <a:xfrm>
            <a:off x="1440888" y="3127976"/>
            <a:ext cx="23758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Его потребности</a:t>
            </a:r>
            <a:endParaRPr lang="en-US" sz="3200" dirty="0"/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5CC99DE2-B414-2948-8951-14F311FF57B0}"/>
              </a:ext>
            </a:extLst>
          </p:cNvPr>
          <p:cNvSpPr/>
          <p:nvPr/>
        </p:nvSpPr>
        <p:spPr>
          <a:xfrm>
            <a:off x="5565035" y="3139550"/>
            <a:ext cx="24799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smtClean="0"/>
              <a:t>Её потребности</a:t>
            </a:r>
            <a:endParaRPr lang="en-US" sz="3200" dirty="0"/>
          </a:p>
        </p:txBody>
      </p:sp>
      <p:sp>
        <p:nvSpPr>
          <p:cNvPr id="2" name="Oval 1">
            <a:extLst>
              <a:ext uri="{FF2B5EF4-FFF2-40B4-BE49-F238E27FC236}">
                <a16:creationId xmlns="" xmlns:a16="http://schemas.microsoft.com/office/drawing/2014/main" id="{9E7FA7EB-D5A7-C14F-BAC6-47393FB554BF}"/>
              </a:ext>
            </a:extLst>
          </p:cNvPr>
          <p:cNvSpPr/>
          <p:nvPr/>
        </p:nvSpPr>
        <p:spPr>
          <a:xfrm>
            <a:off x="1420784" y="1554929"/>
            <a:ext cx="4227671" cy="4227671"/>
          </a:xfrm>
          <a:prstGeom prst="ellipse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="" xmlns:a16="http://schemas.microsoft.com/office/drawing/2014/main" id="{267E9930-A263-2E41-93FA-47D94A1355AA}"/>
              </a:ext>
            </a:extLst>
          </p:cNvPr>
          <p:cNvSpPr/>
          <p:nvPr/>
        </p:nvSpPr>
        <p:spPr>
          <a:xfrm>
            <a:off x="3781996" y="1554928"/>
            <a:ext cx="4227671" cy="4227671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298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2715243" y="2997485"/>
            <a:ext cx="4536170" cy="1754326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Impact" charset="0"/>
                <a:ea typeface="Impact" charset="0"/>
                <a:cs typeface="Impact" charset="0"/>
              </a:rPr>
              <a:t>Бог сотворил брак</a:t>
            </a:r>
          </a:p>
        </p:txBody>
      </p:sp>
      <p:sp>
        <p:nvSpPr>
          <p:cNvPr id="6" name="Rectangle 7"/>
          <p:cNvSpPr/>
          <p:nvPr/>
        </p:nvSpPr>
        <p:spPr>
          <a:xfrm>
            <a:off x="2714625" y="2412710"/>
            <a:ext cx="4821598" cy="58477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ЧТО ДОЛЖЕН </a:t>
            </a:r>
            <a: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ЗНАТЬ КАЖДЫЙ </a:t>
            </a: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ЧЕЛОВЕК</a:t>
            </a:r>
            <a:r>
              <a:rPr lang="en-US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/>
            </a:r>
            <a:b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</a:br>
            <a:r>
              <a:rPr lang="ru-RU" sz="1600" dirty="0">
                <a:solidFill>
                  <a:schemeClr val="bg1"/>
                </a:solidFill>
                <a:latin typeface="Avenir Next Condensed" panose="020B0506020202020204" pitchFamily="34" charset="0"/>
              </a:rPr>
              <a:t>ПРЕЖДЕ ЧЕМ </a:t>
            </a:r>
            <a:r>
              <a:rPr lang="ru-RU" sz="1600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ВСТУПИТЬ В БРАК?</a:t>
            </a:r>
            <a:endParaRPr lang="en-US" sz="1600" dirty="0">
              <a:solidFill>
                <a:schemeClr val="bg1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1525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15592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БОГ СОТВОРИЛ БРАК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4071938" y="1430844"/>
            <a:ext cx="4425303" cy="259763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</a:pPr>
            <a:r>
              <a:rPr lang="ru-RU" sz="2400" b="1" dirty="0" smtClean="0"/>
              <a:t>Двое плотью</a:t>
            </a:r>
            <a:br>
              <a:rPr lang="ru-RU" sz="2400" b="1" dirty="0" smtClean="0"/>
            </a:br>
            <a:r>
              <a:rPr lang="ru-RU" sz="2400" b="1" dirty="0" smtClean="0"/>
              <a:t>единой становятся</a:t>
            </a:r>
          </a:p>
          <a:p>
            <a:pPr algn="ctr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  <a:buClr>
                <a:srgbClr val="E18F39"/>
              </a:buClr>
            </a:pPr>
            <a:r>
              <a:rPr lang="ru-RU" sz="2400" dirty="0" smtClean="0"/>
              <a:t>- Бытие</a:t>
            </a:r>
            <a:r>
              <a:rPr lang="en-US" sz="2400" dirty="0" smtClean="0"/>
              <a:t> 2:18</a:t>
            </a:r>
            <a:endParaRPr lang="ru-RU" sz="2400" b="1" i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>
              <a:lnSpc>
                <a:spcPct val="85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400" b="1" i="1" dirty="0" smtClean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ru-RU" sz="2400" dirty="0" smtClean="0"/>
              <a:t>не </a:t>
            </a:r>
            <a:r>
              <a:rPr lang="ru-RU" sz="2400" dirty="0"/>
              <a:t>хорошо быть человеку одному; сотворим ему помощника, соответственного ему» </a:t>
            </a:r>
            <a:endParaRPr lang="ru-RU" sz="2400" dirty="0">
              <a:hlinkClick r:id="rId4"/>
            </a:endParaRPr>
          </a:p>
        </p:txBody>
      </p:sp>
      <p:pic>
        <p:nvPicPr>
          <p:cNvPr id="6" name="Picture 5" descr="A group of people posing for a photo&#10;&#10;Description automatically generated">
            <a:extLst>
              <a:ext uri="{FF2B5EF4-FFF2-40B4-BE49-F238E27FC236}">
                <a16:creationId xmlns="" xmlns:a16="http://schemas.microsoft.com/office/drawing/2014/main" id="{A3D1E3A5-8844-724E-B91A-CDCFC5E3BB6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343" y="1513583"/>
            <a:ext cx="3528788" cy="235229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C876BAED-2922-F849-BC16-A19B0348C513}"/>
              </a:ext>
            </a:extLst>
          </p:cNvPr>
          <p:cNvSpPr/>
          <p:nvPr/>
        </p:nvSpPr>
        <p:spPr>
          <a:xfrm>
            <a:off x="1169232" y="4341469"/>
            <a:ext cx="7104483" cy="142192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285750" indent="-285750">
              <a:lnSpc>
                <a:spcPct val="90000"/>
              </a:lnSpc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400" dirty="0"/>
              <a:t>Бог создал </a:t>
            </a:r>
            <a:r>
              <a:rPr lang="ru-RU" sz="2400" dirty="0" smtClean="0"/>
              <a:t>институт супружества раньше </a:t>
            </a:r>
            <a:r>
              <a:rPr lang="ru-RU" sz="2400" dirty="0"/>
              <a:t>всех других социальных установлений и представляет брак как основополагающую структуру </a:t>
            </a:r>
            <a:r>
              <a:rPr lang="ru-RU" sz="2400" dirty="0" smtClean="0"/>
              <a:t>общества</a:t>
            </a:r>
            <a:r>
              <a:rPr lang="ru-RU" sz="2400" dirty="0"/>
              <a:t>, созданную для людей (</a:t>
            </a:r>
            <a:r>
              <a:rPr lang="ru-RU" sz="2400" dirty="0" err="1"/>
              <a:t>Hasel</a:t>
            </a:r>
            <a:r>
              <a:rPr lang="ru-RU" sz="2400" dirty="0"/>
              <a:t>, 2015 г</a:t>
            </a:r>
            <a:r>
              <a:rPr lang="ru-RU" sz="2400" dirty="0" smtClean="0"/>
              <a:t>.)</a:t>
            </a:r>
            <a:endParaRPr lang="en-US" sz="2400" dirty="0"/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9613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0"/>
            <a:ext cx="9152410" cy="685879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98930" y="1472470"/>
            <a:ext cx="7237544" cy="436119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90000"/>
              </a:lnSpc>
              <a:spcBef>
                <a:spcPts val="1200"/>
              </a:spcBef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600" dirty="0" smtClean="0"/>
              <a:t>Брак </a:t>
            </a:r>
            <a:r>
              <a:rPr lang="ru-RU" sz="2600" dirty="0"/>
              <a:t>создан Богом, а не людьми – это Божий дар человечеству</a:t>
            </a:r>
            <a:endParaRPr lang="en-US" sz="2600" dirty="0"/>
          </a:p>
          <a:p>
            <a:pPr marL="285750" indent="-285750">
              <a:lnSpc>
                <a:spcPct val="90000"/>
              </a:lnSpc>
              <a:spcBef>
                <a:spcPts val="1200"/>
              </a:spcBef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600" dirty="0" smtClean="0"/>
              <a:t>При заключении брачного завета, </a:t>
            </a:r>
            <a:r>
              <a:rPr lang="ru-RU" sz="2600" dirty="0"/>
              <a:t>приоритеты смещаются </a:t>
            </a:r>
            <a:r>
              <a:rPr lang="ru-RU" sz="2600" dirty="0" smtClean="0"/>
              <a:t>- с </a:t>
            </a:r>
            <a:r>
              <a:rPr lang="ru-RU" sz="2600" dirty="0"/>
              <a:t>родителей на супруга и между мужем и женой образуется новая 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постоянная </a:t>
            </a:r>
            <a:r>
              <a:rPr lang="ru-RU" sz="2600" dirty="0"/>
              <a:t>связь</a:t>
            </a:r>
            <a:r>
              <a:rPr lang="en-US" sz="2600" dirty="0"/>
              <a:t> </a:t>
            </a:r>
            <a:endParaRPr lang="ru-RU" sz="2600" dirty="0">
              <a:cs typeface="Calibri"/>
            </a:endParaRPr>
          </a:p>
          <a:p>
            <a:pPr marL="285750" indent="-285750">
              <a:lnSpc>
                <a:spcPct val="90000"/>
              </a:lnSpc>
              <a:spcBef>
                <a:spcPts val="1200"/>
              </a:spcBef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2600" dirty="0" smtClean="0"/>
              <a:t>Церемония </a:t>
            </a:r>
            <a:r>
              <a:rPr lang="ru-RU" sz="2600" dirty="0"/>
              <a:t>бракосочетания – это публичное заявление перед свидетелями (Богом 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и </a:t>
            </a:r>
            <a:r>
              <a:rPr lang="ru-RU" sz="2600" dirty="0"/>
              <a:t>обществом), которое свидетельствует </a:t>
            </a:r>
            <a:r>
              <a:rPr lang="ru-RU" sz="2600" dirty="0" smtClean="0"/>
              <a:t/>
            </a:r>
            <a:br>
              <a:rPr lang="ru-RU" sz="2600" dirty="0" smtClean="0"/>
            </a:br>
            <a:r>
              <a:rPr lang="ru-RU" sz="2600" dirty="0" smtClean="0"/>
              <a:t>о </a:t>
            </a:r>
            <a:r>
              <a:rPr lang="ru-RU" sz="2600" dirty="0"/>
              <a:t>значительности, постоянстве и священной природе брака.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70" y="317323"/>
            <a:ext cx="6750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БОГ СОТВОРИЛ БРАК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9924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4205" y="-397"/>
            <a:ext cx="9152410" cy="685879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E0CE529-1C45-F548-AE8A-BB4457328103}"/>
              </a:ext>
            </a:extLst>
          </p:cNvPr>
          <p:cNvSpPr txBox="1"/>
          <p:nvPr/>
        </p:nvSpPr>
        <p:spPr>
          <a:xfrm>
            <a:off x="560069" y="266281"/>
            <a:ext cx="8186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latin typeface="Avenir Next Condensed" panose="020B0506020202020204" pitchFamily="34" charset="0"/>
              </a:rPr>
              <a:t>ДИСКУССИЯ В ГРУППЕ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(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от 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4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до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 </a:t>
            </a:r>
            <a:r>
              <a:rPr lang="en-US" sz="2400" b="1" dirty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6 </a:t>
            </a:r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участников</a:t>
            </a:r>
            <a:r>
              <a:rPr lang="en-US" sz="2400" b="1" dirty="0" smtClean="0">
                <a:solidFill>
                  <a:schemeClr val="bg1">
                    <a:lumMod val="85000"/>
                  </a:schemeClr>
                </a:solidFill>
                <a:latin typeface="Avenir Next Condensed" panose="020B0506020202020204" pitchFamily="34" charset="0"/>
              </a:rPr>
              <a:t>)</a:t>
            </a:r>
            <a:endParaRPr lang="en-US" sz="1400" b="1" dirty="0">
              <a:solidFill>
                <a:schemeClr val="bg1">
                  <a:lumMod val="85000"/>
                </a:schemeClr>
              </a:solidFill>
              <a:latin typeface="Avenir Next Condensed" panose="020B0506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321DCA3-A769-C049-BA95-5D4CF043B697}"/>
              </a:ext>
            </a:extLst>
          </p:cNvPr>
          <p:cNvSpPr txBox="1"/>
          <p:nvPr/>
        </p:nvSpPr>
        <p:spPr>
          <a:xfrm>
            <a:off x="716296" y="1140692"/>
            <a:ext cx="8030138" cy="470898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buClr>
                <a:srgbClr val="E18F39"/>
              </a:buClr>
            </a:pPr>
            <a:endParaRPr lang="en-US" sz="1000" b="1" dirty="0"/>
          </a:p>
          <a:p>
            <a:pPr marL="457200" indent="-457200">
              <a:buClr>
                <a:srgbClr val="E18F39"/>
              </a:buClr>
              <a:buFont typeface="+mj-lt"/>
              <a:buAutoNum type="arabicPeriod"/>
            </a:pPr>
            <a:r>
              <a:rPr lang="ru-RU" sz="2800" b="1" dirty="0" smtClean="0"/>
              <a:t>Прочтите и поразмышляйте над текстами Священного Писания – ниже:</a:t>
            </a:r>
            <a:r>
              <a:rPr lang="en-US" sz="2800" b="1" dirty="0"/>
              <a:t> </a:t>
            </a:r>
            <a:endParaRPr lang="en-US" sz="2800" b="1" dirty="0">
              <a:cs typeface="Calibri"/>
            </a:endParaRPr>
          </a:p>
          <a:p>
            <a:pPr marL="457200" indent="-457200">
              <a:buClr>
                <a:srgbClr val="E18F39"/>
              </a:buClr>
              <a:buFont typeface="+mj-lt"/>
              <a:buAutoNum type="arabicPeriod"/>
            </a:pPr>
            <a:endParaRPr lang="en-US" sz="1000" dirty="0"/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3200" dirty="0" smtClean="0"/>
              <a:t>Бытие</a:t>
            </a:r>
            <a:r>
              <a:rPr lang="en-US" sz="3200" dirty="0" smtClean="0"/>
              <a:t> 2:18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en-US" sz="3200" i="1" dirty="0">
              <a:cs typeface="Calibri"/>
            </a:endParaRPr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3200" dirty="0"/>
              <a:t>Бытие</a:t>
            </a:r>
            <a:r>
              <a:rPr lang="en-US" sz="3200" dirty="0" smtClean="0"/>
              <a:t> 1:27-28a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en-US" sz="3200" dirty="0">
              <a:cs typeface="Calibri"/>
            </a:endParaRPr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3200" dirty="0"/>
              <a:t>Бытие</a:t>
            </a:r>
            <a:r>
              <a:rPr lang="en-US" sz="3200" dirty="0" smtClean="0">
                <a:ea typeface="+mn-lt"/>
                <a:cs typeface="+mn-lt"/>
              </a:rPr>
              <a:t> 2:24</a:t>
            </a:r>
            <a:r>
              <a:rPr lang="ru-RU" sz="3200" dirty="0" smtClean="0">
                <a:ea typeface="+mn-lt"/>
                <a:cs typeface="+mn-lt"/>
              </a:rPr>
              <a:t/>
            </a:r>
            <a:br>
              <a:rPr lang="ru-RU" sz="3200" dirty="0" smtClean="0">
                <a:ea typeface="+mn-lt"/>
                <a:cs typeface="+mn-lt"/>
              </a:rPr>
            </a:br>
            <a:endParaRPr lang="en-US" sz="3200" dirty="0">
              <a:cs typeface="Calibri"/>
            </a:endParaRPr>
          </a:p>
          <a:p>
            <a:pPr marL="914400" lvl="1" indent="-457200">
              <a:buClr>
                <a:srgbClr val="E18F39"/>
              </a:buClr>
              <a:buFont typeface="Arial" panose="020B0604020202020204" pitchFamily="34" charset="0"/>
              <a:buChar char="•"/>
            </a:pPr>
            <a:r>
              <a:rPr lang="ru-RU" sz="3200" dirty="0"/>
              <a:t>Матфея </a:t>
            </a:r>
            <a:r>
              <a:rPr lang="en-US" sz="3200" dirty="0" smtClean="0">
                <a:ea typeface="+mn-lt"/>
                <a:cs typeface="+mn-lt"/>
              </a:rPr>
              <a:t>19:6</a:t>
            </a:r>
            <a:endParaRPr lang="en-US" sz="3200" dirty="0" smtClean="0">
              <a:cs typeface="Calibri"/>
            </a:endParaRPr>
          </a:p>
        </p:txBody>
      </p:sp>
      <p:sp>
        <p:nvSpPr>
          <p:cNvPr id="12" name="Rectangle 7"/>
          <p:cNvSpPr/>
          <p:nvPr/>
        </p:nvSpPr>
        <p:spPr>
          <a:xfrm>
            <a:off x="3030948" y="6419344"/>
            <a:ext cx="5466293" cy="230832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algn="r"/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ЧТО КАЖДЫЙ ЧЕЛОВЕК ДОЛЖЕН ЗНАТЬ</a:t>
            </a:r>
            <a:r>
              <a:rPr lang="en-US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,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ПРЕЖДЕ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ЧЕМ </a:t>
            </a:r>
            <a:r>
              <a:rPr lang="ru-RU" sz="900" dirty="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ВСТУПИТЬ </a:t>
            </a:r>
            <a:r>
              <a:rPr lang="ru-RU" sz="900" dirty="0">
                <a:solidFill>
                  <a:schemeClr val="accent2"/>
                </a:solidFill>
                <a:latin typeface="Avenir Next Condensed" panose="020B0506020202020204" pitchFamily="34" charset="0"/>
              </a:rPr>
              <a:t>В </a:t>
            </a:r>
            <a:r>
              <a:rPr lang="ru-RU" sz="900">
                <a:solidFill>
                  <a:schemeClr val="accent2"/>
                </a:solidFill>
                <a:latin typeface="Avenir Next Condensed" panose="020B0506020202020204" pitchFamily="34" charset="0"/>
              </a:rPr>
              <a:t>БРАК</a:t>
            </a:r>
            <a:r>
              <a:rPr lang="ru-RU" sz="900" smtClean="0">
                <a:solidFill>
                  <a:schemeClr val="accent2"/>
                </a:solidFill>
                <a:latin typeface="Avenir Next Condensed" panose="020B0506020202020204" pitchFamily="34" charset="0"/>
              </a:rPr>
              <a:t>?</a:t>
            </a:r>
            <a:endParaRPr lang="en-US" sz="900">
              <a:solidFill>
                <a:schemeClr val="accent2"/>
              </a:solidFill>
              <a:latin typeface="Avenir Next Condensed" panose="020B0506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29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5431</TotalTime>
  <Words>1220</Words>
  <Application>Microsoft Macintosh PowerPoint</Application>
  <PresentationFormat>On-screen Show (4:3)</PresentationFormat>
  <Paragraphs>212</Paragraphs>
  <Slides>31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rosemay</dc:creator>
  <cp:lastModifiedBy>Yulia Lisovaya</cp:lastModifiedBy>
  <cp:revision>321</cp:revision>
  <dcterms:created xsi:type="dcterms:W3CDTF">2015-08-17T22:20:08Z</dcterms:created>
  <dcterms:modified xsi:type="dcterms:W3CDTF">2020-12-28T22:24:19Z</dcterms:modified>
</cp:coreProperties>
</file>