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3" r:id="rId9"/>
    <p:sldId id="274" r:id="rId10"/>
    <p:sldId id="275" r:id="rId11"/>
    <p:sldId id="276" r:id="rId12"/>
  </p:sldIdLst>
  <p:sldSz cx="9144000" cy="6858000" type="letter"/>
  <p:notesSz cx="6858000" cy="91630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6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9890"/>
    <a:srgbClr val="E6FAFA"/>
    <a:srgbClr val="A7CFCC"/>
    <a:srgbClr val="CEE4E3"/>
    <a:srgbClr val="8DC1BD"/>
    <a:srgbClr val="4A9691"/>
    <a:srgbClr val="DDD4BF"/>
    <a:srgbClr val="3621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023" autoAdjust="0"/>
  </p:normalViewPr>
  <p:slideViewPr>
    <p:cSldViewPr>
      <p:cViewPr varScale="1">
        <p:scale>
          <a:sx n="90" d="100"/>
          <a:sy n="90" d="100"/>
        </p:scale>
        <p:origin x="221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72" d="100"/>
          <a:sy n="172" d="100"/>
        </p:scale>
        <p:origin x="-5568" y="-104"/>
      </p:cViewPr>
      <p:guideLst>
        <p:guide orient="horz" pos="2886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0426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0426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ACFB2B7-E008-4F38-8145-DF76CE2AD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10BC347-C17D-487F-9916-224CF320AF0F}" type="datetimeFigureOut">
              <a:rPr lang="en-US"/>
              <a:pPr>
                <a:defRPr/>
              </a:pPr>
              <a:t>12/3/2019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9825" y="687388"/>
            <a:ext cx="4578350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52925"/>
            <a:ext cx="5486400" cy="4122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02675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02675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B6CD260-5A19-41E9-B321-F037AAD23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err="1" smtClean="0"/>
              <a:t>Филиппийцам</a:t>
            </a:r>
            <a:r>
              <a:rPr lang="ro-RO" baseline="0" dirty="0" smtClean="0"/>
              <a:t> </a:t>
            </a:r>
            <a:r>
              <a:rPr lang="en-US" dirty="0" smtClean="0"/>
              <a:t>2:4</a:t>
            </a:r>
          </a:p>
          <a:p>
            <a:r>
              <a:rPr lang="en-US" dirty="0" smtClean="0"/>
              <a:t>1 </a:t>
            </a:r>
            <a:r>
              <a:rPr lang="ru-RU" dirty="0" err="1" smtClean="0"/>
              <a:t>Фесалоникийцам</a:t>
            </a:r>
            <a:r>
              <a:rPr lang="ru-RU" dirty="0" smtClean="0"/>
              <a:t> </a:t>
            </a:r>
            <a:r>
              <a:rPr lang="ro-RO" baseline="0" dirty="0" smtClean="0"/>
              <a:t> </a:t>
            </a:r>
            <a:r>
              <a:rPr lang="en-US" dirty="0" smtClean="0"/>
              <a:t>4:4-5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600" dirty="0" smtClean="0"/>
              <a:t>1 </a:t>
            </a:r>
            <a:r>
              <a:rPr lang="ru-RU" sz="1600" dirty="0" smtClean="0"/>
              <a:t>Коринфянам</a:t>
            </a:r>
            <a:r>
              <a:rPr lang="en-US" sz="1600" dirty="0" smtClean="0"/>
              <a:t> 10:8 – </a:t>
            </a:r>
            <a:r>
              <a:rPr lang="ru-RU" sz="1600" dirty="0" smtClean="0"/>
              <a:t>предупреждение</a:t>
            </a:r>
            <a:r>
              <a:rPr lang="en-US" sz="1600" dirty="0" smtClean="0"/>
              <a:t> </a:t>
            </a:r>
          </a:p>
          <a:p>
            <a:r>
              <a:rPr lang="ru-RU" sz="1600" dirty="0" err="1" smtClean="0"/>
              <a:t>Ефесянам</a:t>
            </a:r>
            <a:r>
              <a:rPr lang="ro-RO" sz="1600" dirty="0" smtClean="0"/>
              <a:t> </a:t>
            </a:r>
            <a:r>
              <a:rPr lang="en-US" sz="1600" dirty="0" smtClean="0"/>
              <a:t>5:3-5; 8-11 – </a:t>
            </a:r>
            <a:r>
              <a:rPr lang="ru-RU" sz="1600" dirty="0" smtClean="0"/>
              <a:t>пусть</a:t>
            </a:r>
            <a:r>
              <a:rPr lang="ru-RU" sz="1600" baseline="0" dirty="0" smtClean="0"/>
              <a:t> даже не упоминаются в нашей среде</a:t>
            </a:r>
            <a:endParaRPr lang="en-US" sz="1600" dirty="0" smtClean="0"/>
          </a:p>
          <a:p>
            <a:r>
              <a:rPr lang="ro-RO" sz="1600" dirty="0" smtClean="0"/>
              <a:t>1 </a:t>
            </a:r>
            <a:r>
              <a:rPr lang="ru-RU" sz="1600" dirty="0" err="1" smtClean="0"/>
              <a:t>Фесалоникийцам</a:t>
            </a:r>
            <a:r>
              <a:rPr lang="ro-RO" sz="1600" baseline="0" dirty="0" smtClean="0"/>
              <a:t> </a:t>
            </a:r>
            <a:r>
              <a:rPr lang="en-US" sz="1600" dirty="0" smtClean="0"/>
              <a:t>4:3-8 – </a:t>
            </a:r>
            <a:r>
              <a:rPr lang="ru-RU" sz="1600" dirty="0" smtClean="0"/>
              <a:t>физический контакт без брачного союза</a:t>
            </a:r>
            <a:endParaRPr lang="en-US" sz="1600" dirty="0" smtClean="0"/>
          </a:p>
          <a:p>
            <a:r>
              <a:rPr lang="ru-RU" sz="1600" dirty="0" smtClean="0"/>
              <a:t>Евреям</a:t>
            </a:r>
            <a:r>
              <a:rPr lang="en-US" sz="1600" dirty="0" smtClean="0"/>
              <a:t>12:15-17; 13:4 – </a:t>
            </a:r>
            <a:r>
              <a:rPr lang="ru-RU" sz="1600" dirty="0" smtClean="0"/>
              <a:t>всегда будут неприятные последствия; </a:t>
            </a:r>
            <a:r>
              <a:rPr lang="ru-RU" sz="1600" dirty="0" smtClean="0"/>
              <a:t>правильный</a:t>
            </a:r>
            <a:r>
              <a:rPr lang="ru-RU" sz="1600" baseline="0" dirty="0" smtClean="0"/>
              <a:t> контекст – в браке</a:t>
            </a:r>
            <a:endParaRPr lang="en-US" sz="1600" dirty="0" smtClean="0"/>
          </a:p>
          <a:p>
            <a:r>
              <a:rPr lang="ru-RU" sz="1600" dirty="0" smtClean="0"/>
              <a:t>Откровение</a:t>
            </a:r>
            <a:r>
              <a:rPr lang="ro-RO" sz="1600" dirty="0" smtClean="0"/>
              <a:t> </a:t>
            </a:r>
            <a:r>
              <a:rPr lang="en-US" sz="1600" dirty="0" smtClean="0"/>
              <a:t>21:8; 27; 22:12, 14, 15 – </a:t>
            </a:r>
            <a:r>
              <a:rPr lang="ru-RU" sz="1600" dirty="0" smtClean="0"/>
              <a:t>смерть, исключение, чистые одежды</a:t>
            </a:r>
            <a:r>
              <a:rPr lang="en-US" sz="1600" dirty="0" smtClean="0"/>
              <a:t> </a:t>
            </a:r>
          </a:p>
          <a:p>
            <a:r>
              <a:rPr lang="en-US" sz="1600" dirty="0" smtClean="0"/>
              <a:t>1 </a:t>
            </a:r>
            <a:r>
              <a:rPr lang="ru-RU" sz="1600" dirty="0" smtClean="0"/>
              <a:t>Коринфянам</a:t>
            </a:r>
            <a:r>
              <a:rPr lang="en-US" sz="1600" dirty="0" smtClean="0"/>
              <a:t> 6:9-11; 10:13 – </a:t>
            </a:r>
            <a:r>
              <a:rPr lang="ru-RU" sz="1600" dirty="0" smtClean="0"/>
              <a:t>предупреждение и надежда; сила, чтобы выдержать</a:t>
            </a:r>
            <a:endParaRPr lang="en-US" sz="1600" dirty="0" smtClean="0"/>
          </a:p>
          <a:p>
            <a:r>
              <a:rPr lang="ru-RU" sz="1600" dirty="0" err="1" smtClean="0"/>
              <a:t>Галатам</a:t>
            </a:r>
            <a:r>
              <a:rPr lang="en-US" sz="1600" dirty="0" smtClean="0"/>
              <a:t> 5:16-22 – </a:t>
            </a:r>
            <a:r>
              <a:rPr lang="ru-RU" sz="1600" dirty="0" smtClean="0"/>
              <a:t>секрет победы</a:t>
            </a:r>
            <a:r>
              <a:rPr lang="en-US" sz="1600" dirty="0" smtClean="0"/>
              <a:t> </a:t>
            </a:r>
          </a:p>
          <a:p>
            <a:r>
              <a:rPr lang="ru-RU" sz="1600" dirty="0" smtClean="0"/>
              <a:t>Евреям</a:t>
            </a:r>
            <a:r>
              <a:rPr lang="ro-RO" sz="1600" dirty="0" smtClean="0"/>
              <a:t> </a:t>
            </a:r>
            <a:r>
              <a:rPr lang="en-US" sz="1600" dirty="0" smtClean="0"/>
              <a:t>4:15 – </a:t>
            </a:r>
            <a:r>
              <a:rPr lang="ru-RU" sz="1600" dirty="0" smtClean="0"/>
              <a:t>Он полон понимания</a:t>
            </a:r>
            <a:endParaRPr lang="en-US" sz="160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Притчи</a:t>
            </a:r>
            <a:r>
              <a:rPr lang="en-US" dirty="0" smtClean="0"/>
              <a:t> 18:22</a:t>
            </a:r>
          </a:p>
          <a:p>
            <a:r>
              <a:rPr lang="ru-RU" dirty="0" smtClean="0"/>
              <a:t>Притчи</a:t>
            </a:r>
            <a:r>
              <a:rPr lang="en-US" dirty="0" smtClean="0"/>
              <a:t> 19:14</a:t>
            </a:r>
          </a:p>
          <a:p>
            <a:r>
              <a:rPr lang="ru-RU" dirty="0" smtClean="0"/>
              <a:t>Человеческая</a:t>
            </a:r>
            <a:r>
              <a:rPr lang="ru-RU" baseline="0" dirty="0" smtClean="0"/>
              <a:t> потребность</a:t>
            </a:r>
            <a:r>
              <a:rPr lang="en-US" dirty="0" smtClean="0"/>
              <a:t>:</a:t>
            </a: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ru-RU" dirty="0" smtClean="0"/>
              <a:t>   Бытие</a:t>
            </a:r>
            <a:r>
              <a:rPr lang="en-US" dirty="0" smtClean="0"/>
              <a:t> </a:t>
            </a:r>
            <a:r>
              <a:rPr lang="en-US" dirty="0" smtClean="0"/>
              <a:t>2:18</a:t>
            </a:r>
          </a:p>
          <a:p>
            <a:r>
              <a:rPr lang="ru-RU" b="1" dirty="0" smtClean="0"/>
              <a:t>Следуя</a:t>
            </a:r>
            <a:r>
              <a:rPr lang="ru-RU" b="1" baseline="0" dirty="0" smtClean="0"/>
              <a:t> воле Божьей</a:t>
            </a:r>
            <a:r>
              <a:rPr lang="en-US" b="1" dirty="0" smtClean="0"/>
              <a:t>: </a:t>
            </a:r>
            <a:r>
              <a:rPr lang="ru-RU" b="1" dirty="0" smtClean="0"/>
              <a:t>	    </a:t>
            </a:r>
            <a:r>
              <a:rPr lang="en-US" b="1" dirty="0" smtClean="0"/>
              <a:t>1 </a:t>
            </a:r>
            <a:r>
              <a:rPr lang="ru-RU" b="1" dirty="0" err="1" smtClean="0"/>
              <a:t>Иоана</a:t>
            </a:r>
            <a:r>
              <a:rPr lang="ro-RO" b="1" dirty="0" smtClean="0"/>
              <a:t> </a:t>
            </a:r>
            <a:r>
              <a:rPr lang="en-US" b="1" dirty="0" smtClean="0"/>
              <a:t>2:15-17</a:t>
            </a:r>
          </a:p>
          <a:p>
            <a:r>
              <a:rPr lang="ru-RU" b="1" dirty="0" smtClean="0"/>
              <a:t>Христианские ухаживания</a:t>
            </a:r>
            <a:r>
              <a:rPr lang="en-US" b="1" dirty="0" smtClean="0"/>
              <a:t>: </a:t>
            </a:r>
            <a:r>
              <a:rPr lang="ru-RU" b="1" dirty="0" smtClean="0"/>
              <a:t>  </a:t>
            </a:r>
            <a:r>
              <a:rPr lang="en-US" b="1" dirty="0" smtClean="0"/>
              <a:t>1 </a:t>
            </a:r>
            <a:r>
              <a:rPr lang="ru-RU" b="1" dirty="0" smtClean="0"/>
              <a:t>Петра</a:t>
            </a:r>
            <a:r>
              <a:rPr lang="en-US" b="1" dirty="0" smtClean="0"/>
              <a:t> 2:9, 11</a:t>
            </a:r>
          </a:p>
          <a:p>
            <a:r>
              <a:rPr lang="ru-RU" dirty="0" smtClean="0"/>
              <a:t>Не заботьтесь</a:t>
            </a:r>
            <a:r>
              <a:rPr lang="en-US" dirty="0" smtClean="0"/>
              <a:t>:</a:t>
            </a:r>
            <a:r>
              <a:rPr lang="ru-RU" dirty="0" smtClean="0"/>
              <a:t>	   </a:t>
            </a:r>
            <a:r>
              <a:rPr lang="en-US" dirty="0" smtClean="0"/>
              <a:t> </a:t>
            </a:r>
            <a:r>
              <a:rPr lang="ru-RU" dirty="0" err="1" smtClean="0"/>
              <a:t>Филиппийцам</a:t>
            </a:r>
            <a:r>
              <a:rPr lang="ru-RU" dirty="0" smtClean="0"/>
              <a:t> </a:t>
            </a:r>
            <a:r>
              <a:rPr lang="ro-RO" dirty="0" smtClean="0"/>
              <a:t> </a:t>
            </a:r>
            <a:r>
              <a:rPr lang="en-US" dirty="0" smtClean="0"/>
              <a:t>4:11</a:t>
            </a:r>
          </a:p>
          <a:p>
            <a:r>
              <a:rPr lang="ru-RU" dirty="0" smtClean="0"/>
              <a:t>Обетования</a:t>
            </a:r>
            <a:r>
              <a:rPr lang="en-US" dirty="0" smtClean="0"/>
              <a:t>: </a:t>
            </a:r>
            <a:r>
              <a:rPr lang="ru-RU" dirty="0" smtClean="0"/>
              <a:t>		    </a:t>
            </a:r>
            <a:r>
              <a:rPr lang="ru-RU" baseline="0" dirty="0" smtClean="0"/>
              <a:t> </a:t>
            </a:r>
            <a:r>
              <a:rPr lang="ru-RU" dirty="0" smtClean="0"/>
              <a:t>Бытие</a:t>
            </a:r>
            <a:r>
              <a:rPr lang="en-US" dirty="0" smtClean="0"/>
              <a:t> </a:t>
            </a:r>
            <a:r>
              <a:rPr lang="en-US" dirty="0" smtClean="0"/>
              <a:t>18:14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noProof="0" dirty="0" smtClean="0"/>
              <a:t>Притчи</a:t>
            </a:r>
            <a:r>
              <a:rPr lang="ro-RO" noProof="0" dirty="0" smtClean="0"/>
              <a:t> 16:9</a:t>
            </a:r>
          </a:p>
          <a:p>
            <a:r>
              <a:rPr lang="ru-RU" noProof="0" dirty="0" smtClean="0"/>
              <a:t>Притчи</a:t>
            </a:r>
            <a:r>
              <a:rPr lang="ro-RO" noProof="0" dirty="0" smtClean="0"/>
              <a:t> 17:24</a:t>
            </a:r>
          </a:p>
          <a:p>
            <a:r>
              <a:rPr lang="ru-RU" b="1" noProof="0" dirty="0" smtClean="0"/>
              <a:t>В Эдеме</a:t>
            </a:r>
            <a:r>
              <a:rPr lang="ro-RO" b="1" noProof="0" dirty="0" smtClean="0"/>
              <a:t>: </a:t>
            </a:r>
            <a:r>
              <a:rPr lang="ru-RU" b="1" noProof="0" dirty="0" smtClean="0"/>
              <a:t>Бытие</a:t>
            </a:r>
            <a:r>
              <a:rPr lang="ro-RO" b="1" noProof="0" dirty="0" smtClean="0"/>
              <a:t> 2:20-23</a:t>
            </a:r>
          </a:p>
          <a:p>
            <a:r>
              <a:rPr lang="ru-RU" b="1" noProof="0" dirty="0" smtClean="0"/>
              <a:t>В Ветхом Завете</a:t>
            </a:r>
            <a:r>
              <a:rPr lang="ro-RO" noProof="0" dirty="0" smtClean="0"/>
              <a:t>: </a:t>
            </a:r>
          </a:p>
          <a:p>
            <a:r>
              <a:rPr lang="ro-RO" noProof="0" dirty="0" smtClean="0"/>
              <a:t>	</a:t>
            </a:r>
            <a:r>
              <a:rPr lang="ru-RU" noProof="0" dirty="0" smtClean="0"/>
              <a:t>Родители выбирали супруг для своих сыновей</a:t>
            </a:r>
            <a:r>
              <a:rPr lang="ru-RU" baseline="0" noProof="0" dirty="0" smtClean="0"/>
              <a:t> </a:t>
            </a:r>
            <a:r>
              <a:rPr lang="ro-RO" noProof="0" dirty="0" smtClean="0"/>
              <a:t>(</a:t>
            </a:r>
            <a:r>
              <a:rPr lang="ru-RU" noProof="0" dirty="0" smtClean="0"/>
              <a:t>Бытие</a:t>
            </a:r>
            <a:r>
              <a:rPr lang="ro-RO" noProof="0" dirty="0" smtClean="0"/>
              <a:t> 21:21;24) </a:t>
            </a:r>
          </a:p>
          <a:p>
            <a:r>
              <a:rPr lang="ro-RO" noProof="0" dirty="0" smtClean="0"/>
              <a:t>	</a:t>
            </a:r>
            <a:r>
              <a:rPr lang="ru-RU" noProof="0" dirty="0" smtClean="0"/>
              <a:t>В некоторых случаях, </a:t>
            </a:r>
            <a:r>
              <a:rPr lang="ru-RU" noProof="0" dirty="0" smtClean="0"/>
              <a:t>молодые люди</a:t>
            </a:r>
            <a:r>
              <a:rPr lang="ru-RU" baseline="0" noProof="0" dirty="0" smtClean="0"/>
              <a:t> </a:t>
            </a:r>
            <a:r>
              <a:rPr lang="ru-RU" baseline="0" noProof="0" dirty="0" smtClean="0"/>
              <a:t>могли выбирать: </a:t>
            </a:r>
            <a:r>
              <a:rPr lang="ru-RU" baseline="0" noProof="0" dirty="0" err="1" smtClean="0"/>
              <a:t>Мелхола</a:t>
            </a:r>
            <a:r>
              <a:rPr lang="ru-RU" baseline="0" noProof="0" dirty="0" smtClean="0"/>
              <a:t> и Ревека (1 </a:t>
            </a:r>
            <a:r>
              <a:rPr lang="ru-RU" baseline="0" noProof="0" dirty="0" err="1" smtClean="0"/>
              <a:t>Цар</a:t>
            </a:r>
            <a:r>
              <a:rPr lang="ru-RU" baseline="0" noProof="0" dirty="0" smtClean="0"/>
              <a:t>. </a:t>
            </a:r>
            <a:r>
              <a:rPr lang="ro-RO" baseline="0" noProof="0" dirty="0" smtClean="0"/>
              <a:t>18:20, 21; </a:t>
            </a:r>
            <a:r>
              <a:rPr lang="ru-RU" baseline="0" noProof="0" dirty="0" smtClean="0"/>
              <a:t>Бытие</a:t>
            </a:r>
            <a:r>
              <a:rPr lang="ro-RO" baseline="0" noProof="0" dirty="0" smtClean="0"/>
              <a:t> 24:57, 58). </a:t>
            </a:r>
            <a:r>
              <a:rPr lang="ro-RO" noProof="0" dirty="0" smtClean="0"/>
              <a:t> </a:t>
            </a:r>
          </a:p>
          <a:p>
            <a:r>
              <a:rPr lang="ro-RO" noProof="0" dirty="0" smtClean="0"/>
              <a:t>	</a:t>
            </a:r>
            <a:r>
              <a:rPr lang="ru-RU" noProof="0" dirty="0" smtClean="0"/>
              <a:t>Обручение ассоциировалось с приданным</a:t>
            </a:r>
            <a:r>
              <a:rPr lang="ro-RO" baseline="0" noProof="0" dirty="0" smtClean="0"/>
              <a:t> (</a:t>
            </a:r>
            <a:r>
              <a:rPr lang="ru-RU" baseline="0" noProof="0" dirty="0" smtClean="0"/>
              <a:t>Бытие</a:t>
            </a:r>
            <a:r>
              <a:rPr lang="ro-RO" baseline="0" noProof="0" dirty="0" smtClean="0"/>
              <a:t> 34:12; </a:t>
            </a:r>
            <a:r>
              <a:rPr lang="ru-RU" baseline="0" noProof="0" dirty="0" smtClean="0"/>
              <a:t>Исход </a:t>
            </a:r>
            <a:r>
              <a:rPr lang="ro-RO" baseline="0" noProof="0" dirty="0" smtClean="0"/>
              <a:t> 22:16; </a:t>
            </a:r>
            <a:r>
              <a:rPr lang="ru-RU" baseline="0" noProof="0" dirty="0" smtClean="0"/>
              <a:t>1 Царств</a:t>
            </a:r>
            <a:r>
              <a:rPr lang="ro-RO" baseline="0" noProof="0" dirty="0" smtClean="0"/>
              <a:t> 18:25). </a:t>
            </a:r>
            <a:endParaRPr lang="ro-RO" noProof="0" dirty="0" smtClean="0"/>
          </a:p>
          <a:p>
            <a:r>
              <a:rPr lang="ru-RU" b="1" noProof="0" dirty="0" smtClean="0"/>
              <a:t>Выбор представляется не в самом</a:t>
            </a:r>
            <a:r>
              <a:rPr lang="ru-RU" b="1" baseline="0" noProof="0" dirty="0" smtClean="0"/>
              <a:t> выгодном свете</a:t>
            </a:r>
            <a:r>
              <a:rPr lang="ro-RO" b="1" noProof="0" dirty="0" smtClean="0"/>
              <a:t> </a:t>
            </a:r>
            <a:endParaRPr lang="ru-RU" b="1" noProof="0" dirty="0" smtClean="0"/>
          </a:p>
          <a:p>
            <a:r>
              <a:rPr lang="ro-RO" b="1" noProof="0" dirty="0" smtClean="0"/>
              <a:t>	</a:t>
            </a:r>
            <a:r>
              <a:rPr lang="ru-RU" b="1" noProof="0" dirty="0" smtClean="0"/>
              <a:t>Допотопные люди</a:t>
            </a:r>
            <a:r>
              <a:rPr lang="ro-RO" b="1" noProof="0" dirty="0" smtClean="0"/>
              <a:t>: </a:t>
            </a:r>
            <a:r>
              <a:rPr lang="ru-RU" b="1" noProof="0" dirty="0" smtClean="0"/>
              <a:t>Бытие</a:t>
            </a:r>
            <a:r>
              <a:rPr lang="ro-RO" b="1" noProof="0" dirty="0" smtClean="0"/>
              <a:t> </a:t>
            </a:r>
            <a:r>
              <a:rPr lang="ro-RO" b="1" noProof="0" dirty="0" smtClean="0"/>
              <a:t>6</a:t>
            </a:r>
          </a:p>
          <a:p>
            <a:r>
              <a:rPr lang="ro-RO" b="1" noProof="0" dirty="0" smtClean="0"/>
              <a:t>	</a:t>
            </a:r>
            <a:r>
              <a:rPr lang="ru-RU" b="1" noProof="0" dirty="0" smtClean="0"/>
              <a:t>Исав</a:t>
            </a:r>
            <a:r>
              <a:rPr lang="ro-RO" b="1" noProof="0" dirty="0" smtClean="0"/>
              <a:t>: </a:t>
            </a:r>
            <a:r>
              <a:rPr lang="ru-RU" b="1" noProof="0" dirty="0" smtClean="0"/>
              <a:t>Бытие</a:t>
            </a:r>
            <a:r>
              <a:rPr lang="ro-RO" b="1" noProof="0" dirty="0" smtClean="0"/>
              <a:t> </a:t>
            </a:r>
            <a:r>
              <a:rPr lang="ro-RO" b="1" noProof="0" dirty="0" smtClean="0"/>
              <a:t>26:34, 35</a:t>
            </a:r>
          </a:p>
          <a:p>
            <a:r>
              <a:rPr lang="ro-RO" b="1" noProof="0" dirty="0" smtClean="0"/>
              <a:t>	</a:t>
            </a:r>
            <a:r>
              <a:rPr lang="ru-RU" b="1" noProof="0" dirty="0" smtClean="0"/>
              <a:t>Самсон</a:t>
            </a:r>
            <a:r>
              <a:rPr lang="ro-RO" b="1" noProof="0" dirty="0" smtClean="0"/>
              <a:t>: </a:t>
            </a:r>
            <a:r>
              <a:rPr lang="ru-RU" b="1" noProof="0" dirty="0" smtClean="0"/>
              <a:t>Иуда</a:t>
            </a:r>
            <a:r>
              <a:rPr lang="ro-RO" b="1" noProof="0" dirty="0" smtClean="0"/>
              <a:t> </a:t>
            </a:r>
            <a:r>
              <a:rPr lang="ro-RO" b="1" noProof="0" dirty="0" smtClean="0"/>
              <a:t>14:1-3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Христианские критерии выбора</a:t>
            </a:r>
            <a:r>
              <a:rPr lang="ro-RO" b="1" noProof="0" dirty="0" smtClean="0"/>
              <a:t>: </a:t>
            </a:r>
            <a:r>
              <a:rPr lang="ru-RU" b="1" noProof="0" dirty="0" smtClean="0"/>
              <a:t>Филиппийцам</a:t>
            </a:r>
            <a:r>
              <a:rPr lang="ro-RO" b="1" noProof="0" dirty="0" smtClean="0"/>
              <a:t> 4:8</a:t>
            </a:r>
          </a:p>
          <a:p>
            <a:endParaRPr lang="ro-RO" noProof="0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Вспоминаем и другие истории</a:t>
            </a:r>
            <a:r>
              <a:rPr lang="en-US" dirty="0" smtClean="0"/>
              <a:t>:</a:t>
            </a:r>
          </a:p>
          <a:p>
            <a:r>
              <a:rPr lang="en-US" dirty="0" smtClean="0"/>
              <a:t>	</a:t>
            </a:r>
            <a:r>
              <a:rPr lang="ru-RU" dirty="0" smtClean="0"/>
              <a:t>Давид и </a:t>
            </a:r>
            <a:r>
              <a:rPr lang="ru-RU" dirty="0" err="1" smtClean="0"/>
              <a:t>Авигея</a:t>
            </a:r>
            <a:r>
              <a:rPr lang="ru-RU" dirty="0" smtClean="0"/>
              <a:t> – мудрость</a:t>
            </a:r>
          </a:p>
          <a:p>
            <a:r>
              <a:rPr lang="ru-RU" dirty="0" smtClean="0"/>
              <a:t>	Давид и Вирсавия – страсть</a:t>
            </a:r>
          </a:p>
          <a:p>
            <a:r>
              <a:rPr lang="ru-RU" dirty="0" smtClean="0"/>
              <a:t>	Иосиф и Мария – страх перед Богом</a:t>
            </a:r>
            <a:r>
              <a:rPr lang="ru-RU" baseline="0" dirty="0" smtClean="0"/>
              <a:t> сохранил отношения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Исаак и Ревека:</a:t>
            </a:r>
            <a:r>
              <a:rPr lang="ru-RU" b="1" baseline="0" dirty="0" smtClean="0"/>
              <a:t> Бытие </a:t>
            </a:r>
            <a:r>
              <a:rPr lang="en-US" b="1" dirty="0" smtClean="0"/>
              <a:t>24</a:t>
            </a:r>
          </a:p>
          <a:p>
            <a:endParaRPr lang="en-US" dirty="0" smtClean="0"/>
          </a:p>
          <a:p>
            <a:r>
              <a:rPr lang="ru-RU" dirty="0" smtClean="0"/>
              <a:t>Другие истории</a:t>
            </a:r>
            <a:r>
              <a:rPr lang="en-US" dirty="0" smtClean="0"/>
              <a:t>: </a:t>
            </a:r>
            <a:r>
              <a:rPr lang="ru-RU" dirty="0" smtClean="0"/>
              <a:t>Иаков и Лия (Рахиль): выбрал (Бытие </a:t>
            </a:r>
            <a:r>
              <a:rPr lang="en-US" dirty="0" smtClean="0"/>
              <a:t>29:18)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b="1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Неподходящее ярмо</a:t>
            </a:r>
            <a:r>
              <a:rPr lang="en-US" b="1" dirty="0" smtClean="0"/>
              <a:t>: </a:t>
            </a:r>
            <a:r>
              <a:rPr lang="ru-RU" sz="800" b="1" kern="1200" dirty="0" err="1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Амос</a:t>
            </a:r>
            <a:r>
              <a:rPr lang="en-US" b="1" dirty="0" smtClean="0"/>
              <a:t> 3:3; </a:t>
            </a:r>
            <a:r>
              <a:rPr lang="ru-RU" b="1" dirty="0" smtClean="0"/>
              <a:t>Бытие </a:t>
            </a:r>
            <a:r>
              <a:rPr lang="en-US" b="1" dirty="0" smtClean="0"/>
              <a:t> 24:3; </a:t>
            </a:r>
            <a:r>
              <a:rPr lang="ru-RU" b="1" dirty="0" smtClean="0"/>
              <a:t>Бытие</a:t>
            </a:r>
            <a:r>
              <a:rPr lang="ro-RO" b="1" dirty="0" smtClean="0"/>
              <a:t>a</a:t>
            </a:r>
            <a:r>
              <a:rPr lang="en-US" b="1" dirty="0" smtClean="0"/>
              <a:t> 28:1; </a:t>
            </a:r>
            <a:r>
              <a:rPr lang="ru-RU" b="1" dirty="0" smtClean="0"/>
              <a:t>Исход</a:t>
            </a:r>
            <a:r>
              <a:rPr lang="en-US" b="1" dirty="0" smtClean="0"/>
              <a:t> 34:12-16; </a:t>
            </a:r>
            <a:r>
              <a:rPr lang="ru-RU" b="1" dirty="0" smtClean="0"/>
              <a:t>Второзаконие </a:t>
            </a:r>
            <a:r>
              <a:rPr lang="en-US" b="1" dirty="0" smtClean="0"/>
              <a:t> 7:1-4; </a:t>
            </a:r>
            <a:r>
              <a:rPr lang="ru-RU" b="1" dirty="0" smtClean="0"/>
              <a:t>Иисус Навин </a:t>
            </a:r>
            <a:r>
              <a:rPr lang="en-US" b="1" dirty="0" smtClean="0"/>
              <a:t>23:12</a:t>
            </a:r>
            <a:r>
              <a:rPr lang="en-US" b="1" dirty="0" smtClean="0"/>
              <a:t>, 13; </a:t>
            </a:r>
            <a:r>
              <a:rPr lang="ru-RU" b="1" dirty="0" smtClean="0"/>
              <a:t>Числа</a:t>
            </a:r>
            <a:r>
              <a:rPr lang="ro-RO" b="1" dirty="0" smtClean="0"/>
              <a:t> </a:t>
            </a:r>
            <a:r>
              <a:rPr lang="en-US" b="1" dirty="0" smtClean="0"/>
              <a:t>25:1-3; </a:t>
            </a:r>
            <a:r>
              <a:rPr lang="ru-RU" b="1" dirty="0" smtClean="0"/>
              <a:t>Судьи</a:t>
            </a:r>
            <a:r>
              <a:rPr lang="ro-RO" b="1" dirty="0" smtClean="0"/>
              <a:t> </a:t>
            </a:r>
            <a:r>
              <a:rPr lang="en-US" b="1" dirty="0" smtClean="0"/>
              <a:t>2:2, 10; 3:6; </a:t>
            </a:r>
            <a:r>
              <a:rPr lang="ru-RU" b="1" dirty="0" smtClean="0"/>
              <a:t>3</a:t>
            </a:r>
            <a:r>
              <a:rPr lang="ru-RU" b="1" baseline="0" dirty="0" smtClean="0"/>
              <a:t> Царств</a:t>
            </a:r>
            <a:r>
              <a:rPr lang="ro-RO" b="1" dirty="0" smtClean="0"/>
              <a:t> </a:t>
            </a:r>
            <a:r>
              <a:rPr lang="en-US" b="1" dirty="0" smtClean="0"/>
              <a:t>3:1-3; 11:1-6; 2 </a:t>
            </a:r>
            <a:r>
              <a:rPr lang="ru-RU" b="1" dirty="0" smtClean="0"/>
              <a:t>Коринфянам</a:t>
            </a:r>
            <a:r>
              <a:rPr lang="ro-RO" b="1" dirty="0" smtClean="0"/>
              <a:t> </a:t>
            </a:r>
            <a:r>
              <a:rPr lang="en-US" b="1" dirty="0" smtClean="0"/>
              <a:t>6:14-7:1</a:t>
            </a:r>
          </a:p>
          <a:p>
            <a:endParaRPr lang="en-US" b="1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Развод</a:t>
            </a:r>
            <a:r>
              <a:rPr lang="en-US" sz="800" b="1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, </a:t>
            </a:r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ухаживания и повторный брак</a:t>
            </a:r>
            <a:r>
              <a:rPr lang="en-US" b="1" dirty="0" smtClean="0"/>
              <a:t>: </a:t>
            </a:r>
            <a:r>
              <a:rPr lang="ru-RU" b="1" dirty="0" smtClean="0"/>
              <a:t>Матфея </a:t>
            </a:r>
            <a:r>
              <a:rPr lang="en-US" b="1" dirty="0" smtClean="0"/>
              <a:t>19:9; 1 </a:t>
            </a:r>
            <a:r>
              <a:rPr lang="ru-RU" b="1" dirty="0" smtClean="0"/>
              <a:t>Коринфянам</a:t>
            </a:r>
            <a:r>
              <a:rPr lang="ro-RO" b="1" dirty="0" smtClean="0"/>
              <a:t> </a:t>
            </a:r>
            <a:r>
              <a:rPr lang="en-US" b="1" dirty="0" smtClean="0"/>
              <a:t>7:39</a:t>
            </a:r>
          </a:p>
          <a:p>
            <a:endParaRPr lang="en-US" b="1" dirty="0" smtClean="0"/>
          </a:p>
          <a:p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Сексуальность</a:t>
            </a:r>
            <a:r>
              <a:rPr lang="ro-RO" b="1" dirty="0" smtClean="0"/>
              <a:t>:</a:t>
            </a:r>
            <a:r>
              <a:rPr lang="ro-RO" b="1" baseline="0" dirty="0" smtClean="0"/>
              <a:t> </a:t>
            </a:r>
            <a:r>
              <a:rPr lang="ru-RU" b="1" baseline="0" dirty="0" smtClean="0"/>
              <a:t>об этом поговорим чуть позже в оставшееся время</a:t>
            </a:r>
            <a:endParaRPr lang="en-US" b="1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Обетования и обещания</a:t>
            </a:r>
            <a:r>
              <a:rPr lang="en-US" dirty="0" smtClean="0"/>
              <a:t>: </a:t>
            </a:r>
            <a:r>
              <a:rPr lang="ru-RU" dirty="0" smtClean="0"/>
              <a:t>Притчи</a:t>
            </a:r>
            <a:r>
              <a:rPr lang="en-US" dirty="0" smtClean="0"/>
              <a:t> 16:2, 3; 27:12</a:t>
            </a:r>
          </a:p>
          <a:p>
            <a:endParaRPr lang="en-US" dirty="0" smtClean="0"/>
          </a:p>
          <a:p>
            <a:r>
              <a:rPr lang="ru-RU" b="0" dirty="0" smtClean="0"/>
              <a:t>Библейские стихи</a:t>
            </a:r>
            <a:r>
              <a:rPr lang="en-US" b="0" dirty="0" smtClean="0"/>
              <a:t>: </a:t>
            </a:r>
            <a:r>
              <a:rPr lang="ru-RU" b="0" dirty="0" smtClean="0"/>
              <a:t>Бытие</a:t>
            </a:r>
            <a:r>
              <a:rPr lang="en-US" b="0" dirty="0" smtClean="0"/>
              <a:t> 2:24</a:t>
            </a:r>
          </a:p>
          <a:p>
            <a:endParaRPr lang="en-US" b="1" dirty="0" smtClean="0"/>
          </a:p>
          <a:p>
            <a:r>
              <a:rPr lang="ru-RU" dirty="0" smtClean="0"/>
              <a:t>Это прогресс</a:t>
            </a:r>
            <a:r>
              <a:rPr lang="en-US" dirty="0" smtClean="0"/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</a:t>
            </a:r>
            <a:r>
              <a:rPr lang="ru-RU" dirty="0" smtClean="0"/>
              <a:t>Потому</a:t>
            </a:r>
            <a:r>
              <a:rPr lang="ru-RU" baseline="0" dirty="0" smtClean="0"/>
              <a:t> </a:t>
            </a:r>
            <a:r>
              <a:rPr lang="en-US" dirty="0" smtClean="0"/>
              <a:t>(1.) </a:t>
            </a:r>
            <a:r>
              <a:rPr lang="ru-RU" dirty="0" smtClean="0"/>
              <a:t>оставит человек отца своего и мать свою </a:t>
            </a:r>
            <a:r>
              <a:rPr lang="en-US" dirty="0" smtClean="0"/>
              <a:t>(2.) </a:t>
            </a:r>
            <a:r>
              <a:rPr lang="ru-RU" dirty="0" smtClean="0"/>
              <a:t>и прилепится к жене своей; </a:t>
            </a:r>
            <a:r>
              <a:rPr lang="en-US" dirty="0" smtClean="0"/>
              <a:t>(3.) </a:t>
            </a:r>
            <a:r>
              <a:rPr lang="ru-RU" dirty="0" smtClean="0"/>
              <a:t>и будут двое одна плоть.</a:t>
            </a:r>
            <a:r>
              <a:rPr lang="ro-RO" baseline="0" dirty="0" smtClean="0"/>
              <a:t> </a:t>
            </a:r>
            <a:r>
              <a:rPr lang="en-US" dirty="0" smtClean="0"/>
              <a:t>(</a:t>
            </a:r>
            <a:r>
              <a:rPr lang="ru-RU" dirty="0" smtClean="0"/>
              <a:t>см. и</a:t>
            </a:r>
            <a:r>
              <a:rPr lang="ro-RO" dirty="0" smtClean="0"/>
              <a:t> </a:t>
            </a:r>
            <a:r>
              <a:rPr lang="en-US" dirty="0" smtClean="0"/>
              <a:t>1 </a:t>
            </a:r>
            <a:r>
              <a:rPr lang="ru-RU" dirty="0" smtClean="0"/>
              <a:t>Коринфянам</a:t>
            </a:r>
            <a:r>
              <a:rPr lang="en-US" dirty="0" smtClean="0"/>
              <a:t> 6:16).</a:t>
            </a:r>
            <a:endParaRPr lang="ru-RU" dirty="0" smtClean="0"/>
          </a:p>
          <a:p>
            <a:endParaRPr lang="en-US" dirty="0" smtClean="0"/>
          </a:p>
          <a:p>
            <a:r>
              <a:rPr lang="ru-RU" dirty="0" smtClean="0"/>
              <a:t>Чистые сексуальные отношения</a:t>
            </a:r>
            <a:r>
              <a:rPr lang="ro-RO" dirty="0" smtClean="0"/>
              <a:t> </a:t>
            </a:r>
            <a:r>
              <a:rPr lang="en-US" dirty="0" smtClean="0"/>
              <a:t>(</a:t>
            </a:r>
            <a:r>
              <a:rPr lang="ru-RU" dirty="0" smtClean="0"/>
              <a:t>Бытие</a:t>
            </a:r>
            <a:r>
              <a:rPr lang="en-US" dirty="0" smtClean="0"/>
              <a:t> 2:24)</a:t>
            </a:r>
          </a:p>
          <a:p>
            <a:r>
              <a:rPr lang="en-US" dirty="0" smtClean="0"/>
              <a:t>	1. </a:t>
            </a:r>
            <a:r>
              <a:rPr lang="ru-RU" dirty="0" smtClean="0"/>
              <a:t>Между двумя людьми</a:t>
            </a:r>
            <a:endParaRPr lang="en-US" dirty="0" smtClean="0"/>
          </a:p>
          <a:p>
            <a:r>
              <a:rPr lang="en-US" dirty="0" smtClean="0"/>
              <a:t>	2. </a:t>
            </a:r>
            <a:r>
              <a:rPr lang="ru-RU" dirty="0" smtClean="0"/>
              <a:t>Реальные </a:t>
            </a:r>
            <a:r>
              <a:rPr lang="en-US" dirty="0" smtClean="0"/>
              <a:t> (</a:t>
            </a:r>
            <a:r>
              <a:rPr lang="ru-RU" dirty="0" smtClean="0"/>
              <a:t>не</a:t>
            </a:r>
            <a:r>
              <a:rPr lang="ru-RU" baseline="0" dirty="0" smtClean="0"/>
              <a:t> виртуальные</a:t>
            </a:r>
            <a:r>
              <a:rPr lang="en-US" dirty="0" smtClean="0"/>
              <a:t>)</a:t>
            </a:r>
          </a:p>
          <a:p>
            <a:r>
              <a:rPr lang="en-US" dirty="0" smtClean="0"/>
              <a:t>	3. </a:t>
            </a:r>
            <a:r>
              <a:rPr lang="ru-RU" dirty="0" smtClean="0"/>
              <a:t>Между людьми разного пола</a:t>
            </a:r>
            <a:endParaRPr lang="en-US" dirty="0" smtClean="0"/>
          </a:p>
          <a:p>
            <a:r>
              <a:rPr lang="en-US" dirty="0" smtClean="0"/>
              <a:t>	4. </a:t>
            </a:r>
            <a:r>
              <a:rPr lang="ru-RU" dirty="0" smtClean="0"/>
              <a:t>В законном</a:t>
            </a:r>
            <a:r>
              <a:rPr lang="ru-RU" baseline="0" dirty="0" smtClean="0"/>
              <a:t> брачном союзе</a:t>
            </a:r>
            <a:endParaRPr lang="en-US" dirty="0" smtClean="0"/>
          </a:p>
          <a:p>
            <a:r>
              <a:rPr lang="en-US" dirty="0" smtClean="0"/>
              <a:t>	5. </a:t>
            </a:r>
            <a:r>
              <a:rPr lang="ru-RU" dirty="0" smtClean="0"/>
              <a:t>С </a:t>
            </a:r>
            <a:r>
              <a:rPr lang="ru-RU" dirty="0" smtClean="0"/>
              <a:t>любовью </a:t>
            </a:r>
            <a:endParaRPr lang="en-US" dirty="0" smtClean="0"/>
          </a:p>
          <a:p>
            <a:r>
              <a:rPr lang="en-US" dirty="0" smtClean="0"/>
              <a:t>	6. </a:t>
            </a:r>
            <a:r>
              <a:rPr lang="ru-RU" dirty="0" smtClean="0"/>
              <a:t>Уважая </a:t>
            </a:r>
            <a:r>
              <a:rPr lang="ru-RU" dirty="0" smtClean="0"/>
              <a:t>границы установленные Творцом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b="1" dirty="0" smtClean="0"/>
              <a:t>Гомосексуализм</a:t>
            </a:r>
            <a:r>
              <a:rPr lang="en-US" b="1" dirty="0" smtClean="0"/>
              <a:t>: </a:t>
            </a:r>
            <a:r>
              <a:rPr lang="ru-RU" b="1" dirty="0" smtClean="0"/>
              <a:t>см. и Левит</a:t>
            </a:r>
            <a:r>
              <a:rPr lang="en-US" b="1" dirty="0" smtClean="0"/>
              <a:t> 18:22; </a:t>
            </a:r>
            <a:r>
              <a:rPr lang="ru-RU" b="1" dirty="0" smtClean="0"/>
              <a:t>Римлянам </a:t>
            </a:r>
            <a:r>
              <a:rPr lang="en-US" b="1" dirty="0" smtClean="0"/>
              <a:t>1:26, 27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b="1" dirty="0" smtClean="0"/>
              <a:t>Инцест</a:t>
            </a:r>
            <a:r>
              <a:rPr lang="en-US" b="1" dirty="0" smtClean="0"/>
              <a:t>: </a:t>
            </a:r>
            <a:r>
              <a:rPr lang="ru-RU" b="1" dirty="0" smtClean="0"/>
              <a:t>см. и</a:t>
            </a:r>
            <a:r>
              <a:rPr lang="ro-RO" b="1" dirty="0" smtClean="0"/>
              <a:t> </a:t>
            </a:r>
            <a:r>
              <a:rPr lang="en-US" b="1" dirty="0" smtClean="0"/>
              <a:t>1 </a:t>
            </a:r>
            <a:r>
              <a:rPr lang="ru-RU" b="1" dirty="0" smtClean="0"/>
              <a:t>Коринфянам</a:t>
            </a:r>
            <a:r>
              <a:rPr lang="en-US" b="1" dirty="0" smtClean="0"/>
              <a:t> 5: 1, 2; </a:t>
            </a:r>
            <a:r>
              <a:rPr lang="ru-RU" b="1" dirty="0" smtClean="0"/>
              <a:t>Левит</a:t>
            </a:r>
            <a:r>
              <a:rPr lang="en-US" b="1" dirty="0" smtClean="0"/>
              <a:t> 18:6-18</a:t>
            </a:r>
          </a:p>
          <a:p>
            <a:endParaRPr lang="en-US" b="1" dirty="0" smtClean="0"/>
          </a:p>
          <a:p>
            <a:r>
              <a:rPr lang="ru-RU" sz="1200" b="1" dirty="0" smtClean="0"/>
              <a:t>Развод</a:t>
            </a:r>
            <a:r>
              <a:rPr lang="en-US" b="1" dirty="0" smtClean="0"/>
              <a:t>: </a:t>
            </a:r>
            <a:r>
              <a:rPr lang="ru-RU" b="1" dirty="0" smtClean="0"/>
              <a:t>Матфея</a:t>
            </a:r>
            <a:r>
              <a:rPr lang="en-US" b="1" dirty="0" smtClean="0"/>
              <a:t> 19:1-10; </a:t>
            </a:r>
            <a:r>
              <a:rPr lang="ru-RU" b="1" dirty="0" smtClean="0"/>
              <a:t>Марка </a:t>
            </a:r>
            <a:r>
              <a:rPr lang="en-US" b="1" dirty="0" smtClean="0"/>
              <a:t>10:1-10; 1 </a:t>
            </a:r>
            <a:r>
              <a:rPr lang="ru-RU" b="1" dirty="0" smtClean="0"/>
              <a:t>Коринфянам</a:t>
            </a:r>
            <a:r>
              <a:rPr lang="en-US" b="1" dirty="0" smtClean="0"/>
              <a:t> 7:10-16; </a:t>
            </a:r>
            <a:r>
              <a:rPr lang="ru-RU" b="1" dirty="0" err="1" smtClean="0"/>
              <a:t>Малахия</a:t>
            </a:r>
            <a:r>
              <a:rPr lang="en-US" b="1" dirty="0" smtClean="0"/>
              <a:t> 2:16</a:t>
            </a:r>
          </a:p>
          <a:p>
            <a:endParaRPr lang="en-US" b="1" dirty="0" smtClean="0"/>
          </a:p>
          <a:p>
            <a:r>
              <a:rPr lang="ru-RU" b="1" dirty="0" smtClean="0"/>
              <a:t>Смешанные браки</a:t>
            </a:r>
            <a:r>
              <a:rPr lang="en-US" b="1" dirty="0" smtClean="0"/>
              <a:t>: 1 </a:t>
            </a:r>
            <a:r>
              <a:rPr lang="ru-RU" b="1" dirty="0" smtClean="0"/>
              <a:t>Коринфянам</a:t>
            </a:r>
            <a:r>
              <a:rPr lang="ro-RO" b="1" dirty="0" smtClean="0"/>
              <a:t> </a:t>
            </a:r>
            <a:r>
              <a:rPr lang="en-US" b="1" dirty="0" smtClean="0"/>
              <a:t>7:39; 1 </a:t>
            </a:r>
            <a:r>
              <a:rPr lang="ru-RU" b="1" dirty="0" smtClean="0"/>
              <a:t>Коринфянам</a:t>
            </a:r>
            <a:r>
              <a:rPr lang="en-US" b="1" dirty="0" smtClean="0"/>
              <a:t> 5-7; </a:t>
            </a:r>
            <a:r>
              <a:rPr lang="ru-RU" b="1" dirty="0" smtClean="0"/>
              <a:t>Второзаконие</a:t>
            </a:r>
            <a:r>
              <a:rPr lang="en-US" b="1" dirty="0" smtClean="0"/>
              <a:t> 7:3; </a:t>
            </a:r>
            <a:r>
              <a:rPr lang="ru-RU" b="1" dirty="0" err="1" smtClean="0"/>
              <a:t>Неемия</a:t>
            </a:r>
            <a:r>
              <a:rPr lang="ru-RU" b="1" dirty="0" smtClean="0"/>
              <a:t> </a:t>
            </a:r>
            <a:r>
              <a:rPr lang="en-US" b="1" dirty="0" smtClean="0"/>
              <a:t>13:23-25</a:t>
            </a:r>
          </a:p>
          <a:p>
            <a:endParaRPr lang="en-US" b="1" dirty="0" smtClean="0"/>
          </a:p>
          <a:p>
            <a:r>
              <a:rPr lang="ru-RU" sz="1200" b="1" dirty="0" smtClean="0"/>
              <a:t>Порнография</a:t>
            </a:r>
            <a:r>
              <a:rPr lang="en-US" b="1" dirty="0" smtClean="0"/>
              <a:t>: </a:t>
            </a:r>
            <a:r>
              <a:rPr lang="ru-RU" b="1" dirty="0" smtClean="0"/>
              <a:t>также неподобающее раскрытие того, что Бог пожелал оставить</a:t>
            </a:r>
            <a:r>
              <a:rPr lang="ru-RU" b="1" baseline="0" dirty="0" smtClean="0"/>
              <a:t> сокрытым: Бытие </a:t>
            </a:r>
            <a:r>
              <a:rPr lang="en-US" b="1" dirty="0" smtClean="0"/>
              <a:t>3:7; 1 </a:t>
            </a:r>
            <a:r>
              <a:rPr lang="ru-RU" b="1" dirty="0" smtClean="0"/>
              <a:t>Тимофея </a:t>
            </a:r>
            <a:r>
              <a:rPr lang="en-US" b="1" dirty="0" smtClean="0"/>
              <a:t>2:9</a:t>
            </a:r>
          </a:p>
          <a:p>
            <a:r>
              <a:rPr lang="en-US" b="1" dirty="0" smtClean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1447800"/>
            <a:ext cx="7772400" cy="685800"/>
          </a:xfrm>
        </p:spPr>
        <p:txBody>
          <a:bodyPr/>
          <a:lstStyle>
            <a:lvl1pPr>
              <a:defRPr sz="4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133600"/>
            <a:ext cx="6400800" cy="1752600"/>
          </a:xfrm>
        </p:spPr>
        <p:txBody>
          <a:bodyPr/>
          <a:lstStyle>
            <a:lvl1pPr marL="0" indent="0">
              <a:buFontTx/>
              <a:buNone/>
              <a:defRPr i="1" smtClean="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8600"/>
            <a:ext cx="7239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524000"/>
            <a:ext cx="7239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OfficinaSans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OfficinaSans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OfficinaSans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OfficinaSans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499890"/>
        </a:buClr>
        <a:buChar char="•"/>
        <a:defRPr sz="3200">
          <a:solidFill>
            <a:srgbClr val="36211C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•"/>
        <a:defRPr sz="2800">
          <a:solidFill>
            <a:srgbClr val="36211C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91815"/>
        </a:buClr>
        <a:buChar char="–"/>
        <a:defRPr sz="2400">
          <a:solidFill>
            <a:srgbClr val="36211C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7877E"/>
        </a:buClr>
        <a:buFont typeface="Times New Roman" pitchFamily="18" charset="0"/>
        <a:buChar char="•"/>
        <a:defRPr sz="2000">
          <a:solidFill>
            <a:srgbClr val="36211C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36211C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6468E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6468E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6468E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6468E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5863" y="933450"/>
            <a:ext cx="7772400" cy="6858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/>
          <a:p>
            <a:pPr>
              <a:defRPr/>
            </a:pPr>
            <a:r>
              <a:rPr lang="ru-RU" sz="4800" dirty="0" smtClean="0">
                <a:ea typeface="ＭＳ Ｐゴシック" charset="0"/>
                <a:cs typeface="+mj-cs"/>
              </a:rPr>
              <a:t>Период ухаживаний</a:t>
            </a:r>
            <a:endParaRPr lang="en-US" sz="4800" dirty="0">
              <a:ea typeface="ＭＳ Ｐゴシック" charset="0"/>
              <a:cs typeface="+mj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676400"/>
            <a:ext cx="6400800" cy="762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/>
          <a:p>
            <a:pPr>
              <a:defRPr/>
            </a:pPr>
            <a:r>
              <a:rPr lang="ru-RU" sz="3600" dirty="0" smtClean="0">
                <a:ea typeface="ＭＳ Ｐゴシック" charset="0"/>
                <a:cs typeface="+mn-cs"/>
              </a:rPr>
              <a:t>Библейский взгляд</a:t>
            </a:r>
            <a:endParaRPr lang="en-US" sz="3600" dirty="0">
              <a:ea typeface="ＭＳ Ｐゴシック" charset="0"/>
              <a:cs typeface="+mn-cs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30188" y="7048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2400">
              <a:solidFill>
                <a:schemeClr val="tx1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3077" name="TextBox 1"/>
          <p:cNvSpPr txBox="1">
            <a:spLocks noChangeArrowheads="1"/>
          </p:cNvSpPr>
          <p:nvPr/>
        </p:nvSpPr>
        <p:spPr bwMode="auto">
          <a:xfrm>
            <a:off x="1295400" y="3048000"/>
            <a:ext cx="6858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Автор</a:t>
            </a:r>
            <a:r>
              <a:rPr lang="en-US" sz="2000" dirty="0" smtClean="0">
                <a:solidFill>
                  <a:schemeClr val="tx1"/>
                </a:solidFill>
              </a:rPr>
              <a:t>: </a:t>
            </a:r>
            <a:r>
              <a:rPr lang="ru-RU" sz="2000" dirty="0" smtClean="0">
                <a:solidFill>
                  <a:schemeClr val="tx1"/>
                </a:solidFill>
              </a:rPr>
              <a:t>Маркос Бомфим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Директор Отдела Семейного Служения</a:t>
            </a:r>
            <a:r>
              <a:rPr lang="ro-RO" sz="2000" dirty="0" smtClean="0">
                <a:solidFill>
                  <a:schemeClr val="tx1"/>
                </a:solidFill>
              </a:rPr>
              <a:t>,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Южно-Американский Дивизион в Бразилии, Бразилия Материал </a:t>
            </a:r>
            <a:r>
              <a:rPr lang="ru-RU" sz="2000" dirty="0" smtClean="0">
                <a:solidFill>
                  <a:schemeClr val="tx1"/>
                </a:solidFill>
              </a:rPr>
              <a:t>взят </a:t>
            </a:r>
            <a:r>
              <a:rPr lang="ru-RU" sz="2000" dirty="0" smtClean="0">
                <a:solidFill>
                  <a:schemeClr val="tx1"/>
                </a:solidFill>
              </a:rPr>
              <a:t>из </a:t>
            </a:r>
            <a:r>
              <a:rPr lang="ru-RU" sz="2000" dirty="0" smtClean="0">
                <a:solidFill>
                  <a:schemeClr val="tx1"/>
                </a:solidFill>
              </a:rPr>
              <a:t>программы:                                           «</a:t>
            </a:r>
            <a:r>
              <a:rPr lang="ru-RU" sz="2000" i="1" dirty="0" smtClean="0">
                <a:solidFill>
                  <a:schemeClr val="tx1"/>
                </a:solidFill>
              </a:rPr>
              <a:t>Возрождение </a:t>
            </a:r>
            <a:r>
              <a:rPr lang="ru-RU" sz="2000" i="1" dirty="0" smtClean="0">
                <a:solidFill>
                  <a:schemeClr val="tx1"/>
                </a:solidFill>
              </a:rPr>
              <a:t>и преобразование: Миссионерские </a:t>
            </a:r>
            <a:r>
              <a:rPr lang="ru-RU" sz="2000" i="1" dirty="0" smtClean="0">
                <a:solidFill>
                  <a:schemeClr val="tx1"/>
                </a:solidFill>
              </a:rPr>
              <a:t>семьи»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1231900" y="2382838"/>
            <a:ext cx="6400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99890"/>
              </a:buClr>
              <a:buFontTx/>
              <a:buNone/>
              <a:defRPr sz="3200" i="1" smtClean="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•"/>
              <a:defRPr sz="280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1815"/>
              </a:buClr>
              <a:buChar char="–"/>
              <a:defRPr sz="240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7877E"/>
              </a:buClr>
              <a:buFont typeface="Times New Roman" pitchFamily="18" charset="0"/>
              <a:buChar char="•"/>
              <a:defRPr sz="200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9pPr>
          </a:lstStyle>
          <a:p>
            <a:pPr>
              <a:defRPr/>
            </a:pPr>
            <a:endParaRPr lang="en-US" sz="2000" i="0" dirty="0">
              <a:solidFill>
                <a:schemeClr val="tx1"/>
              </a:solidFill>
              <a:latin typeface="Times New Roman"/>
              <a:ea typeface="ＭＳ Ｐゴシック" charset="0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391400" cy="4114800"/>
          </a:xfrm>
        </p:spPr>
        <p:txBody>
          <a:bodyPr/>
          <a:lstStyle/>
          <a:p>
            <a:pPr>
              <a:defRPr/>
            </a:pPr>
            <a:r>
              <a:rPr lang="ru-RU" sz="2700" b="1" dirty="0" smtClean="0"/>
              <a:t>Мастурбация</a:t>
            </a:r>
            <a:r>
              <a:rPr lang="en-US" sz="2700" b="1" dirty="0" smtClean="0"/>
              <a:t> –</a:t>
            </a:r>
            <a:r>
              <a:rPr lang="ro-RO" sz="2700" b="1" dirty="0" smtClean="0"/>
              <a:t> </a:t>
            </a:r>
            <a:r>
              <a:rPr lang="ru-RU" sz="2700" dirty="0" smtClean="0"/>
              <a:t>сексуальная </a:t>
            </a:r>
            <a:r>
              <a:rPr lang="ru-RU" sz="2700" dirty="0" smtClean="0"/>
              <a:t>стимуляция                    </a:t>
            </a:r>
            <a:r>
              <a:rPr lang="ru-RU" sz="2700" dirty="0" smtClean="0"/>
              <a:t>с целью получения удовлетворения; </a:t>
            </a:r>
            <a:r>
              <a:rPr lang="ru-RU" sz="2700" dirty="0" smtClean="0"/>
              <a:t>                            в </a:t>
            </a:r>
            <a:r>
              <a:rPr lang="ru-RU" sz="2700" dirty="0" smtClean="0"/>
              <a:t>общем ассоциируется с порнографией </a:t>
            </a:r>
            <a:r>
              <a:rPr lang="ru-RU" sz="2700" dirty="0" smtClean="0"/>
              <a:t>               или </a:t>
            </a:r>
            <a:r>
              <a:rPr lang="ru-RU" sz="2700" dirty="0" smtClean="0"/>
              <a:t>другими сексуальными грехами.</a:t>
            </a:r>
            <a:r>
              <a:rPr lang="en-US" sz="2700" dirty="0" smtClean="0"/>
              <a:t> </a:t>
            </a:r>
          </a:p>
          <a:p>
            <a:pPr lvl="1">
              <a:defRPr/>
            </a:pPr>
            <a:r>
              <a:rPr lang="ru-RU" sz="2300" b="1" dirty="0" smtClean="0"/>
              <a:t>Последствия </a:t>
            </a:r>
            <a:r>
              <a:rPr lang="ro-RO" sz="2300" b="1" dirty="0" smtClean="0"/>
              <a:t> </a:t>
            </a:r>
            <a:r>
              <a:rPr lang="en-US" sz="2300" dirty="0" smtClean="0"/>
              <a:t>– </a:t>
            </a:r>
            <a:r>
              <a:rPr lang="ru-RU" sz="2300" dirty="0" smtClean="0"/>
              <a:t>стимулирует мысли, которые противоречат Божьим заповедям и Его плану, который предусматривает </a:t>
            </a:r>
            <a:r>
              <a:rPr lang="ru-RU" sz="2300" dirty="0" smtClean="0"/>
              <a:t>для этого процесса              две </a:t>
            </a:r>
            <a:r>
              <a:rPr lang="ru-RU" sz="2300" dirty="0" smtClean="0"/>
              <a:t>реальные личности.</a:t>
            </a:r>
          </a:p>
          <a:p>
            <a:pPr lvl="1">
              <a:defRPr/>
            </a:pPr>
            <a:r>
              <a:rPr lang="ru-RU" sz="2300" dirty="0" smtClean="0"/>
              <a:t>Здоровая сексуальная активность: </a:t>
            </a:r>
            <a:r>
              <a:rPr lang="ru-RU" sz="2300" dirty="0" smtClean="0"/>
              <a:t>                        выражение </a:t>
            </a:r>
            <a:r>
              <a:rPr lang="ru-RU" sz="2300" dirty="0" smtClean="0"/>
              <a:t>любви.</a:t>
            </a:r>
          </a:p>
          <a:p>
            <a:pPr lvl="1">
              <a:defRPr/>
            </a:pPr>
            <a:endParaRPr lang="ru-RU" sz="2300" dirty="0"/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ea typeface="ＭＳ Ｐゴシック" charset="0"/>
              </a:rPr>
              <a:t>Сексуальность</a:t>
            </a:r>
            <a:r>
              <a:rPr lang="ro-RO" dirty="0">
                <a:ea typeface="ＭＳ Ｐゴシック" charset="0"/>
              </a:rPr>
              <a:t>:</a:t>
            </a:r>
            <a:r>
              <a:rPr lang="en-US" dirty="0">
                <a:ea typeface="ＭＳ Ｐゴシック" charset="0"/>
              </a:rPr>
              <a:t> </a:t>
            </a:r>
            <a:r>
              <a:rPr lang="ru-RU" sz="2800" b="1" dirty="0">
                <a:ea typeface="ＭＳ Ｐゴシック" charset="0"/>
              </a:rPr>
              <a:t>Сексуальные грехи</a:t>
            </a:r>
            <a:endParaRPr lang="en-US" sz="2000" b="1" dirty="0">
              <a:ea typeface="ＭＳ Ｐゴシック" charset="0"/>
              <a:cs typeface="+mj-cs"/>
            </a:endParaRPr>
          </a:p>
        </p:txBody>
      </p:sp>
      <p:pic>
        <p:nvPicPr>
          <p:cNvPr id="12292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391400" cy="41148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Мы призваны быть детьми света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Всегда будут неприятные последствия</a:t>
            </a:r>
            <a:endParaRPr lang="ru-RU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Что же делать</a:t>
            </a:r>
            <a:r>
              <a:rPr lang="en-US" dirty="0" smtClean="0">
                <a:ea typeface="ＭＳ Ｐゴシック" charset="0"/>
                <a:cs typeface="+mn-cs"/>
              </a:rPr>
              <a:t>? 2 </a:t>
            </a:r>
            <a:r>
              <a:rPr lang="ru-RU" dirty="0" smtClean="0">
                <a:ea typeface="ＭＳ Ｐゴシック" charset="0"/>
                <a:cs typeface="+mn-cs"/>
              </a:rPr>
              <a:t>Тимофея</a:t>
            </a:r>
            <a:r>
              <a:rPr lang="en-US" dirty="0" smtClean="0">
                <a:ea typeface="ＭＳ Ｐゴシック" charset="0"/>
                <a:cs typeface="+mn-cs"/>
              </a:rPr>
              <a:t> 2:22</a:t>
            </a:r>
          </a:p>
          <a:p>
            <a:pPr lvl="1">
              <a:buFont typeface="Times New Roman" charset="0"/>
              <a:buChar char="•"/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Юношеских похотей убегай</a:t>
            </a:r>
            <a:r>
              <a:rPr lang="en-US" dirty="0" smtClean="0">
                <a:ea typeface="ＭＳ Ｐゴシック" charset="0"/>
                <a:cs typeface="+mn-cs"/>
              </a:rPr>
              <a:t>;</a:t>
            </a:r>
            <a:endParaRPr lang="ru-RU" dirty="0" smtClean="0">
              <a:ea typeface="ＭＳ Ｐゴシック" charset="0"/>
              <a:cs typeface="+mn-cs"/>
            </a:endParaRPr>
          </a:p>
          <a:p>
            <a:pPr lvl="1">
              <a:buFont typeface="Times New Roman" charset="0"/>
              <a:buChar char="•"/>
              <a:defRPr/>
            </a:pPr>
            <a:r>
              <a:rPr lang="ru-RU" dirty="0">
                <a:ea typeface="ＭＳ Ｐゴシック" charset="0"/>
                <a:cs typeface="+mn-cs"/>
              </a:rPr>
              <a:t>А</a:t>
            </a:r>
            <a:r>
              <a:rPr lang="ru-RU" dirty="0" smtClean="0">
                <a:ea typeface="ＭＳ Ｐゴシック" charset="0"/>
                <a:cs typeface="+mn-cs"/>
              </a:rPr>
              <a:t> </a:t>
            </a:r>
            <a:r>
              <a:rPr lang="ru-RU" dirty="0">
                <a:ea typeface="ＭＳ Ｐゴシック" charset="0"/>
                <a:cs typeface="+mn-cs"/>
              </a:rPr>
              <a:t>держись правды, веры, любви</a:t>
            </a:r>
            <a:r>
              <a:rPr lang="ru-RU" dirty="0" smtClean="0">
                <a:ea typeface="ＭＳ Ｐゴシック" charset="0"/>
                <a:cs typeface="+mn-cs"/>
              </a:rPr>
              <a:t>,                  </a:t>
            </a:r>
            <a:r>
              <a:rPr lang="ru-RU" dirty="0">
                <a:ea typeface="ＭＳ Ｐゴシック" charset="0"/>
                <a:cs typeface="+mn-cs"/>
              </a:rPr>
              <a:t>мира со всеми призывающими Господа </a:t>
            </a:r>
            <a:r>
              <a:rPr lang="ru-RU" dirty="0" smtClean="0">
                <a:ea typeface="ＭＳ Ｐゴシック" charset="0"/>
                <a:cs typeface="+mn-cs"/>
              </a:rPr>
              <a:t> от </a:t>
            </a:r>
            <a:r>
              <a:rPr lang="ru-RU" dirty="0">
                <a:ea typeface="ＭＳ Ｐゴシック" charset="0"/>
                <a:cs typeface="+mn-cs"/>
              </a:rPr>
              <a:t>чистого сердца.</a:t>
            </a:r>
          </a:p>
          <a:p>
            <a:pPr>
              <a:defRPr/>
            </a:pPr>
            <a:endParaRPr lang="en-US" dirty="0" smtClean="0">
              <a:ea typeface="ＭＳ Ｐゴシック" charset="0"/>
              <a:cs typeface="+mn-cs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ea typeface="ＭＳ Ｐゴシック" charset="0"/>
              </a:rPr>
              <a:t>Сексуальность</a:t>
            </a:r>
            <a:r>
              <a:rPr lang="ro-RO" dirty="0">
                <a:ea typeface="ＭＳ Ｐゴシック" charset="0"/>
              </a:rPr>
              <a:t>:</a:t>
            </a:r>
            <a:r>
              <a:rPr lang="en-US" dirty="0">
                <a:ea typeface="ＭＳ Ｐゴシック" charset="0"/>
              </a:rPr>
              <a:t> </a:t>
            </a:r>
            <a:r>
              <a:rPr lang="ru-RU" sz="2800" b="1" dirty="0">
                <a:ea typeface="ＭＳ Ｐゴシック" charset="0"/>
              </a:rPr>
              <a:t>Сексуальные грехи</a:t>
            </a:r>
            <a:endParaRPr lang="en-US" sz="2000" b="1" dirty="0">
              <a:ea typeface="ＭＳ Ｐゴシック" charset="0"/>
              <a:cs typeface="+mj-cs"/>
            </a:endParaRPr>
          </a:p>
        </p:txBody>
      </p:sp>
      <p:pic>
        <p:nvPicPr>
          <p:cNvPr id="13316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Ухаживания</a:t>
            </a:r>
            <a:endParaRPr lang="en-US" dirty="0">
              <a:ea typeface="ＭＳ Ｐゴシック" charset="0"/>
              <a:cs typeface="+mj-cs"/>
            </a:endParaRPr>
          </a:p>
        </p:txBody>
      </p:sp>
      <p:pic>
        <p:nvPicPr>
          <p:cNvPr id="4099" name="Picture 16" descr="li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027"/>
          <p:cNvSpPr txBox="1">
            <a:spLocks noChangeArrowheads="1"/>
          </p:cNvSpPr>
          <p:nvPr/>
        </p:nvSpPr>
        <p:spPr bwMode="auto">
          <a:xfrm>
            <a:off x="1143000" y="1524000"/>
            <a:ext cx="7239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>
            <a:lvl1pPr marL="342900" indent="-342900" eaLnBrk="0" hangingPunct="0">
              <a:defRPr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499890"/>
              </a:buClr>
              <a:buFontTx/>
              <a:buChar char="•"/>
              <a:defRPr/>
            </a:pPr>
            <a:r>
              <a:rPr lang="ru-RU" sz="3200" dirty="0" smtClean="0">
                <a:solidFill>
                  <a:srgbClr val="36211C"/>
                </a:solidFill>
                <a:latin typeface="Calibri" pitchFamily="34" charset="0"/>
              </a:rPr>
              <a:t>Цель ухаживаний</a:t>
            </a:r>
            <a:endParaRPr lang="en-US" sz="3200" dirty="0" smtClean="0">
              <a:solidFill>
                <a:srgbClr val="36211C"/>
              </a:solidFill>
              <a:latin typeface="Calibri" pitchFamily="34" charset="0"/>
            </a:endParaRPr>
          </a:p>
          <a:p>
            <a:pPr lvl="1">
              <a:spcBef>
                <a:spcPct val="20000"/>
              </a:spcBef>
              <a:buFont typeface="Times New Roman" pitchFamily="18" charset="0"/>
              <a:buChar char="•"/>
              <a:defRPr/>
            </a:pPr>
            <a:r>
              <a:rPr lang="ru-RU" sz="2800" dirty="0" smtClean="0">
                <a:solidFill>
                  <a:srgbClr val="36211C"/>
                </a:solidFill>
                <a:latin typeface="Calibri" pitchFamily="34" charset="0"/>
              </a:rPr>
              <a:t>Во славу Божью</a:t>
            </a:r>
            <a:endParaRPr lang="en-US" sz="2800" dirty="0" smtClean="0">
              <a:solidFill>
                <a:srgbClr val="36211C"/>
              </a:solidFill>
              <a:latin typeface="Calibri" pitchFamily="34" charset="0"/>
            </a:endParaRPr>
          </a:p>
          <a:p>
            <a:pPr lvl="1">
              <a:spcBef>
                <a:spcPct val="20000"/>
              </a:spcBef>
              <a:buFont typeface="Times New Roman" pitchFamily="18" charset="0"/>
              <a:buChar char="•"/>
              <a:defRPr/>
            </a:pPr>
            <a:r>
              <a:rPr lang="ru-RU" sz="2800" dirty="0" smtClean="0">
                <a:solidFill>
                  <a:srgbClr val="36211C"/>
                </a:solidFill>
                <a:latin typeface="Calibri" pitchFamily="34" charset="0"/>
              </a:rPr>
              <a:t>Процесс во время </a:t>
            </a:r>
            <a:r>
              <a:rPr lang="ru-RU" sz="2800" dirty="0" smtClean="0">
                <a:solidFill>
                  <a:srgbClr val="36211C"/>
                </a:solidFill>
                <a:latin typeface="Calibri" pitchFamily="34" charset="0"/>
              </a:rPr>
              <a:t>которого,                             </a:t>
            </a:r>
            <a:r>
              <a:rPr lang="ru-RU" sz="2800" dirty="0" smtClean="0">
                <a:solidFill>
                  <a:srgbClr val="36211C"/>
                </a:solidFill>
                <a:latin typeface="Calibri" pitchFamily="34" charset="0"/>
              </a:rPr>
              <a:t>дети становятся самостоятельными</a:t>
            </a:r>
            <a:endParaRPr lang="en-US" sz="2800" dirty="0" smtClean="0">
              <a:solidFill>
                <a:srgbClr val="36211C"/>
              </a:solidFill>
              <a:latin typeface="Calibri" pitchFamily="34" charset="0"/>
            </a:endParaRPr>
          </a:p>
          <a:p>
            <a:pPr lvl="1">
              <a:spcBef>
                <a:spcPct val="20000"/>
              </a:spcBef>
              <a:buFont typeface="Times New Roman" pitchFamily="18" charset="0"/>
              <a:buChar char="•"/>
              <a:defRPr/>
            </a:pPr>
            <a:r>
              <a:rPr lang="ru-RU" sz="2800" dirty="0" smtClean="0">
                <a:solidFill>
                  <a:srgbClr val="36211C"/>
                </a:solidFill>
                <a:latin typeface="Calibri" pitchFamily="34" charset="0"/>
              </a:rPr>
              <a:t>Для </a:t>
            </a:r>
            <a:r>
              <a:rPr lang="ru-RU" sz="2800" dirty="0" smtClean="0">
                <a:solidFill>
                  <a:srgbClr val="36211C"/>
                </a:solidFill>
                <a:latin typeface="Calibri" pitchFamily="34" charset="0"/>
              </a:rPr>
              <a:t>создания брака</a:t>
            </a:r>
            <a:endParaRPr lang="en-US" sz="2800" dirty="0" smtClean="0">
              <a:solidFill>
                <a:srgbClr val="36211C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499890"/>
              </a:buClr>
              <a:buFontTx/>
              <a:buChar char="•"/>
              <a:defRPr/>
            </a:pPr>
            <a:r>
              <a:rPr lang="ru-RU" sz="3200" dirty="0" smtClean="0">
                <a:solidFill>
                  <a:srgbClr val="36211C"/>
                </a:solidFill>
                <a:latin typeface="Calibri" pitchFamily="34" charset="0"/>
              </a:rPr>
              <a:t>Следуя воле Божьей</a:t>
            </a:r>
            <a:endParaRPr lang="en-US" sz="3200" dirty="0" smtClean="0">
              <a:solidFill>
                <a:srgbClr val="36211C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499890"/>
              </a:buClr>
              <a:buFontTx/>
              <a:buChar char="•"/>
              <a:defRPr/>
            </a:pPr>
            <a:r>
              <a:rPr lang="ru-RU" sz="3200" dirty="0" smtClean="0">
                <a:solidFill>
                  <a:srgbClr val="36211C"/>
                </a:solidFill>
                <a:latin typeface="Calibri" pitchFamily="34" charset="0"/>
              </a:rPr>
              <a:t>Чтобы отличаться от мира</a:t>
            </a:r>
            <a:endParaRPr lang="en-US" sz="3200" dirty="0" smtClean="0">
              <a:solidFill>
                <a:srgbClr val="36211C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499890"/>
              </a:buClr>
              <a:buFontTx/>
              <a:buChar char="•"/>
              <a:defRPr/>
            </a:pPr>
            <a:endParaRPr lang="en-US" sz="3200" dirty="0" smtClean="0">
              <a:solidFill>
                <a:srgbClr val="36211C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239000" cy="41148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В Эдеме</a:t>
            </a:r>
            <a:r>
              <a:rPr lang="en-US" dirty="0" smtClean="0">
                <a:ea typeface="ＭＳ Ｐゴシック" charset="0"/>
                <a:cs typeface="+mn-cs"/>
              </a:rPr>
              <a:t>: </a:t>
            </a:r>
            <a:r>
              <a:rPr lang="ru-RU" dirty="0" smtClean="0">
                <a:ea typeface="ＭＳ Ｐゴシック" charset="0"/>
                <a:cs typeface="+mn-cs"/>
              </a:rPr>
              <a:t>не было </a:t>
            </a:r>
            <a:r>
              <a:rPr lang="ru-RU" dirty="0" smtClean="0">
                <a:ea typeface="ＭＳ Ｐゴシック" charset="0"/>
                <a:cs typeface="+mn-cs"/>
              </a:rPr>
              <a:t>выбора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Выбор</a:t>
            </a:r>
            <a:r>
              <a:rPr lang="en-US" dirty="0" smtClean="0">
                <a:ea typeface="ＭＳ Ｐゴシック" charset="0"/>
                <a:cs typeface="+mn-cs"/>
              </a:rPr>
              <a:t>: </a:t>
            </a:r>
            <a:r>
              <a:rPr lang="ru-RU" dirty="0" smtClean="0">
                <a:ea typeface="ＭＳ Ｐゴシック" charset="0"/>
                <a:cs typeface="+mn-cs"/>
              </a:rPr>
              <a:t>представляется в негативном свете</a:t>
            </a:r>
            <a:endParaRPr lang="en-US" dirty="0" smtClean="0">
              <a:ea typeface="ＭＳ Ｐゴシック" charset="0"/>
              <a:cs typeface="+mn-cs"/>
            </a:endParaRPr>
          </a:p>
          <a:p>
            <a:pPr lvl="1">
              <a:buFont typeface="Times New Roman" charset="0"/>
              <a:buChar char="•"/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Допотопные люди</a:t>
            </a:r>
            <a:endParaRPr lang="en-US" dirty="0">
              <a:ea typeface="ＭＳ Ｐゴシック" charset="0"/>
              <a:cs typeface="+mn-cs"/>
            </a:endParaRPr>
          </a:p>
          <a:p>
            <a:pPr lvl="1">
              <a:buFont typeface="Times New Roman" charset="0"/>
              <a:buChar char="•"/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Исав</a:t>
            </a:r>
            <a:endParaRPr lang="en-US" dirty="0" smtClean="0">
              <a:ea typeface="ＭＳ Ｐゴシック" charset="0"/>
              <a:cs typeface="+mn-cs"/>
            </a:endParaRPr>
          </a:p>
          <a:p>
            <a:pPr lvl="1">
              <a:buFont typeface="Times New Roman" charset="0"/>
              <a:buChar char="•"/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Самсон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Христианские критерии выбора</a:t>
            </a:r>
            <a:endParaRPr lang="en-US" dirty="0">
              <a:ea typeface="ＭＳ Ｐゴシック" charset="0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8890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Библейская </a:t>
            </a:r>
            <a:r>
              <a:rPr lang="ru-RU" dirty="0" smtClean="0">
                <a:ea typeface="ＭＳ Ｐゴシック" charset="0"/>
                <a:cs typeface="+mj-cs"/>
              </a:rPr>
              <a:t>история  </a:t>
            </a:r>
            <a:r>
              <a:rPr lang="ru-RU" dirty="0" smtClean="0"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̶  </a:t>
            </a:r>
            <a:r>
              <a:rPr lang="ru-RU" dirty="0" smtClean="0">
                <a:ea typeface="ＭＳ Ｐゴシック" charset="0"/>
                <a:cs typeface="+mj-cs"/>
              </a:rPr>
              <a:t>выбор</a:t>
            </a:r>
            <a:endParaRPr lang="en-US" dirty="0">
              <a:ea typeface="ＭＳ Ｐゴシック" charset="0"/>
              <a:cs typeface="+mj-cs"/>
            </a:endParaRPr>
          </a:p>
        </p:txBody>
      </p:sp>
      <p:pic>
        <p:nvPicPr>
          <p:cNvPr id="5124" name="Picture 1029" descr="li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848600" cy="41148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Не </a:t>
            </a:r>
            <a:r>
              <a:rPr lang="ru-RU" dirty="0" err="1" smtClean="0">
                <a:ea typeface="ＭＳ Ｐゴシック" charset="0"/>
                <a:cs typeface="+mn-cs"/>
              </a:rPr>
              <a:t>ханаанские</a:t>
            </a:r>
            <a:r>
              <a:rPr lang="ru-RU" dirty="0" smtClean="0">
                <a:ea typeface="ＭＳ Ｐゴシック" charset="0"/>
                <a:cs typeface="+mn-cs"/>
              </a:rPr>
              <a:t> девушки 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Ангел пойдет впереди тебя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Основные критерии</a:t>
            </a:r>
            <a:r>
              <a:rPr lang="en-US" dirty="0" smtClean="0">
                <a:ea typeface="ＭＳ Ｐゴシック" charset="0"/>
                <a:cs typeface="+mn-cs"/>
              </a:rPr>
              <a:t>: </a:t>
            </a:r>
            <a:r>
              <a:rPr lang="ru-RU" dirty="0" smtClean="0">
                <a:ea typeface="ＭＳ Ｐゴシック" charset="0"/>
                <a:cs typeface="+mn-cs"/>
              </a:rPr>
              <a:t>качества характера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Была вовлечена </a:t>
            </a:r>
            <a:r>
              <a:rPr lang="ru-RU" dirty="0" smtClean="0">
                <a:ea typeface="ＭＳ Ｐゴシック" charset="0"/>
                <a:cs typeface="+mn-cs"/>
              </a:rPr>
              <a:t>вся семья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Исаак молился и ждал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Скромность привлекает</a:t>
            </a:r>
            <a:endParaRPr lang="en-US" dirty="0">
              <a:ea typeface="ＭＳ Ｐゴシック" charset="0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763000" cy="10668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Библейские примеры</a:t>
            </a:r>
            <a:r>
              <a:rPr lang="ro-RO" dirty="0" smtClean="0">
                <a:ea typeface="ＭＳ Ｐゴシック" charset="0"/>
                <a:cs typeface="+mj-cs"/>
              </a:rPr>
              <a:t>: </a:t>
            </a:r>
            <a:r>
              <a:rPr lang="ru-RU" dirty="0" smtClean="0">
                <a:ea typeface="ＭＳ Ｐゴシック" charset="0"/>
                <a:cs typeface="+mj-cs"/>
              </a:rPr>
              <a:t>Исаак и Ревека</a:t>
            </a:r>
            <a:endParaRPr lang="en-US" dirty="0">
              <a:ea typeface="ＭＳ Ｐゴシック" charset="0"/>
              <a:cs typeface="+mj-cs"/>
            </a:endParaRPr>
          </a:p>
        </p:txBody>
      </p:sp>
      <p:pic>
        <p:nvPicPr>
          <p:cNvPr id="6148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239000" cy="41148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Не </a:t>
            </a:r>
            <a:r>
              <a:rPr lang="ru-RU" dirty="0" smtClean="0">
                <a:ea typeface="ＭＳ Ｐゴシック" charset="0"/>
                <a:cs typeface="+mn-cs"/>
              </a:rPr>
              <a:t>должно быть секретов друг от друга</a:t>
            </a:r>
            <a:endParaRPr lang="en-US" dirty="0" smtClean="0">
              <a:ea typeface="ＭＳ Ｐゴシック" charset="0"/>
              <a:cs typeface="+mn-cs"/>
            </a:endParaRPr>
          </a:p>
          <a:p>
            <a:pPr lvl="1">
              <a:buFont typeface="Times New Roman" charset="0"/>
              <a:buChar char="•"/>
              <a:defRPr/>
            </a:pPr>
            <a:r>
              <a:rPr lang="en-US" dirty="0" smtClean="0">
                <a:ea typeface="ＭＳ Ｐゴシック" charset="0"/>
                <a:cs typeface="+mn-cs"/>
              </a:rPr>
              <a:t>2 </a:t>
            </a:r>
            <a:r>
              <a:rPr lang="ru-RU" sz="2400" dirty="0" smtClean="0">
                <a:ea typeface="ＭＳ Ｐゴシック" charset="0"/>
              </a:rPr>
              <a:t>Коринфянам</a:t>
            </a:r>
            <a:r>
              <a:rPr lang="en-US" dirty="0" smtClean="0">
                <a:ea typeface="ＭＳ Ｐゴシック" charset="0"/>
                <a:cs typeface="+mn-cs"/>
              </a:rPr>
              <a:t> 4:2</a:t>
            </a: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Секреты всегда </a:t>
            </a:r>
            <a:r>
              <a:rPr lang="ru-RU" dirty="0" smtClean="0">
                <a:ea typeface="ＭＳ Ｐゴシック" charset="0"/>
                <a:cs typeface="+mn-cs"/>
              </a:rPr>
              <a:t>в последствии выходят </a:t>
            </a:r>
            <a:r>
              <a:rPr lang="ru-RU" dirty="0" smtClean="0">
                <a:ea typeface="ＭＳ Ｐゴシック" charset="0"/>
                <a:cs typeface="+mn-cs"/>
              </a:rPr>
              <a:t>на поверхность</a:t>
            </a:r>
            <a:endParaRPr lang="en-US" dirty="0" smtClean="0">
              <a:ea typeface="ＭＳ Ｐゴシック" charset="0"/>
              <a:cs typeface="+mn-cs"/>
            </a:endParaRPr>
          </a:p>
          <a:p>
            <a:pPr lvl="1">
              <a:buFont typeface="Times New Roman" charset="0"/>
              <a:buChar char="•"/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Лука</a:t>
            </a:r>
            <a:r>
              <a:rPr lang="en-US" dirty="0" smtClean="0">
                <a:ea typeface="ＭＳ Ｐゴシック" charset="0"/>
                <a:cs typeface="+mn-cs"/>
              </a:rPr>
              <a:t> 8:17</a:t>
            </a: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Ухаживания подвергаются осуждению</a:t>
            </a:r>
            <a:endParaRPr lang="en-US" dirty="0" smtClean="0">
              <a:ea typeface="ＭＳ Ｐゴシック" charset="0"/>
              <a:cs typeface="+mn-cs"/>
            </a:endParaRPr>
          </a:p>
          <a:p>
            <a:pPr lvl="1">
              <a:buFont typeface="Times New Roman" charset="0"/>
              <a:buChar char="•"/>
              <a:defRPr/>
            </a:pPr>
            <a:r>
              <a:rPr lang="en-US" dirty="0" smtClean="0">
                <a:ea typeface="ＭＳ Ｐゴシック" charset="0"/>
                <a:cs typeface="+mn-cs"/>
              </a:rPr>
              <a:t>1 </a:t>
            </a:r>
            <a:r>
              <a:rPr lang="ru-RU" dirty="0" smtClean="0">
                <a:ea typeface="ＭＳ Ｐゴシック" charset="0"/>
                <a:cs typeface="+mn-cs"/>
              </a:rPr>
              <a:t>Коринфянам</a:t>
            </a:r>
            <a:r>
              <a:rPr lang="en-US" dirty="0" smtClean="0">
                <a:ea typeface="ＭＳ Ｐゴシック" charset="0"/>
                <a:cs typeface="+mn-cs"/>
              </a:rPr>
              <a:t> 4:5</a:t>
            </a:r>
          </a:p>
          <a:p>
            <a:pPr lvl="1">
              <a:buFont typeface="Times New Roman" charset="0"/>
              <a:buChar char="•"/>
              <a:defRPr/>
            </a:pPr>
            <a:r>
              <a:rPr lang="en-US" dirty="0" smtClean="0">
                <a:ea typeface="ＭＳ Ｐゴシック" charset="0"/>
                <a:cs typeface="+mn-cs"/>
              </a:rPr>
              <a:t>2 </a:t>
            </a:r>
            <a:r>
              <a:rPr lang="ru-RU" sz="2400" dirty="0">
                <a:ea typeface="ＭＳ Ｐゴシック" charset="0"/>
              </a:rPr>
              <a:t>Коринфянам </a:t>
            </a:r>
            <a:r>
              <a:rPr lang="en-US" dirty="0" smtClean="0">
                <a:ea typeface="ＭＳ Ｐゴシック" charset="0"/>
                <a:cs typeface="+mn-cs"/>
              </a:rPr>
              <a:t> 5:10</a:t>
            </a:r>
          </a:p>
          <a:p>
            <a:pPr lvl="1">
              <a:buFont typeface="Times New Roman" charset="0"/>
              <a:buChar char="•"/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Екклесиаст</a:t>
            </a:r>
            <a:r>
              <a:rPr lang="en-US" dirty="0" smtClean="0">
                <a:ea typeface="ＭＳ Ｐゴシック" charset="0"/>
                <a:cs typeface="+mn-cs"/>
              </a:rPr>
              <a:t> 12:14</a:t>
            </a:r>
            <a:endParaRPr lang="en-US" dirty="0">
              <a:ea typeface="ＭＳ Ｐゴシック" charset="0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Честность</a:t>
            </a:r>
            <a:endParaRPr lang="en-US" dirty="0">
              <a:ea typeface="ＭＳ Ｐゴシック" charset="0"/>
              <a:cs typeface="+mj-cs"/>
            </a:endParaRPr>
          </a:p>
        </p:txBody>
      </p:sp>
      <p:pic>
        <p:nvPicPr>
          <p:cNvPr id="7172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239000" cy="41148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Неподходящее ярмо</a:t>
            </a:r>
            <a:endParaRPr lang="en-US" dirty="0" smtClean="0">
              <a:ea typeface="ＭＳ Ｐゴシック" charset="0"/>
              <a:cs typeface="+mn-cs"/>
            </a:endParaRPr>
          </a:p>
          <a:p>
            <a:pPr lvl="1">
              <a:buFont typeface="Times New Roman" charset="0"/>
              <a:buChar char="•"/>
              <a:defRPr/>
            </a:pPr>
            <a:r>
              <a:rPr lang="ru-RU" dirty="0" err="1" smtClean="0">
                <a:ea typeface="ＭＳ Ｐゴシック" charset="0"/>
                <a:cs typeface="+mn-cs"/>
              </a:rPr>
              <a:t>Амос</a:t>
            </a:r>
            <a:r>
              <a:rPr lang="en-US" dirty="0" smtClean="0">
                <a:ea typeface="ＭＳ Ｐゴシック" charset="0"/>
                <a:cs typeface="+mn-cs"/>
              </a:rPr>
              <a:t> 3:3</a:t>
            </a:r>
          </a:p>
          <a:p>
            <a:pPr lvl="1">
              <a:buFont typeface="Times New Roman" charset="0"/>
              <a:buChar char="•"/>
              <a:defRPr/>
            </a:pPr>
            <a:r>
              <a:rPr lang="ru-RU" dirty="0" smtClean="0">
                <a:ea typeface="ＭＳ Ｐゴシック" charset="0"/>
              </a:rPr>
              <a:t>3 Царств </a:t>
            </a:r>
            <a:r>
              <a:rPr lang="en-US" dirty="0" smtClean="0">
                <a:ea typeface="ＭＳ Ｐゴシック" charset="0"/>
              </a:rPr>
              <a:t>11:1-6</a:t>
            </a: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Развод</a:t>
            </a:r>
            <a:r>
              <a:rPr lang="en-US" dirty="0" smtClean="0">
                <a:ea typeface="ＭＳ Ｐゴシック" charset="0"/>
                <a:cs typeface="+mn-cs"/>
              </a:rPr>
              <a:t>, </a:t>
            </a:r>
            <a:r>
              <a:rPr lang="ru-RU" dirty="0" smtClean="0">
                <a:ea typeface="ＭＳ Ｐゴシック" charset="0"/>
                <a:cs typeface="+mn-cs"/>
              </a:rPr>
              <a:t>ухаживания и повторный брак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Сексуальность</a:t>
            </a:r>
            <a:endParaRPr lang="en-US" dirty="0" smtClean="0">
              <a:ea typeface="ＭＳ Ｐゴシック" charset="0"/>
              <a:cs typeface="+mn-cs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Недостатки любви</a:t>
            </a:r>
            <a:endParaRPr lang="en-US" dirty="0">
              <a:ea typeface="ＭＳ Ｐゴシック" charset="0"/>
              <a:cs typeface="+mj-cs"/>
            </a:endParaRPr>
          </a:p>
        </p:txBody>
      </p:sp>
      <p:pic>
        <p:nvPicPr>
          <p:cNvPr id="8196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72294" y="1447800"/>
            <a:ext cx="8001000" cy="4114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2500" dirty="0" smtClean="0"/>
              <a:t>Имеет определенное начало</a:t>
            </a:r>
            <a:r>
              <a:rPr lang="en-US" sz="2500" dirty="0" smtClean="0"/>
              <a:t>:</a:t>
            </a:r>
            <a:r>
              <a:rPr lang="ru-RU" sz="2500" dirty="0" smtClean="0"/>
              <a:t>                                                 </a:t>
            </a:r>
            <a:r>
              <a:rPr lang="en-US" sz="2500" dirty="0" smtClean="0"/>
              <a:t> </a:t>
            </a:r>
            <a:r>
              <a:rPr lang="ru-RU" sz="2500" dirty="0" smtClean="0"/>
              <a:t>человек покидает свою </a:t>
            </a:r>
            <a:r>
              <a:rPr lang="ru-RU" sz="2500" dirty="0" smtClean="0"/>
              <a:t>семью, в которой он(она) родился(ась) </a:t>
            </a:r>
            <a:r>
              <a:rPr lang="ru-RU" sz="2500" dirty="0" smtClean="0"/>
              <a:t>и становится </a:t>
            </a:r>
            <a:r>
              <a:rPr lang="ru-RU" sz="2500" dirty="0" smtClean="0"/>
              <a:t>самостоятельным.</a:t>
            </a:r>
            <a:endParaRPr lang="ru-RU" sz="2500" dirty="0" smtClean="0"/>
          </a:p>
          <a:p>
            <a:pPr marL="514350" indent="-514350">
              <a:buFontTx/>
              <a:buAutoNum type="arabicPeriod"/>
              <a:defRPr/>
            </a:pPr>
            <a:r>
              <a:rPr lang="ru-RU" sz="2500" dirty="0" smtClean="0"/>
              <a:t>Божья воля в том, чтобы у нас были моногамные гетеросексуальные </a:t>
            </a:r>
            <a:r>
              <a:rPr lang="ru-RU" sz="2500" dirty="0" smtClean="0"/>
              <a:t>отношения.</a:t>
            </a:r>
            <a:endParaRPr lang="ru-RU" sz="2500" dirty="0" smtClean="0"/>
          </a:p>
          <a:p>
            <a:pPr marL="514350" indent="-514350">
              <a:buFontTx/>
              <a:buAutoNum type="arabicPeriod"/>
              <a:defRPr/>
            </a:pPr>
            <a:r>
              <a:rPr lang="ru-RU" sz="2500" dirty="0" smtClean="0"/>
              <a:t>Полное </a:t>
            </a:r>
            <a:r>
              <a:rPr lang="ru-RU" sz="2500" dirty="0" smtClean="0"/>
              <a:t>единство </a:t>
            </a:r>
            <a:r>
              <a:rPr lang="ru-RU" sz="2500" dirty="0" smtClean="0"/>
              <a:t>разума, сердца, </a:t>
            </a:r>
            <a:r>
              <a:rPr lang="ru-RU" sz="2500" dirty="0" smtClean="0"/>
              <a:t>воли, действий </a:t>
            </a:r>
            <a:r>
              <a:rPr lang="ru-RU" sz="2500" dirty="0" smtClean="0"/>
              <a:t> </a:t>
            </a:r>
            <a:r>
              <a:rPr lang="ru-RU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̶</a:t>
            </a:r>
            <a:r>
              <a:rPr lang="ru-RU" sz="2500" dirty="0" smtClean="0"/>
              <a:t>  «станут одной </a:t>
            </a:r>
            <a:r>
              <a:rPr lang="ru-RU" sz="2500" dirty="0" smtClean="0"/>
              <a:t>плотью».</a:t>
            </a:r>
            <a:endParaRPr lang="en-US" sz="2500" dirty="0" smtClean="0"/>
          </a:p>
          <a:p>
            <a:pPr marL="514350" indent="-514350">
              <a:buFontTx/>
              <a:buAutoNum type="arabicPeriod"/>
              <a:defRPr/>
            </a:pPr>
            <a:r>
              <a:rPr lang="ru-RU" sz="2500" dirty="0" smtClean="0"/>
              <a:t>Прочные </a:t>
            </a:r>
            <a:r>
              <a:rPr lang="ru-RU" sz="2500" dirty="0" smtClean="0"/>
              <a:t>отношения, </a:t>
            </a:r>
            <a:r>
              <a:rPr lang="ru-RU" sz="2500" dirty="0" smtClean="0"/>
              <a:t>в основе которых лежит                  доверие </a:t>
            </a:r>
            <a:r>
              <a:rPr lang="ru-RU" sz="2500" dirty="0" smtClean="0"/>
              <a:t>и </a:t>
            </a:r>
            <a:r>
              <a:rPr lang="ru-RU" sz="2500" dirty="0" smtClean="0"/>
              <a:t>верность.</a:t>
            </a:r>
            <a:endParaRPr lang="ru-RU" sz="2500" dirty="0" smtClean="0"/>
          </a:p>
          <a:p>
            <a:pPr marL="514350" indent="-514350">
              <a:buFontTx/>
              <a:buAutoNum type="arabicPeriod" startAt="4"/>
              <a:defRPr/>
            </a:pPr>
            <a:r>
              <a:rPr lang="ru-RU" sz="2500" dirty="0" smtClean="0"/>
              <a:t>Законный </a:t>
            </a:r>
            <a:r>
              <a:rPr lang="ru-RU" sz="2500" dirty="0" smtClean="0"/>
              <a:t>союз для сексуальной близости.</a:t>
            </a:r>
            <a:endParaRPr lang="en-US" sz="2500" dirty="0" smtClean="0"/>
          </a:p>
          <a:p>
            <a:pPr marL="514350" indent="-514350">
              <a:buFontTx/>
              <a:buNone/>
              <a:defRPr/>
            </a:pPr>
            <a:endParaRPr lang="en-US" sz="2400" dirty="0" smtClean="0"/>
          </a:p>
          <a:p>
            <a:pPr marL="514350" indent="-514350">
              <a:buFontTx/>
              <a:buNone/>
              <a:defRPr/>
            </a:pPr>
            <a:r>
              <a:rPr lang="ru-RU" sz="1400" dirty="0" smtClean="0"/>
              <a:t>Адаптировано </a:t>
            </a:r>
            <a:r>
              <a:rPr lang="ru-RU" sz="1400" dirty="0" err="1" smtClean="0"/>
              <a:t>Эккехарт</a:t>
            </a:r>
            <a:r>
              <a:rPr lang="ru-RU" sz="1400" dirty="0" smtClean="0"/>
              <a:t> Мюллер «Дар сексуальности», издание «</a:t>
            </a:r>
            <a:r>
              <a:rPr lang="en-US" sz="1400" dirty="0" smtClean="0"/>
              <a:t>The </a:t>
            </a:r>
            <a:r>
              <a:rPr lang="en-US" sz="1400" dirty="0" smtClean="0"/>
              <a:t>BRI </a:t>
            </a:r>
            <a:r>
              <a:rPr lang="en-US" sz="1400" dirty="0" smtClean="0"/>
              <a:t>Newsletter</a:t>
            </a:r>
            <a:r>
              <a:rPr lang="ru-RU" sz="1400" dirty="0" smtClean="0"/>
              <a:t>»</a:t>
            </a:r>
            <a:r>
              <a:rPr lang="en-US" sz="1400" dirty="0" smtClean="0"/>
              <a:t>, </a:t>
            </a:r>
            <a:r>
              <a:rPr lang="ru-RU" sz="1400" dirty="0" smtClean="0"/>
              <a:t>№</a:t>
            </a:r>
            <a:r>
              <a:rPr lang="en-US" sz="1400" dirty="0" smtClean="0"/>
              <a:t>39</a:t>
            </a:r>
            <a:r>
              <a:rPr lang="en-US" sz="1400" dirty="0" smtClean="0"/>
              <a:t>, </a:t>
            </a:r>
            <a:r>
              <a:rPr lang="ru-RU" sz="1400" dirty="0" smtClean="0"/>
              <a:t>июль</a:t>
            </a:r>
            <a:r>
              <a:rPr lang="ro-RO" sz="1400" dirty="0" smtClean="0"/>
              <a:t> </a:t>
            </a:r>
            <a:r>
              <a:rPr lang="en-US" sz="1400" dirty="0" smtClean="0"/>
              <a:t>2012, </a:t>
            </a:r>
            <a:r>
              <a:rPr lang="ru-RU" sz="1400" dirty="0" smtClean="0"/>
              <a:t>стр.</a:t>
            </a:r>
            <a:r>
              <a:rPr lang="en-US" sz="1400" dirty="0" smtClean="0"/>
              <a:t> </a:t>
            </a:r>
            <a:r>
              <a:rPr lang="en-US" sz="1400" dirty="0" smtClean="0"/>
              <a:t>13</a:t>
            </a:r>
          </a:p>
          <a:p>
            <a:pPr marL="514350" indent="-514350">
              <a:buFontTx/>
              <a:buNone/>
              <a:defRPr/>
            </a:pPr>
            <a:endParaRPr lang="en-US" sz="2400" dirty="0" smtClean="0"/>
          </a:p>
          <a:p>
            <a:pPr marL="514350" indent="-514350">
              <a:buFontTx/>
              <a:buAutoNum type="arabicPeriod"/>
              <a:defRPr/>
            </a:pPr>
            <a:endParaRPr lang="en-US" sz="2800" dirty="0" smtClean="0"/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>
          <a:xfrm>
            <a:off x="1143000" y="-76200"/>
            <a:ext cx="7239000" cy="1066800"/>
          </a:xfrm>
        </p:spPr>
        <p:txBody>
          <a:bodyPr/>
          <a:lstStyle/>
          <a:p>
            <a:pPr algn="ctr">
              <a:defRPr/>
            </a:pPr>
            <a:r>
              <a:rPr lang="ru-RU" dirty="0" smtClean="0">
                <a:ea typeface="ＭＳ Ｐゴシック" charset="0"/>
                <a:cs typeface="+mj-cs"/>
              </a:rPr>
              <a:t>Сексуальность</a:t>
            </a:r>
            <a:r>
              <a:rPr lang="en-US" dirty="0" smtClean="0">
                <a:ea typeface="ＭＳ Ｐゴシック" charset="0"/>
                <a:cs typeface="+mj-cs"/>
              </a:rPr>
              <a:t>: </a:t>
            </a:r>
            <a:r>
              <a:rPr lang="ru-RU" dirty="0" smtClean="0">
                <a:ea typeface="ＭＳ Ｐゴシック" charset="0"/>
                <a:cs typeface="+mj-cs"/>
              </a:rPr>
              <a:t/>
            </a:r>
            <a:br>
              <a:rPr lang="ru-RU" dirty="0" smtClean="0">
                <a:ea typeface="ＭＳ Ｐゴシック" charset="0"/>
                <a:cs typeface="+mj-cs"/>
              </a:rPr>
            </a:br>
            <a:r>
              <a:rPr lang="en-US" sz="2800" b="1" dirty="0" smtClean="0">
                <a:latin typeface="Times New Roman"/>
                <a:ea typeface="ＭＳ Ｐゴシック" charset="0"/>
                <a:cs typeface="Times New Roman"/>
              </a:rPr>
              <a:t>5 </a:t>
            </a:r>
            <a:r>
              <a:rPr lang="ru-RU" sz="2800" b="1" dirty="0" smtClean="0">
                <a:latin typeface="Times New Roman"/>
                <a:ea typeface="ＭＳ Ｐゴシック" charset="0"/>
                <a:cs typeface="Times New Roman"/>
              </a:rPr>
              <a:t>характеристик брака</a:t>
            </a:r>
            <a:endParaRPr lang="en-US" sz="2800" b="1" dirty="0">
              <a:latin typeface="Times New Roman"/>
              <a:ea typeface="ＭＳ Ｐゴシック" charset="0"/>
              <a:cs typeface="Times New Roman"/>
            </a:endParaRPr>
          </a:p>
        </p:txBody>
      </p:sp>
      <p:pic>
        <p:nvPicPr>
          <p:cNvPr id="9220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ru-RU" sz="2700" b="1" dirty="0" smtClean="0"/>
              <a:t>Распутность</a:t>
            </a:r>
            <a:r>
              <a:rPr lang="ro-RO" sz="2700" b="1" dirty="0" smtClean="0"/>
              <a:t> </a:t>
            </a:r>
            <a:r>
              <a:rPr lang="en-US" sz="2700" b="1" dirty="0" smtClean="0"/>
              <a:t>– </a:t>
            </a:r>
            <a:r>
              <a:rPr lang="ru-RU" sz="2700" dirty="0" smtClean="0"/>
              <a:t>включая добрачный секс</a:t>
            </a:r>
            <a:r>
              <a:rPr lang="ru-RU" sz="2700" dirty="0" smtClean="0"/>
              <a:t>,   </a:t>
            </a:r>
            <a:r>
              <a:rPr lang="ru-RU" sz="2700" dirty="0" smtClean="0"/>
              <a:t>измену, инцест, гомосексуализм, содомию и т.д.</a:t>
            </a:r>
          </a:p>
          <a:p>
            <a:pPr>
              <a:defRPr/>
            </a:pPr>
            <a:r>
              <a:rPr lang="ru-RU" sz="2700" b="1" dirty="0" smtClean="0"/>
              <a:t>Прелюбодеяние </a:t>
            </a:r>
            <a:r>
              <a:rPr lang="en-US" sz="2700" b="1" dirty="0" smtClean="0"/>
              <a:t>– </a:t>
            </a:r>
            <a:r>
              <a:rPr lang="ru-RU" sz="2700" dirty="0" smtClean="0"/>
              <a:t>сексуальные отношения с кем-то </a:t>
            </a:r>
            <a:r>
              <a:rPr lang="ru-RU" sz="2700" dirty="0" smtClean="0"/>
              <a:t>другим, </a:t>
            </a:r>
            <a:r>
              <a:rPr lang="ru-RU" sz="2700" dirty="0" smtClean="0"/>
              <a:t>кроме законного партнера</a:t>
            </a:r>
            <a:r>
              <a:rPr lang="ro-RO" sz="2700" dirty="0" smtClean="0"/>
              <a:t> </a:t>
            </a:r>
            <a:endParaRPr lang="ru-RU" sz="2700" dirty="0" smtClean="0"/>
          </a:p>
          <a:p>
            <a:pPr>
              <a:defRPr/>
            </a:pPr>
            <a:r>
              <a:rPr lang="ru-RU" sz="2700" b="1" dirty="0" smtClean="0"/>
              <a:t>Гомосексуализм</a:t>
            </a:r>
            <a:r>
              <a:rPr lang="ro-RO" sz="2700" b="1" dirty="0" smtClean="0"/>
              <a:t> </a:t>
            </a:r>
            <a:r>
              <a:rPr lang="en-US" sz="2700" b="1" dirty="0" smtClean="0"/>
              <a:t>– </a:t>
            </a:r>
            <a:r>
              <a:rPr lang="ru-RU" sz="2700" dirty="0" smtClean="0"/>
              <a:t>женоподобный мужчина исполняет роль женщины в гомосексуальных отношениях; </a:t>
            </a:r>
            <a:r>
              <a:rPr lang="en-US" sz="2700" i="1" dirty="0" err="1" smtClean="0"/>
              <a:t>asernokoites</a:t>
            </a:r>
            <a:r>
              <a:rPr lang="en-US" sz="2700" i="1" dirty="0" smtClean="0"/>
              <a:t> </a:t>
            </a:r>
            <a:r>
              <a:rPr lang="ru-RU" sz="2700" dirty="0" smtClean="0"/>
              <a:t>называют того, кто </a:t>
            </a:r>
            <a:r>
              <a:rPr lang="ru-RU" sz="2700" dirty="0" smtClean="0"/>
              <a:t>выполняет </a:t>
            </a:r>
            <a:r>
              <a:rPr lang="ru-RU" sz="2700" dirty="0" smtClean="0"/>
              <a:t>мужскую роль (1 </a:t>
            </a:r>
            <a:r>
              <a:rPr lang="ru-RU" sz="2700" dirty="0" smtClean="0"/>
              <a:t>Коринфянам</a:t>
            </a:r>
            <a:r>
              <a:rPr lang="en-US" sz="2700" dirty="0" smtClean="0"/>
              <a:t> </a:t>
            </a:r>
            <a:r>
              <a:rPr lang="en-US" sz="2700" dirty="0" smtClean="0"/>
              <a:t>6:9)</a:t>
            </a:r>
            <a:endParaRPr lang="en-US" sz="2700" b="1" dirty="0" smtClean="0"/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Сексуальность</a:t>
            </a:r>
            <a:r>
              <a:rPr lang="ro-RO" dirty="0" smtClean="0">
                <a:ea typeface="ＭＳ Ｐゴシック" charset="0"/>
                <a:cs typeface="+mj-cs"/>
              </a:rPr>
              <a:t>:</a:t>
            </a:r>
            <a:r>
              <a:rPr lang="en-US" dirty="0" smtClean="0">
                <a:ea typeface="ＭＳ Ｐゴシック" charset="0"/>
                <a:cs typeface="+mj-cs"/>
              </a:rPr>
              <a:t> </a:t>
            </a:r>
            <a:r>
              <a:rPr lang="ru-RU" sz="2800" b="1" dirty="0" smtClean="0">
                <a:ea typeface="ＭＳ Ｐゴシック" charset="0"/>
                <a:cs typeface="+mj-cs"/>
              </a:rPr>
              <a:t>Сексуальные грехи</a:t>
            </a:r>
            <a:endParaRPr lang="en-US" sz="2800" b="1" dirty="0">
              <a:ea typeface="ＭＳ Ｐゴシック" charset="0"/>
              <a:cs typeface="+mj-cs"/>
            </a:endParaRPr>
          </a:p>
        </p:txBody>
      </p:sp>
      <p:pic>
        <p:nvPicPr>
          <p:cNvPr id="10244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391400" cy="41148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sz="2700" b="1" dirty="0" smtClean="0"/>
              <a:t>Инцест</a:t>
            </a:r>
            <a:r>
              <a:rPr lang="en-US" sz="2700" b="1" dirty="0" smtClean="0"/>
              <a:t> – </a:t>
            </a:r>
            <a:r>
              <a:rPr lang="ru-RU" sz="2700" dirty="0" smtClean="0"/>
              <a:t>сексуальные отношения с близким родственником</a:t>
            </a:r>
            <a:endParaRPr lang="en-US" sz="2700" dirty="0" smtClean="0"/>
          </a:p>
          <a:p>
            <a:pPr>
              <a:defRPr/>
            </a:pPr>
            <a:r>
              <a:rPr lang="ru-RU" sz="2700" b="1" dirty="0" smtClean="0"/>
              <a:t>Развод</a:t>
            </a:r>
            <a:r>
              <a:rPr lang="en-US" sz="2700" b="1" dirty="0" smtClean="0"/>
              <a:t> – </a:t>
            </a:r>
            <a:r>
              <a:rPr lang="ru-RU" sz="2700" dirty="0"/>
              <a:t>И</a:t>
            </a:r>
            <a:r>
              <a:rPr lang="ru-RU" sz="2700" dirty="0" smtClean="0"/>
              <a:t>исус был против развода, как и Павел </a:t>
            </a:r>
            <a:r>
              <a:rPr lang="ro-RO" sz="2700" dirty="0" smtClean="0"/>
              <a:t> </a:t>
            </a:r>
            <a:endParaRPr lang="ru-RU" sz="2700" dirty="0" smtClean="0"/>
          </a:p>
          <a:p>
            <a:pPr>
              <a:defRPr/>
            </a:pPr>
            <a:r>
              <a:rPr lang="ru-RU" sz="2700" b="1" dirty="0" smtClean="0"/>
              <a:t>Неподходящий брак </a:t>
            </a:r>
            <a:r>
              <a:rPr lang="en-US" sz="2700" b="1" dirty="0" smtClean="0"/>
              <a:t>– </a:t>
            </a:r>
            <a:r>
              <a:rPr lang="ru-RU" sz="2700" dirty="0" smtClean="0"/>
              <a:t>Вдовы(</a:t>
            </a:r>
            <a:r>
              <a:rPr lang="ru-RU" sz="2700" dirty="0" err="1" smtClean="0"/>
              <a:t>цы</a:t>
            </a:r>
            <a:r>
              <a:rPr lang="ru-RU" sz="2700" dirty="0" smtClean="0"/>
              <a:t>) могут повторно вступать в брак, но «только в Господе»; </a:t>
            </a:r>
            <a:r>
              <a:rPr lang="ru-RU" sz="2700" dirty="0" smtClean="0"/>
              <a:t>                    это </a:t>
            </a:r>
            <a:r>
              <a:rPr lang="ru-RU" sz="2700" dirty="0" smtClean="0"/>
              <a:t>можно также понять как предупреждение </a:t>
            </a:r>
            <a:r>
              <a:rPr lang="ru-RU" sz="2700" dirty="0" smtClean="0"/>
              <a:t>против </a:t>
            </a:r>
            <a:r>
              <a:rPr lang="ru-RU" sz="2700" dirty="0" smtClean="0"/>
              <a:t>браков с неверующими</a:t>
            </a:r>
          </a:p>
          <a:p>
            <a:pPr>
              <a:defRPr/>
            </a:pPr>
            <a:r>
              <a:rPr lang="ru-RU" sz="2700" b="1" dirty="0" smtClean="0"/>
              <a:t>Порнография </a:t>
            </a:r>
            <a:r>
              <a:rPr lang="en-US" sz="2700" b="1" dirty="0" smtClean="0"/>
              <a:t> – </a:t>
            </a:r>
            <a:r>
              <a:rPr lang="ru-RU" sz="2700" dirty="0" smtClean="0"/>
              <a:t>описание или представление </a:t>
            </a:r>
            <a:r>
              <a:rPr lang="ru-RU" sz="2700" dirty="0" smtClean="0"/>
              <a:t>себе какой </a:t>
            </a:r>
            <a:r>
              <a:rPr lang="ru-RU" sz="2700" dirty="0" smtClean="0"/>
              <a:t>либо сексуальной нечистоты, </a:t>
            </a:r>
            <a:r>
              <a:rPr lang="ru-RU" sz="2700" dirty="0" smtClean="0"/>
              <a:t>                     как правило с </a:t>
            </a:r>
            <a:r>
              <a:rPr lang="ru-RU" sz="2700" dirty="0" smtClean="0"/>
              <a:t>целью провокации сексуального желания.</a:t>
            </a: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ea typeface="ＭＳ Ｐゴシック" charset="0"/>
              </a:rPr>
              <a:t>Сексуальность</a:t>
            </a:r>
            <a:r>
              <a:rPr lang="ro-RO" dirty="0">
                <a:ea typeface="ＭＳ Ｐゴシック" charset="0"/>
              </a:rPr>
              <a:t>:</a:t>
            </a:r>
            <a:r>
              <a:rPr lang="en-US" dirty="0">
                <a:ea typeface="ＭＳ Ｐゴシック" charset="0"/>
              </a:rPr>
              <a:t> </a:t>
            </a:r>
            <a:r>
              <a:rPr lang="ru-RU" sz="2800" b="1" dirty="0">
                <a:ea typeface="ＭＳ Ｐゴシック" charset="0"/>
              </a:rPr>
              <a:t>Сексуальные грехи</a:t>
            </a:r>
            <a:endParaRPr lang="en-US" sz="2000" b="1" dirty="0">
              <a:ea typeface="ＭＳ Ｐゴシック" charset="0"/>
              <a:cs typeface="+mj-cs"/>
            </a:endParaRPr>
          </a:p>
        </p:txBody>
      </p:sp>
      <p:pic>
        <p:nvPicPr>
          <p:cNvPr id="11268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2516</TotalTime>
  <Words>734</Words>
  <Application>Microsoft Office PowerPoint</Application>
  <PresentationFormat>Лист Letter (8,5x11")</PresentationFormat>
  <Paragraphs>134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ＭＳ Ｐゴシック</vt:lpstr>
      <vt:lpstr>ＭＳ Ｐゴシック</vt:lpstr>
      <vt:lpstr>Calibri</vt:lpstr>
      <vt:lpstr>OfficinaSans</vt:lpstr>
      <vt:lpstr>Times New Roman</vt:lpstr>
      <vt:lpstr>Default Design</vt:lpstr>
      <vt:lpstr>Период ухаживаний</vt:lpstr>
      <vt:lpstr>Ухаживания</vt:lpstr>
      <vt:lpstr>Библейская история  ̶  выбор</vt:lpstr>
      <vt:lpstr>Библейские примеры: Исаак и Ревека</vt:lpstr>
      <vt:lpstr>Честность</vt:lpstr>
      <vt:lpstr>Недостатки любви</vt:lpstr>
      <vt:lpstr>Сексуальность:  5 характеристик брака</vt:lpstr>
      <vt:lpstr>Сексуальность: Сексуальные грехи</vt:lpstr>
      <vt:lpstr>Сексуальность: Сексуальные грехи</vt:lpstr>
      <vt:lpstr>Сексуальность: Сексуальные грехи</vt:lpstr>
      <vt:lpstr>Сексуальность: Сексуальные грехи</vt:lpstr>
    </vt:vector>
  </TitlesOfParts>
  <Company>Franklin Covey Co.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Denali User</dc:creator>
  <cp:lastModifiedBy>Tatiana Kucheruk</cp:lastModifiedBy>
  <cp:revision>234</cp:revision>
  <cp:lastPrinted>2011-04-07T18:04:09Z</cp:lastPrinted>
  <dcterms:created xsi:type="dcterms:W3CDTF">2001-08-27T16:57:01Z</dcterms:created>
  <dcterms:modified xsi:type="dcterms:W3CDTF">2019-12-03T07:06:50Z</dcterms:modified>
</cp:coreProperties>
</file>