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8" r:id="rId13"/>
    <p:sldId id="266" r:id="rId14"/>
  </p:sldIdLst>
  <p:sldSz cx="9144000" cy="6858000" type="screen4x3"/>
  <p:notesSz cx="6858000" cy="9161463"/>
  <p:defaultTextStyle>
    <a:defPPr>
      <a:defRPr lang="en-GB"/>
    </a:defPPr>
    <a:lvl1pPr algn="l" defTabSz="449263" rtl="0" fontAlgn="base">
      <a:spcBef>
        <a:spcPct val="0"/>
      </a:spcBef>
      <a:spcAft>
        <a:spcPct val="0"/>
      </a:spcAft>
      <a:buClr>
        <a:srgbClr val="000000"/>
      </a:buClr>
      <a:buSzPct val="100000"/>
      <a:buFont typeface="Times New Roman" pitchFamily="16" charset="0"/>
      <a:defRPr sz="4000" kern="1200">
        <a:solidFill>
          <a:schemeClr val="bg1"/>
        </a:solidFill>
        <a:latin typeface="Times New Roman" pitchFamily="16" charset="0"/>
        <a:ea typeface="MS PGothic" pitchFamily="32" charset="-128"/>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sz="4000" kern="1200">
        <a:solidFill>
          <a:schemeClr val="bg1"/>
        </a:solidFill>
        <a:latin typeface="Times New Roman" pitchFamily="16" charset="0"/>
        <a:ea typeface="MS PGothic" pitchFamily="32" charset="-128"/>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sz="4000" kern="1200">
        <a:solidFill>
          <a:schemeClr val="bg1"/>
        </a:solidFill>
        <a:latin typeface="Times New Roman" pitchFamily="16" charset="0"/>
        <a:ea typeface="MS PGothic" pitchFamily="32" charset="-128"/>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sz="4000" kern="1200">
        <a:solidFill>
          <a:schemeClr val="bg1"/>
        </a:solidFill>
        <a:latin typeface="Times New Roman" pitchFamily="16" charset="0"/>
        <a:ea typeface="MS PGothic" pitchFamily="32" charset="-128"/>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sz="4000" kern="1200">
        <a:solidFill>
          <a:schemeClr val="bg1"/>
        </a:solidFill>
        <a:latin typeface="Times New Roman" pitchFamily="16" charset="0"/>
        <a:ea typeface="MS PGothic" pitchFamily="32" charset="-128"/>
        <a:cs typeface="+mn-cs"/>
      </a:defRPr>
    </a:lvl5pPr>
    <a:lvl6pPr marL="2286000" algn="l" defTabSz="914400" rtl="0" eaLnBrk="1" latinLnBrk="0" hangingPunct="1">
      <a:defRPr sz="4000" kern="1200">
        <a:solidFill>
          <a:schemeClr val="bg1"/>
        </a:solidFill>
        <a:latin typeface="Times New Roman" pitchFamily="16" charset="0"/>
        <a:ea typeface="MS PGothic" pitchFamily="32" charset="-128"/>
        <a:cs typeface="+mn-cs"/>
      </a:defRPr>
    </a:lvl6pPr>
    <a:lvl7pPr marL="2743200" algn="l" defTabSz="914400" rtl="0" eaLnBrk="1" latinLnBrk="0" hangingPunct="1">
      <a:defRPr sz="4000" kern="1200">
        <a:solidFill>
          <a:schemeClr val="bg1"/>
        </a:solidFill>
        <a:latin typeface="Times New Roman" pitchFamily="16" charset="0"/>
        <a:ea typeface="MS PGothic" pitchFamily="32" charset="-128"/>
        <a:cs typeface="+mn-cs"/>
      </a:defRPr>
    </a:lvl7pPr>
    <a:lvl8pPr marL="3200400" algn="l" defTabSz="914400" rtl="0" eaLnBrk="1" latinLnBrk="0" hangingPunct="1">
      <a:defRPr sz="4000" kern="1200">
        <a:solidFill>
          <a:schemeClr val="bg1"/>
        </a:solidFill>
        <a:latin typeface="Times New Roman" pitchFamily="16" charset="0"/>
        <a:ea typeface="MS PGothic" pitchFamily="32" charset="-128"/>
        <a:cs typeface="+mn-cs"/>
      </a:defRPr>
    </a:lvl8pPr>
    <a:lvl9pPr marL="3657600" algn="l" defTabSz="914400" rtl="0" eaLnBrk="1" latinLnBrk="0" hangingPunct="1">
      <a:defRPr sz="4000" kern="1200">
        <a:solidFill>
          <a:schemeClr val="bg1"/>
        </a:solidFill>
        <a:latin typeface="Times New Roman" pitchFamily="16" charset="0"/>
        <a:ea typeface="MS PGothic"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00" autoAdjust="0"/>
  </p:normalViewPr>
  <p:slideViewPr>
    <p:cSldViewPr>
      <p:cViewPr varScale="1">
        <p:scale>
          <a:sx n="30" d="100"/>
          <a:sy n="30" d="100"/>
        </p:scale>
        <p:origin x="-118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61463"/>
          </a:xfrm>
          <a:prstGeom prst="roundRect">
            <a:avLst>
              <a:gd name="adj" fmla="val 23"/>
            </a:avLst>
          </a:prstGeom>
          <a:solidFill>
            <a:srgbClr val="FFFFFF"/>
          </a:solidFill>
          <a:ln w="9525">
            <a:noFill/>
            <a:round/>
            <a:headEnd/>
            <a:tailEnd/>
          </a:ln>
          <a:effectLst/>
        </p:spPr>
        <p:txBody>
          <a:bodyPr wrap="none" anchor="ctr"/>
          <a:lstStyle/>
          <a:p>
            <a:pPr>
              <a:defRPr/>
            </a:pPr>
            <a:endParaRPr lang="ru-RU"/>
          </a:p>
        </p:txBody>
      </p:sp>
      <p:sp>
        <p:nvSpPr>
          <p:cNvPr id="3074"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ru-RU"/>
          </a:p>
        </p:txBody>
      </p:sp>
      <p:sp>
        <p:nvSpPr>
          <p:cNvPr id="3075" name="Rectangle 3"/>
          <p:cNvSpPr>
            <a:spLocks noGrp="1" noChangeArrowheads="1"/>
          </p:cNvSpPr>
          <p:nvPr>
            <p:ph type="dt"/>
          </p:nvPr>
        </p:nvSpPr>
        <p:spPr bwMode="auto">
          <a:xfrm>
            <a:off x="3884613" y="0"/>
            <a:ext cx="2970212" cy="457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 pos="2171700" algn="l"/>
                <a:tab pos="2895600" algn="l"/>
              </a:tabLst>
              <a:defRPr sz="1200">
                <a:solidFill>
                  <a:srgbClr val="000000"/>
                </a:solidFill>
              </a:defRPr>
            </a:lvl1pPr>
          </a:lstStyle>
          <a:p>
            <a:pPr>
              <a:defRPr/>
            </a:pPr>
            <a:endParaRPr lang="en-US"/>
          </a:p>
        </p:txBody>
      </p:sp>
      <p:sp>
        <p:nvSpPr>
          <p:cNvPr id="14341" name="Rectangle 4"/>
          <p:cNvSpPr>
            <a:spLocks noGrp="1" noRot="1" noChangeAspect="1" noChangeArrowheads="1"/>
          </p:cNvSpPr>
          <p:nvPr>
            <p:ph type="sldImg"/>
          </p:nvPr>
        </p:nvSpPr>
        <p:spPr bwMode="auto">
          <a:xfrm>
            <a:off x="1139825" y="687388"/>
            <a:ext cx="4576763" cy="3433762"/>
          </a:xfrm>
          <a:prstGeom prst="rect">
            <a:avLst/>
          </a:prstGeom>
          <a:noFill/>
          <a:ln w="12600">
            <a:solidFill>
              <a:srgbClr val="000000"/>
            </a:solidFill>
            <a:miter lim="800000"/>
            <a:headEnd/>
            <a:tailEnd/>
          </a:ln>
        </p:spPr>
      </p:sp>
      <p:sp>
        <p:nvSpPr>
          <p:cNvPr id="3077" name="Rectangle 5"/>
          <p:cNvSpPr>
            <a:spLocks noGrp="1" noChangeArrowheads="1"/>
          </p:cNvSpPr>
          <p:nvPr>
            <p:ph type="body"/>
          </p:nvPr>
        </p:nvSpPr>
        <p:spPr bwMode="auto">
          <a:xfrm>
            <a:off x="685800" y="4352925"/>
            <a:ext cx="5484813" cy="41211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3078" name="Text Box 6"/>
          <p:cNvSpPr txBox="1">
            <a:spLocks noChangeArrowheads="1"/>
          </p:cNvSpPr>
          <p:nvPr/>
        </p:nvSpPr>
        <p:spPr bwMode="auto">
          <a:xfrm>
            <a:off x="0" y="8701088"/>
            <a:ext cx="2971800" cy="460375"/>
          </a:xfrm>
          <a:prstGeom prst="rect">
            <a:avLst/>
          </a:prstGeom>
          <a:noFill/>
          <a:ln w="9525">
            <a:noFill/>
            <a:round/>
            <a:headEnd/>
            <a:tailEnd/>
          </a:ln>
          <a:effectLst/>
        </p:spPr>
        <p:txBody>
          <a:bodyPr wrap="none" anchor="ctr"/>
          <a:lstStyle/>
          <a:p>
            <a:pPr>
              <a:defRPr/>
            </a:pPr>
            <a:endParaRPr lang="ru-RU"/>
          </a:p>
        </p:txBody>
      </p:sp>
      <p:sp>
        <p:nvSpPr>
          <p:cNvPr id="3079" name="Rectangle 7"/>
          <p:cNvSpPr>
            <a:spLocks noGrp="1" noChangeArrowheads="1"/>
          </p:cNvSpPr>
          <p:nvPr>
            <p:ph type="sldNum"/>
          </p:nvPr>
        </p:nvSpPr>
        <p:spPr bwMode="auto">
          <a:xfrm>
            <a:off x="3884613" y="8702675"/>
            <a:ext cx="2970212" cy="4572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723900" algn="l"/>
                <a:tab pos="1447800" algn="l"/>
                <a:tab pos="2171700" algn="l"/>
                <a:tab pos="2895600" algn="l"/>
              </a:tabLst>
              <a:defRPr sz="1200">
                <a:solidFill>
                  <a:srgbClr val="000000"/>
                </a:solidFill>
              </a:defRPr>
            </a:lvl1pPr>
          </a:lstStyle>
          <a:p>
            <a:pPr>
              <a:defRPr/>
            </a:pPr>
            <a:fld id="{B3DE771E-200A-4780-A4BA-D0ABB35DBC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p>
            <a:fld id="{40E97517-482C-4191-8AAA-5835EC42FA86}" type="slidenum">
              <a:rPr lang="en-US" smtClean="0"/>
              <a:pPr/>
              <a:t>1</a:t>
            </a:fld>
            <a:endParaRPr lang="en-US" smtClean="0"/>
          </a:p>
        </p:txBody>
      </p:sp>
      <p:sp>
        <p:nvSpPr>
          <p:cNvPr id="15363" name="Text Box 1"/>
          <p:cNvSpPr txBox="1">
            <a:spLocks noChangeArrowheads="1"/>
          </p:cNvSpPr>
          <p:nvPr/>
        </p:nvSpPr>
        <p:spPr bwMode="auto">
          <a:xfrm>
            <a:off x="1139825" y="687388"/>
            <a:ext cx="4578350" cy="343535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15364" name="Rectangle 2"/>
          <p:cNvSpPr>
            <a:spLocks noGrp="1" noChangeArrowheads="1"/>
          </p:cNvSpPr>
          <p:nvPr>
            <p:ph type="body"/>
          </p:nvPr>
        </p:nvSpPr>
        <p:spPr>
          <a:xfrm>
            <a:off x="685800" y="4352925"/>
            <a:ext cx="5486400" cy="4124325"/>
          </a:xfrm>
          <a:noFill/>
          <a:ln/>
        </p:spPr>
        <p:txBody>
          <a:bodyPr wrap="none" anchor="ctr"/>
          <a:lstStyle/>
          <a:p>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D37932AC-0A39-46C0-874A-A3F2B2E3680D}" type="slidenum">
              <a:rPr lang="en-US" smtClean="0"/>
              <a:pPr/>
              <a:t>10</a:t>
            </a:fld>
            <a:endParaRPr lang="en-US" smtClean="0"/>
          </a:p>
        </p:txBody>
      </p:sp>
      <p:sp>
        <p:nvSpPr>
          <p:cNvPr id="24579" name="Text Box 1"/>
          <p:cNvSpPr txBox="1">
            <a:spLocks noChangeArrowheads="1"/>
          </p:cNvSpPr>
          <p:nvPr/>
        </p:nvSpPr>
        <p:spPr bwMode="auto">
          <a:xfrm>
            <a:off x="1139825" y="687388"/>
            <a:ext cx="4578350" cy="343535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24580" name="Rectangle 2"/>
          <p:cNvSpPr>
            <a:spLocks noGrp="1" noChangeArrowheads="1"/>
          </p:cNvSpPr>
          <p:nvPr>
            <p:ph type="body"/>
          </p:nvPr>
        </p:nvSpPr>
        <p:spPr>
          <a:xfrm>
            <a:off x="685800" y="4352925"/>
            <a:ext cx="5486400" cy="4217988"/>
          </a:xfrm>
          <a:noFill/>
          <a:ln/>
        </p:spPr>
        <p:txBody>
          <a:bodyPr wrap="none" anchor="ctr"/>
          <a:lstStyle/>
          <a:p>
            <a:r>
              <a:rPr lang="ru-RU" sz="1200" kern="1200" dirty="0" smtClean="0">
                <a:solidFill>
                  <a:srgbClr val="000000"/>
                </a:solidFill>
                <a:latin typeface="Times New Roman" pitchFamily="16" charset="0"/>
                <a:ea typeface="+mn-ea"/>
                <a:cs typeface="+mn-cs"/>
              </a:rPr>
              <a:t>Существует много психологической и социальной литературы, которая может и должна  информировать нас о служении семьям. Тем не менее, мы знаем, что нашей отличительной чертой является твердое понимание Писания и признаваемый нами авторитет Библии. Писание формирует основы нашей веры и находит свое отражение в нашей семейной жизни и в нашем служении семьям. Постоянной задачей руководителей отдела Семейного Служения является твердо стоять на библейском основании, когда обращаемся к современному поколению семей с ясной и важной вестью. Мы можем перефразировать слова Элизабет </a:t>
            </a:r>
            <a:r>
              <a:rPr lang="ru-RU" sz="1200" kern="1200" dirty="0" err="1" smtClean="0">
                <a:solidFill>
                  <a:srgbClr val="000000"/>
                </a:solidFill>
                <a:latin typeface="Times New Roman" pitchFamily="16" charset="0"/>
                <a:ea typeface="+mn-ea"/>
                <a:cs typeface="+mn-cs"/>
              </a:rPr>
              <a:t>Альтмайер</a:t>
            </a:r>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"Писание говорит нам о признании нашей веры и свидетельствует о том качестве и образе жизни, который достигается, когда мы живем в согласии с Отцом Нашим Небесным, который явил себя в Сыне через Духа. Нашей задачей, как проповедников (и как руководителей отдела семейного служения) является передать нашу веру и свидетельствовать о Боге, даровавшем нам эту жизнь. Нашей задачей является проповедовать не себя, и не пути нашего общества, но Господа Иисуса Христа, которому люди могут доверять, и когда мы доверяем, нам будет дана сила жить радостной и насыщенной жизнью в верности нашему Богу» (</a:t>
            </a:r>
            <a:r>
              <a:rPr lang="ru-RU" sz="1200" kern="1200" dirty="0" err="1" smtClean="0">
                <a:solidFill>
                  <a:srgbClr val="000000"/>
                </a:solidFill>
                <a:latin typeface="Times New Roman" pitchFamily="16" charset="0"/>
                <a:ea typeface="+mn-ea"/>
                <a:cs typeface="+mn-cs"/>
              </a:rPr>
              <a:t>Альтмайер</a:t>
            </a:r>
            <a:r>
              <a:rPr lang="ru-RU" sz="1200" kern="1200" dirty="0" smtClean="0">
                <a:solidFill>
                  <a:srgbClr val="000000"/>
                </a:solidFill>
                <a:latin typeface="Times New Roman" pitchFamily="16" charset="0"/>
                <a:ea typeface="+mn-ea"/>
                <a:cs typeface="+mn-cs"/>
              </a:rPr>
              <a:t>, 1987, с 16)</a:t>
            </a:r>
          </a:p>
          <a:p>
            <a:r>
              <a:rPr lang="en-US" sz="1200" kern="1200" dirty="0" smtClean="0">
                <a:solidFill>
                  <a:srgbClr val="000000"/>
                </a:solidFill>
                <a:latin typeface="Times New Roman" pitchFamily="16" charset="0"/>
                <a:ea typeface="+mn-ea"/>
                <a:cs typeface="+mn-cs"/>
              </a:rPr>
              <a:t/>
            </a:r>
            <a:br>
              <a:rPr lang="en-US" sz="1200" kern="1200" dirty="0" smtClean="0">
                <a:solidFill>
                  <a:srgbClr val="000000"/>
                </a:solidFill>
                <a:latin typeface="Times New Roman" pitchFamily="16" charset="0"/>
                <a:ea typeface="+mn-ea"/>
                <a:cs typeface="+mn-cs"/>
              </a:rPr>
            </a:br>
            <a:endParaRPr lang="ru-R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01553B81-752E-4658-9777-71F4753880DC}" type="slidenum">
              <a:rPr lang="en-US" smtClean="0"/>
              <a:pPr/>
              <a:t>11</a:t>
            </a:fld>
            <a:endParaRPr lang="en-US" smtClean="0"/>
          </a:p>
        </p:txBody>
      </p:sp>
      <p:sp>
        <p:nvSpPr>
          <p:cNvPr id="23555"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23556" name="Rectangle 2"/>
          <p:cNvSpPr>
            <a:spLocks noGrp="1" noChangeArrowheads="1"/>
          </p:cNvSpPr>
          <p:nvPr>
            <p:ph type="body" idx="1"/>
          </p:nvPr>
        </p:nvSpPr>
        <p:spPr>
          <a:xfrm>
            <a:off x="685800" y="4352925"/>
            <a:ext cx="5486400" cy="4217988"/>
          </a:xfrm>
          <a:noFill/>
          <a:ln/>
        </p:spPr>
        <p:txBody>
          <a:bodyPr wrap="none" anchor="ctr"/>
          <a:lstStyle/>
          <a:p>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Будущее теологии семьи</a:t>
            </a:r>
            <a:r>
              <a:rPr lang="ru-RU" sz="1200" kern="1200" dirty="0" smtClean="0">
                <a:solidFill>
                  <a:srgbClr val="000000"/>
                </a:solidFill>
                <a:latin typeface="Times New Roman" pitchFamily="16" charset="0"/>
                <a:ea typeface="+mn-ea"/>
                <a:cs typeface="+mn-cs"/>
              </a:rPr>
              <a:t>. Несколько важных предположений может быть сделано из библейских исследований и богословских размышлений о христианских семейных отношениях:</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1. Бог - социальная личность,  создавший человека для отношений. (Быт. 1:25-28, 2:18,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1:4-6, </a:t>
            </a:r>
            <a:r>
              <a:rPr lang="ru-RU" sz="1200" kern="1200" dirty="0" err="1" smtClean="0">
                <a:solidFill>
                  <a:srgbClr val="000000"/>
                </a:solidFill>
                <a:latin typeface="Times New Roman" pitchFamily="16" charset="0"/>
                <a:ea typeface="+mn-ea"/>
                <a:cs typeface="+mn-cs"/>
              </a:rPr>
              <a:t>Откр</a:t>
            </a:r>
            <a:r>
              <a:rPr lang="ru-RU" sz="1200" kern="1200" dirty="0" smtClean="0">
                <a:solidFill>
                  <a:srgbClr val="000000"/>
                </a:solidFill>
                <a:latin typeface="Times New Roman" pitchFamily="16" charset="0"/>
                <a:ea typeface="+mn-ea"/>
                <a:cs typeface="+mn-cs"/>
              </a:rPr>
              <a:t>. 4:11) Бог часто раскрывает себя в семейных терминах. От Него мы узнаем о браке (</a:t>
            </a:r>
            <a:r>
              <a:rPr lang="ru-RU" sz="1200" kern="1200" dirty="0" err="1" smtClean="0">
                <a:solidFill>
                  <a:srgbClr val="000000"/>
                </a:solidFill>
                <a:latin typeface="Times New Roman" pitchFamily="16" charset="0"/>
                <a:ea typeface="+mn-ea"/>
                <a:cs typeface="+mn-cs"/>
              </a:rPr>
              <a:t>Ис</a:t>
            </a:r>
            <a:r>
              <a:rPr lang="ru-RU" sz="1200" kern="1200" dirty="0" smtClean="0">
                <a:solidFill>
                  <a:srgbClr val="000000"/>
                </a:solidFill>
                <a:latin typeface="Times New Roman" pitchFamily="16" charset="0"/>
                <a:ea typeface="+mn-ea"/>
                <a:cs typeface="+mn-cs"/>
              </a:rPr>
              <a:t>. 54:5), и отношениях между родителями и детьми (Втор. 1:31, Ин. 20:17)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2. Семья была создана Творцом, как центр первоначального формирования человека и заботы. (Быт. 2:18-25,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67:5-6).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Поскольку семья является  первостепенным местом, где прививается способность любить и строить близкие отношений с Богом, и другими человеческими существами, где духовные ценности передаются из поколения в поколение, то оно занимает центральное место в приобретении учеников для Господа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28:19, Ин. 8:31, 13:35)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3. Образ Божий отражается в человеческих существах, в мужчине и женщине. Творец создал их как равных в моногамном, гетеросексуальном союзе, установленном в качестве образца брака. Этот союз предусматривает общение, удовлетворение и сохранение человеческой семьи (Быт. 1:26-28, 2:18, 21-25). Отношения полов в браке были искажены грехом (Быт. 3:16), но искуплены Христом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20:26-27, </a:t>
            </a:r>
            <a:r>
              <a:rPr lang="ru-RU" sz="1200" kern="1200" dirty="0" err="1" smtClean="0">
                <a:solidFill>
                  <a:srgbClr val="000000"/>
                </a:solidFill>
                <a:latin typeface="Times New Roman" pitchFamily="16" charset="0"/>
                <a:ea typeface="+mn-ea"/>
                <a:cs typeface="+mn-cs"/>
              </a:rPr>
              <a:t>Гал</a:t>
            </a:r>
            <a:r>
              <a:rPr lang="ru-RU" sz="1200" kern="1200" dirty="0" smtClean="0">
                <a:solidFill>
                  <a:srgbClr val="000000"/>
                </a:solidFill>
                <a:latin typeface="Times New Roman" pitchFamily="16" charset="0"/>
                <a:ea typeface="+mn-ea"/>
                <a:cs typeface="+mn-cs"/>
              </a:rPr>
              <a:t>. 7:38,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5:21-31). Христос отмечает разницу в браках христиан. В них преобладает взаимность, которая восстанавливает Эдемский идеал. Мужья и жены "сонаследники благодатной жизни" (1 Пет. 3:7)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4. Завет брака основывается на принципах любви, верности, индивидуальности, доверия и поддержки со стороны обоих партнеров (Быт. 2:24, 1Кор. 13,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5:21-29, 1Фес. 4:1-7). Когда эти принципы нарушаются путем жестокого обращения, оставления супруга или других проявлений неверности в браке, сущность брачного завета находится под угрозой. Несмотря на высокие библейские идеалы брака и божественную силу, которая дается, чтобы исполнить семейный завет, некоторые люди не могут сохранить брак. Временами, происходит безвозвратный распад брака. Писание признает, что трагические обстоятельства могут разрушить брачный завет. Иисус учит, что брачный завет может быть расторгнут по причине сексуальной неверности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5:32, 19:9). Павел показал, что смерть освобождает от закона брака (</a:t>
            </a:r>
            <a:r>
              <a:rPr lang="ru-RU" sz="1200" kern="1200" dirty="0" err="1" smtClean="0">
                <a:solidFill>
                  <a:srgbClr val="000000"/>
                </a:solidFill>
                <a:latin typeface="Times New Roman" pitchFamily="16" charset="0"/>
                <a:ea typeface="+mn-ea"/>
                <a:cs typeface="+mn-cs"/>
              </a:rPr>
              <a:t>Римл</a:t>
            </a:r>
            <a:r>
              <a:rPr lang="ru-RU" sz="1200" kern="1200" dirty="0" smtClean="0">
                <a:solidFill>
                  <a:srgbClr val="000000"/>
                </a:solidFill>
                <a:latin typeface="Times New Roman" pitchFamily="16" charset="0"/>
                <a:ea typeface="+mn-ea"/>
                <a:cs typeface="+mn-cs"/>
              </a:rPr>
              <a:t>. 7:2-3), а так же в случае, если неверующий супруг больше не желает оставаться в браке (1Кор. 7:15). Выше перечислены далеко не все факторы, которые могут привести к разводу. Несмотря на  тяжелую боль, потерю, расстройство и далеко идущие последствия развода, благодаря искупительной жертве, развод и повторный брак не рассматриваются как непростительные грехи, после которых невозможна духовная жизнь и дружба. Через покаяние, исповедь, и осознание ответственности, по благодати Божьей мы можем получить прощение, исцеление и новую жизнь. (1Ин. 1:9, 2:1)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5. Хотя брак является частью Божественного плана, одиночество так же не является отклонением от Божьего замысла. Безбрачие может быть особым благословением для некоторых отдельных христиан. (1Кор. 7:7). Особое Божье принятие и защита над теми, кто по собственному желанию или обстоятельствам жизни живут одни.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67:5-6, </a:t>
            </a:r>
            <a:r>
              <a:rPr lang="ru-RU" sz="1200" kern="1200" dirty="0" err="1" smtClean="0">
                <a:solidFill>
                  <a:srgbClr val="000000"/>
                </a:solidFill>
                <a:latin typeface="Times New Roman" pitchFamily="16" charset="0"/>
                <a:ea typeface="+mn-ea"/>
                <a:cs typeface="+mn-cs"/>
              </a:rPr>
              <a:t>Иак</a:t>
            </a:r>
            <a:r>
              <a:rPr lang="ru-RU" sz="1200" kern="1200" dirty="0" smtClean="0">
                <a:solidFill>
                  <a:srgbClr val="000000"/>
                </a:solidFill>
                <a:latin typeface="Times New Roman" pitchFamily="16" charset="0"/>
                <a:ea typeface="+mn-ea"/>
                <a:cs typeface="+mn-cs"/>
              </a:rPr>
              <a:t>. 1:27). Дружба - источник близких отношений. Общество Церкви, дома Божьего, доступно всем, независимо состоят они в браке или нет. (1Ин. 1:3)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6. Наша сексуальность находится в центре нашего существа (Быт. 1:27). Наши половые качества находят свое выражение во многих сферах нашего существования. Сексуальная близость, однако, является прерогативой брака (1Кор. 7:2-6). Близость вне брака противоречит Божественному замыслу (Быт. 2:24, Пр. 5:1-18, 1 </a:t>
            </a:r>
            <a:r>
              <a:rPr lang="ru-RU" sz="1200" kern="1200" dirty="0" err="1" smtClean="0">
                <a:solidFill>
                  <a:srgbClr val="000000"/>
                </a:solidFill>
                <a:latin typeface="Times New Roman" pitchFamily="16" charset="0"/>
                <a:ea typeface="+mn-ea"/>
                <a:cs typeface="+mn-cs"/>
              </a:rPr>
              <a:t>Кор</a:t>
            </a:r>
            <a:r>
              <a:rPr lang="ru-RU" sz="1200" kern="1200" dirty="0" smtClean="0">
                <a:solidFill>
                  <a:srgbClr val="000000"/>
                </a:solidFill>
                <a:latin typeface="Times New Roman" pitchFamily="16" charset="0"/>
                <a:ea typeface="+mn-ea"/>
                <a:cs typeface="+mn-cs"/>
              </a:rPr>
              <a:t>. 6:15-16). Сексуальные отношения выполняют соединяющую функцию в браке, а не только репродуктивную. Радость, удовольствие и наслаждение являются важными составляющими сексуальных отношений (</a:t>
            </a:r>
            <a:r>
              <a:rPr lang="ru-RU" sz="1200" kern="1200" dirty="0" err="1" smtClean="0">
                <a:solidFill>
                  <a:srgbClr val="000000"/>
                </a:solidFill>
                <a:latin typeface="Times New Roman" pitchFamily="16" charset="0"/>
                <a:ea typeface="+mn-ea"/>
                <a:cs typeface="+mn-cs"/>
              </a:rPr>
              <a:t>Еккл</a:t>
            </a:r>
            <a:r>
              <a:rPr lang="ru-RU" sz="1200" kern="1200" dirty="0" smtClean="0">
                <a:solidFill>
                  <a:srgbClr val="000000"/>
                </a:solidFill>
                <a:latin typeface="Times New Roman" pitchFamily="16" charset="0"/>
                <a:ea typeface="+mn-ea"/>
                <a:cs typeface="+mn-cs"/>
              </a:rPr>
              <a:t>. 9:9, Пр. 5:18-19, Песни Песней 4:16-5:1)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Бог желает, чтобы пары имели сексуальные отношения, помимо тех, которые используются для продолжения рода (1Кор. 7:3-5). Это укрепляет и защищает брак от неуместных связей с кем-то, помимо своего супруга (Пр. 5:15-20, Песни Песней 8:6-7)</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7.  Рождение детей - выбор, который при возможности и желании, могут сделать пары, чтобы стать участниками благословения Божьего, которое есть дети.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126:3-5). Хотя браки обычно подразумевают детей (Быт. 1:28), продолжение рода не является обязательным для каждой пары, чтобы угодить Богу. Бог ценит детей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19:14). Дети помогают родителям лучше понять любовь Божью и доверие Ему.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102:13). Они поощряют развитие сочувствия. заботы, смирения и бескорыстия в семье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126:3-5, Лк. 11:13). Родители должны обеспечивать, учить, и направлять детей, чтобы они могли познать Бога, избрать библейские ценности и быть готовыми принять ответственность за другого (Втор. 6:5-25, Пр. 22:6)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8 Завет любви Бога с Его народом является основным принципом, который является фундаментом и служит иллюстрацией христианской семейной жизни. В Божьем завете мы чувствуем любовь, прощение,  принятие, близость, и жертвуем чем-то. Когда мы воспринимаем весть Евангелия и стараемся отразить ее в наших семейных отношениях, наши отношения друг с другом становятся подобны отношениям Бога с человеком. Члены христианской семьи призваны любить, служить друг другу и прощать так же, как Он любит, служит и прощает нас. Сила и милость Божьи обещаны, чтобы выполнить то, к чему призывает Бог (</a:t>
            </a:r>
            <a:r>
              <a:rPr lang="ru-RU" sz="1200" kern="1200" dirty="0" err="1" smtClean="0">
                <a:solidFill>
                  <a:srgbClr val="000000"/>
                </a:solidFill>
                <a:latin typeface="Times New Roman" pitchFamily="16" charset="0"/>
                <a:ea typeface="+mn-ea"/>
                <a:cs typeface="+mn-cs"/>
              </a:rPr>
              <a:t>Иер</a:t>
            </a:r>
            <a:r>
              <a:rPr lang="ru-RU" sz="1200" kern="1200" dirty="0" smtClean="0">
                <a:solidFill>
                  <a:srgbClr val="000000"/>
                </a:solidFill>
                <a:latin typeface="Times New Roman" pitchFamily="16" charset="0"/>
                <a:ea typeface="+mn-ea"/>
                <a:cs typeface="+mn-cs"/>
              </a:rPr>
              <a:t>. 31:31-34,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20:26-28,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4:32, Евр. 8:10-12, 1Ин. 3:16)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9. Разрушенные отношения с Богом и с окружающими стали трагическим последствием грехопадения (</a:t>
            </a:r>
            <a:r>
              <a:rPr lang="ru-RU" sz="1200" kern="1200" dirty="0" err="1" smtClean="0">
                <a:solidFill>
                  <a:srgbClr val="000000"/>
                </a:solidFill>
                <a:latin typeface="Times New Roman" pitchFamily="16" charset="0"/>
                <a:ea typeface="+mn-ea"/>
                <a:cs typeface="+mn-cs"/>
              </a:rPr>
              <a:t>Ис</a:t>
            </a:r>
            <a:r>
              <a:rPr lang="ru-RU" sz="1200" kern="1200" dirty="0" smtClean="0">
                <a:solidFill>
                  <a:srgbClr val="000000"/>
                </a:solidFill>
                <a:latin typeface="Times New Roman" pitchFamily="16" charset="0"/>
                <a:ea typeface="+mn-ea"/>
                <a:cs typeface="+mn-cs"/>
              </a:rPr>
              <a:t>. 59:2). Миссия Иисуса заключается в восстановлении отношений, основанных на </a:t>
            </a:r>
            <a:r>
              <a:rPr lang="ru-RU" sz="1200" kern="1200" dirty="0" err="1" smtClean="0">
                <a:solidFill>
                  <a:srgbClr val="000000"/>
                </a:solidFill>
                <a:latin typeface="Times New Roman" pitchFamily="16" charset="0"/>
                <a:ea typeface="+mn-ea"/>
                <a:cs typeface="+mn-cs"/>
              </a:rPr>
              <a:t>любви-агапе</a:t>
            </a:r>
            <a:r>
              <a:rPr lang="ru-RU" sz="1200" kern="1200" dirty="0" smtClean="0">
                <a:solidFill>
                  <a:srgbClr val="000000"/>
                </a:solidFill>
                <a:latin typeface="Times New Roman" pitchFamily="16" charset="0"/>
                <a:ea typeface="+mn-ea"/>
                <a:cs typeface="+mn-cs"/>
              </a:rPr>
              <a:t>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22:37-40, Ин. 13:35, 15:12). Его церковь должна продолжить Его работу по поддержанию прочных отношений и восстановлению тех, которые были разрушены (Ин. 20:21). В рамках своей миссии, Церковь стремится быть активной в построении, поддержании отношений, основанных на жертвенной любви, и в исцелении и восстановлении разрушенных отношений. (Ин. 10:10, 20:21, </a:t>
            </a:r>
            <a:r>
              <a:rPr lang="ru-RU" sz="1200" kern="1200" dirty="0" err="1" smtClean="0">
                <a:solidFill>
                  <a:srgbClr val="000000"/>
                </a:solidFill>
                <a:latin typeface="Times New Roman" pitchFamily="16" charset="0"/>
                <a:ea typeface="+mn-ea"/>
                <a:cs typeface="+mn-cs"/>
              </a:rPr>
              <a:t>Гал</a:t>
            </a:r>
            <a:r>
              <a:rPr lang="ru-RU" sz="1200" kern="1200" dirty="0" smtClean="0">
                <a:solidFill>
                  <a:srgbClr val="000000"/>
                </a:solidFill>
                <a:latin typeface="Times New Roman" pitchFamily="16" charset="0"/>
                <a:ea typeface="+mn-ea"/>
                <a:cs typeface="+mn-cs"/>
              </a:rPr>
              <a:t>. 6:2, </a:t>
            </a:r>
            <a:r>
              <a:rPr lang="ru-RU" sz="1200" kern="1200" dirty="0" err="1" smtClean="0">
                <a:solidFill>
                  <a:srgbClr val="000000"/>
                </a:solidFill>
                <a:latin typeface="Times New Roman" pitchFamily="16" charset="0"/>
                <a:ea typeface="+mn-ea"/>
                <a:cs typeface="+mn-cs"/>
              </a:rPr>
              <a:t>Иак</a:t>
            </a:r>
            <a:r>
              <a:rPr lang="ru-RU" sz="1200" kern="1200" dirty="0" smtClean="0">
                <a:solidFill>
                  <a:srgbClr val="000000"/>
                </a:solidFill>
                <a:latin typeface="Times New Roman" pitchFamily="16" charset="0"/>
                <a:ea typeface="+mn-ea"/>
                <a:cs typeface="+mn-cs"/>
              </a:rPr>
              <a:t>. 5:15) </a:t>
            </a:r>
            <a:endParaRPr lang="ru-R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4D8EDADE-B338-49C4-A126-5A177B416493}" type="slidenum">
              <a:rPr lang="en-US" smtClean="0"/>
              <a:pPr/>
              <a:t>12</a:t>
            </a:fld>
            <a:endParaRPr lang="en-US" smtClean="0"/>
          </a:p>
        </p:txBody>
      </p:sp>
      <p:sp>
        <p:nvSpPr>
          <p:cNvPr id="25603" name="Text Box 1"/>
          <p:cNvSpPr txBox="1">
            <a:spLocks noChangeArrowheads="1"/>
          </p:cNvSpPr>
          <p:nvPr/>
        </p:nvSpPr>
        <p:spPr bwMode="auto">
          <a:xfrm>
            <a:off x="1139825" y="687388"/>
            <a:ext cx="4578350" cy="343535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25604" name="Rectangle 2"/>
          <p:cNvSpPr>
            <a:spLocks noGrp="1" noChangeArrowheads="1"/>
          </p:cNvSpPr>
          <p:nvPr>
            <p:ph type="body"/>
          </p:nvPr>
        </p:nvSpPr>
        <p:spPr>
          <a:xfrm>
            <a:off x="685800" y="4352925"/>
            <a:ext cx="5486400" cy="4217988"/>
          </a:xfrm>
          <a:noFill/>
          <a:ln/>
        </p:spPr>
        <p:txBody>
          <a:bodyPr wrap="none" anchor="ctr"/>
          <a:lstStyle/>
          <a:p>
            <a:endParaRPr lang="ru-RU" smtClean="0"/>
          </a:p>
        </p:txBody>
      </p:sp>
      <p:sp>
        <p:nvSpPr>
          <p:cNvPr id="25605" name="Text Box 3"/>
          <p:cNvSpPr txBox="1">
            <a:spLocks noChangeArrowheads="1"/>
          </p:cNvSpPr>
          <p:nvPr/>
        </p:nvSpPr>
        <p:spPr bwMode="auto">
          <a:xfrm>
            <a:off x="0" y="8702675"/>
            <a:ext cx="2971800" cy="458788"/>
          </a:xfrm>
          <a:prstGeom prst="rect">
            <a:avLst/>
          </a:prstGeom>
          <a:noFill/>
          <a:ln w="9525">
            <a:noFill/>
            <a:round/>
            <a:headEnd/>
            <a:tailEnd/>
          </a:ln>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Elaine Oliver, MA                                                                                                                    Willie Oliver, PhD, CFLE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fld id="{AF67552D-CAA1-4DD7-868C-93A032A4F5F5}" type="slidenum">
              <a:rPr lang="en-US" smtClean="0"/>
              <a:pPr/>
              <a:t>2</a:t>
            </a:fld>
            <a:endParaRPr lang="en-US" smtClean="0"/>
          </a:p>
        </p:txBody>
      </p:sp>
      <p:sp>
        <p:nvSpPr>
          <p:cNvPr id="16387"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16388" name="Rectangle 2"/>
          <p:cNvSpPr>
            <a:spLocks noGrp="1" noChangeArrowheads="1"/>
          </p:cNvSpPr>
          <p:nvPr>
            <p:ph type="body" idx="1"/>
          </p:nvPr>
        </p:nvSpPr>
        <p:spPr>
          <a:xfrm>
            <a:off x="685800" y="4352925"/>
            <a:ext cx="5486400" cy="4217988"/>
          </a:xfrm>
          <a:noFill/>
          <a:ln/>
        </p:spPr>
        <p:txBody>
          <a:bodyPr wrap="none" anchor="ctr"/>
          <a:lstStyle/>
          <a:p>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fld id="{BC2D6D8A-2921-42AD-958E-C5F919DF689F}" type="slidenum">
              <a:rPr lang="en-US" smtClean="0"/>
              <a:pPr/>
              <a:t>3</a:t>
            </a:fld>
            <a:endParaRPr lang="en-US" smtClean="0"/>
          </a:p>
        </p:txBody>
      </p:sp>
      <p:sp>
        <p:nvSpPr>
          <p:cNvPr id="17411" name="Text Box 1"/>
          <p:cNvSpPr txBox="1">
            <a:spLocks noChangeArrowheads="1"/>
          </p:cNvSpPr>
          <p:nvPr/>
        </p:nvSpPr>
        <p:spPr bwMode="auto">
          <a:xfrm>
            <a:off x="1139825" y="687388"/>
            <a:ext cx="4578350" cy="343535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17412" name="Text Box 2"/>
          <p:cNvSpPr>
            <a:spLocks noGrp="1" noChangeArrowheads="1"/>
          </p:cNvSpPr>
          <p:nvPr>
            <p:ph type="body"/>
          </p:nvPr>
        </p:nvSpPr>
        <p:spPr>
          <a:xfrm>
            <a:off x="685800" y="4352925"/>
            <a:ext cx="5486400" cy="4265613"/>
          </a:xfrm>
          <a:noFill/>
          <a:ln/>
        </p:spPr>
        <p:txBody>
          <a:bodyPr/>
          <a:lstStyle/>
          <a:p>
            <a:r>
              <a:rPr lang="ru-RU" sz="1200" b="1" u="sng" kern="1200" dirty="0" smtClean="0">
                <a:solidFill>
                  <a:srgbClr val="000000"/>
                </a:solidFill>
                <a:latin typeface="Times New Roman" pitchFamily="16" charset="0"/>
                <a:ea typeface="+mn-ea"/>
                <a:cs typeface="+mn-cs"/>
              </a:rPr>
              <a:t>БИБЛИЯ – КАК РУКОВОДСТВО ПО СЕМЕЙНЫМ ОТНОШЕНИЯМ</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Семейное служение помогает церкви по-новому взглянуть на Писание, одеть так называемые «семейные очки» и увидеть в Слове Божьем глубокое учение о семейных отношениях. Этот новый взгляд не ограничивает и не влияет на наше духовное видение; он просто позволяет нам взглянуть по-новому на известные вещи, на которые мы раньше, возможно, не обращали внимание. </a:t>
            </a:r>
          </a:p>
          <a:p>
            <a:r>
              <a:rPr lang="ru-RU" sz="1200" kern="1200" dirty="0" smtClean="0">
                <a:solidFill>
                  <a:srgbClr val="000000"/>
                </a:solidFill>
                <a:latin typeface="Times New Roman" pitchFamily="16" charset="0"/>
                <a:ea typeface="+mn-ea"/>
                <a:cs typeface="+mn-cs"/>
              </a:rPr>
              <a:t> </a:t>
            </a:r>
            <a:r>
              <a:rPr lang="ru-RU" sz="1200" b="1" kern="1200" dirty="0" smtClean="0">
                <a:solidFill>
                  <a:srgbClr val="000000"/>
                </a:solidFill>
                <a:latin typeface="Times New Roman" pitchFamily="16" charset="0"/>
                <a:ea typeface="+mn-ea"/>
                <a:cs typeface="+mn-cs"/>
              </a:rPr>
              <a:t>Правила установления отношений.</a:t>
            </a:r>
            <a:r>
              <a:rPr lang="ru-RU" sz="1200" kern="1200" dirty="0" smtClean="0">
                <a:solidFill>
                  <a:srgbClr val="000000"/>
                </a:solidFill>
                <a:latin typeface="Times New Roman" pitchFamily="16" charset="0"/>
                <a:ea typeface="+mn-ea"/>
                <a:cs typeface="+mn-cs"/>
              </a:rPr>
              <a:t> Писание представляет свой взгляд на человеческие взаимоотношения различными способами. Первый способ изложения библейского учения о семье может быть найден в том, что мы называем правилами установления отношений. Это указания, способствующие правильному построению отношений с другими человеческими существами. Они встречаются по всему Писанию и могут быть разделены на несколько групп. Некоторые из них носят общий характер и применяются ко всем взаимоотношениям, другие адресованы определенному кругу людей, состоящим в конкретных отношениях - семейным парам, родителям, детям, соседям, друзьям. Хорошим примером указаний общего характера по установлению отношений является золотое правило: "Итак, во всем, как хотите, чтобы с вами поступали люди, так и вы поступайте с ними, в этом закон и пророки"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7:12)</a:t>
            </a:r>
          </a:p>
          <a:p>
            <a:r>
              <a:rPr lang="ru-RU" sz="1200" b="1" kern="1200" dirty="0" smtClean="0">
                <a:solidFill>
                  <a:srgbClr val="000000"/>
                </a:solidFill>
                <a:latin typeface="Times New Roman" pitchFamily="16" charset="0"/>
                <a:ea typeface="+mn-ea"/>
                <a:cs typeface="+mn-cs"/>
              </a:rPr>
              <a:t>Другие примеры включают следующее: </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"Возлюби ближнего своего, как самого себя"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22:39) </a:t>
            </a:r>
          </a:p>
          <a:p>
            <a:r>
              <a:rPr lang="ru-RU" sz="1200" kern="1200" dirty="0" smtClean="0">
                <a:solidFill>
                  <a:srgbClr val="000000"/>
                </a:solidFill>
                <a:latin typeface="Times New Roman" pitchFamily="16" charset="0"/>
                <a:ea typeface="+mn-ea"/>
                <a:cs typeface="+mn-cs"/>
              </a:rPr>
              <a:t>"Любите врагов ваших" (Лк. 6:27) </a:t>
            </a:r>
          </a:p>
          <a:p>
            <a:r>
              <a:rPr lang="ru-RU" sz="1200" kern="1200" dirty="0" smtClean="0">
                <a:solidFill>
                  <a:srgbClr val="000000"/>
                </a:solidFill>
                <a:latin typeface="Times New Roman" pitchFamily="16" charset="0"/>
                <a:ea typeface="+mn-ea"/>
                <a:cs typeface="+mn-cs"/>
              </a:rPr>
              <a:t>"По смиренномудрию почитайте один другого высшим себя" (Фил. 2:3)</a:t>
            </a:r>
          </a:p>
          <a:p>
            <a:r>
              <a:rPr lang="ru-RU" sz="1200" kern="1200" dirty="0" smtClean="0">
                <a:solidFill>
                  <a:srgbClr val="000000"/>
                </a:solidFill>
                <a:latin typeface="Times New Roman" pitchFamily="16" charset="0"/>
                <a:ea typeface="+mn-ea"/>
                <a:cs typeface="+mn-cs"/>
              </a:rPr>
              <a:t>"Будьте в мире со всеми людьми" (Рим. 12:18) </a:t>
            </a:r>
          </a:p>
          <a:p>
            <a:r>
              <a:rPr lang="ru-RU" sz="1200" kern="1200" dirty="0" smtClean="0">
                <a:solidFill>
                  <a:srgbClr val="000000"/>
                </a:solidFill>
                <a:latin typeface="Times New Roman" pitchFamily="16" charset="0"/>
                <a:ea typeface="+mn-ea"/>
                <a:cs typeface="+mn-cs"/>
              </a:rPr>
              <a:t>"Повинуйтесь друг другу в страхе Божием"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5:21) </a:t>
            </a:r>
          </a:p>
          <a:p>
            <a:r>
              <a:rPr lang="ru-RU" sz="1200" kern="1200" dirty="0" smtClean="0">
                <a:solidFill>
                  <a:srgbClr val="000000"/>
                </a:solidFill>
                <a:latin typeface="Times New Roman" pitchFamily="16" charset="0"/>
                <a:ea typeface="+mn-ea"/>
                <a:cs typeface="+mn-cs"/>
              </a:rPr>
              <a:t>Указания, адресованные семьям</a:t>
            </a:r>
          </a:p>
          <a:p>
            <a:r>
              <a:rPr lang="ru-RU" sz="1200" b="1" kern="1200" dirty="0" smtClean="0">
                <a:solidFill>
                  <a:srgbClr val="000000"/>
                </a:solidFill>
                <a:latin typeface="Times New Roman" pitchFamily="16" charset="0"/>
                <a:ea typeface="+mn-ea"/>
                <a:cs typeface="+mn-cs"/>
              </a:rPr>
              <a:t>Рассмотрите правила, относящиеся к браку:  </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"Утешайся женою юности твоей" (Пр. 5:18)  </a:t>
            </a:r>
          </a:p>
          <a:p>
            <a:r>
              <a:rPr lang="ru-RU" sz="1200" kern="1200" dirty="0" smtClean="0">
                <a:solidFill>
                  <a:srgbClr val="000000"/>
                </a:solidFill>
                <a:latin typeface="Times New Roman" pitchFamily="16" charset="0"/>
                <a:ea typeface="+mn-ea"/>
                <a:cs typeface="+mn-cs"/>
              </a:rPr>
              <a:t>"Жены, повинуйтесь своим мужьям, как Госпожу…Мужья, любите своих жен, как и Христос возлюбил Церковь и предал Себя за нее…"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5:22-25)  </a:t>
            </a:r>
          </a:p>
          <a:p>
            <a:r>
              <a:rPr lang="ru-RU" sz="1200" kern="1200" dirty="0" smtClean="0">
                <a:solidFill>
                  <a:srgbClr val="000000"/>
                </a:solidFill>
                <a:latin typeface="Times New Roman" pitchFamily="16" charset="0"/>
                <a:ea typeface="+mn-ea"/>
                <a:cs typeface="+mn-cs"/>
              </a:rPr>
              <a:t>" Мужья, обращайтесь благоразумно с женами, как с немощнейшим  сосудом, оказывая им честь, </a:t>
            </a:r>
            <a:r>
              <a:rPr lang="ru-RU" sz="1200" kern="1200" dirty="0" err="1" smtClean="0">
                <a:solidFill>
                  <a:srgbClr val="000000"/>
                </a:solidFill>
                <a:latin typeface="Times New Roman" pitchFamily="16" charset="0"/>
                <a:ea typeface="+mn-ea"/>
                <a:cs typeface="+mn-cs"/>
              </a:rPr>
              <a:t>ак</a:t>
            </a:r>
            <a:r>
              <a:rPr lang="ru-RU" sz="1200" kern="1200" dirty="0" smtClean="0">
                <a:solidFill>
                  <a:srgbClr val="000000"/>
                </a:solidFill>
                <a:latin typeface="Times New Roman" pitchFamily="16" charset="0"/>
                <a:ea typeface="+mn-ea"/>
                <a:cs typeface="+mn-cs"/>
              </a:rPr>
              <a:t> сонаследницам благодатной жизни…" (1Петр. 3:7)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Несколько правил, адресованных родителям:</a:t>
            </a:r>
            <a:r>
              <a:rPr lang="ru-RU" dirty="0" smtClean="0"/>
              <a:t> </a:t>
            </a:r>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"И да будут слова сии, которые Я заповедую тебе сегодня, в сердце твоем; и внушай их детям твоим, и говори о них…" (Втор. 6:6-7)</a:t>
            </a:r>
            <a:r>
              <a:rPr lang="ru-RU" dirty="0" smtClean="0"/>
              <a:t> </a:t>
            </a:r>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"И вы, отцы, не раздражайте детей ваших, но воспитывайте их в учении и наставлении Господнем"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6:4)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Дети так же получают несколько указаний:  </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"Слушайте, дети, наставление отца и внимайте, чтобы учиться разуму" (Пр. 4:1)  </a:t>
            </a:r>
          </a:p>
          <a:p>
            <a:r>
              <a:rPr lang="ru-RU" sz="1200" kern="1200" dirty="0" smtClean="0">
                <a:solidFill>
                  <a:srgbClr val="000000"/>
                </a:solidFill>
                <a:latin typeface="Times New Roman" pitchFamily="16" charset="0"/>
                <a:ea typeface="+mn-ea"/>
                <a:cs typeface="+mn-cs"/>
              </a:rPr>
              <a:t>"Дети, будьте послушны родителям вашим во всем, ибо это благоугодно Господу" (Кол 3:20)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По крайней мере, три правила в декалоге, десяти заповедей, особо направленные на защиту, сохранение и укрепление семейных отношений:</a:t>
            </a:r>
            <a:r>
              <a:rPr lang="ru-RU" dirty="0" smtClean="0"/>
              <a:t> </a:t>
            </a:r>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 Почитай отца твоего и мать твою…" (Исх. 20:12)  </a:t>
            </a:r>
          </a:p>
          <a:p>
            <a:r>
              <a:rPr lang="ru-RU" sz="1200" kern="1200" dirty="0" smtClean="0">
                <a:solidFill>
                  <a:srgbClr val="000000"/>
                </a:solidFill>
                <a:latin typeface="Times New Roman" pitchFamily="16" charset="0"/>
                <a:ea typeface="+mn-ea"/>
                <a:cs typeface="+mn-cs"/>
              </a:rPr>
              <a:t>"Не прелюбодействуй" (Исх. 20:14)  </a:t>
            </a:r>
          </a:p>
          <a:p>
            <a:r>
              <a:rPr lang="ru-RU" sz="1200" kern="1200" dirty="0" smtClean="0">
                <a:solidFill>
                  <a:srgbClr val="000000"/>
                </a:solidFill>
                <a:latin typeface="Times New Roman" pitchFamily="16" charset="0"/>
                <a:ea typeface="+mn-ea"/>
                <a:cs typeface="+mn-cs"/>
              </a:rPr>
              <a:t>" Не желай жены ближнего твоего…" (Втор. 5:21)</a:t>
            </a:r>
            <a:r>
              <a:rPr lang="ru-RU" dirty="0" smtClean="0"/>
              <a:t> </a:t>
            </a:r>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Все библейские правила, относящиеся к отношениям, предполагают, что добрая весть о Божьей любви и милосердии принята нашим сердцем. Божьи правила устанавливаются в контексте жизни искупленного Им народа. Ожидается, что следование этим правилам будет откликом на спасение, которое Он дал. (Исх. 20:2) "Если любите Меня, соблюдите мои заповеди" (Ин. 14:15)  </a:t>
            </a:r>
          </a:p>
          <a:p>
            <a:endParaRPr lang="ru-RU" b="1" dirty="0" smtClean="0"/>
          </a:p>
          <a:p>
            <a:r>
              <a:rPr lang="ru-RU" sz="1200" b="1" kern="1200" dirty="0" smtClean="0">
                <a:solidFill>
                  <a:srgbClr val="000000"/>
                </a:solidFill>
                <a:latin typeface="Times New Roman" pitchFamily="16" charset="0"/>
                <a:ea typeface="+mn-ea"/>
                <a:cs typeface="+mn-cs"/>
              </a:rPr>
              <a:t>Примеры из жизни.</a:t>
            </a:r>
            <a:r>
              <a:rPr lang="ru-RU" sz="1200" kern="1200" dirty="0" smtClean="0">
                <a:solidFill>
                  <a:srgbClr val="000000"/>
                </a:solidFill>
                <a:latin typeface="Times New Roman" pitchFamily="16" charset="0"/>
                <a:ea typeface="+mn-ea"/>
                <a:cs typeface="+mn-cs"/>
              </a:rPr>
              <a:t> Примеры или истории являются одним из способов, как Писание открывает нам секреты успешных семейных отношений. Истории и притчи признаны служить тем универсальным способом передачи уроков жизни людям всех возрастов. Реальные истории личностей или семей призваны научить нас и вдохновить (Рим. 15:4), обличить, исправить, наставить в праведности (2Тим. 3:16). Мы видим себя в этих притчах и историях; мы утешаем себя, что нам не одним приходится переживать подобные ситуации в жизни. </a:t>
            </a:r>
          </a:p>
          <a:p>
            <a:r>
              <a:rPr lang="ru-RU" sz="1200" kern="1200" dirty="0" smtClean="0">
                <a:solidFill>
                  <a:srgbClr val="000000"/>
                </a:solidFill>
                <a:latin typeface="Times New Roman" pitchFamily="16" charset="0"/>
                <a:ea typeface="+mn-ea"/>
                <a:cs typeface="+mn-cs"/>
              </a:rPr>
              <a:t>Так или иначе, слыша очень откровенные истории о человеческих слабостях и ошибках других, наш разум становится более восприимчивым, и мы делаем вывод, как мы можем избежать некоторых ошибок. Таким образом, мы учимся на ошибках и неудачах из жизни семей Библейских героев. Мы так же узнаем об их хороших качествах и стремимся подражать им в своей жизни. Мы восхищаемся долготерпением Божьим по отношению к ним и приобретаем уверенность, что Он так же будет относиться и к нам. </a:t>
            </a:r>
          </a:p>
          <a:p>
            <a:r>
              <a:rPr lang="ru-RU" sz="1200" kern="1200" dirty="0" smtClean="0">
                <a:solidFill>
                  <a:srgbClr val="000000"/>
                </a:solidFill>
                <a:latin typeface="Times New Roman" pitchFamily="16" charset="0"/>
                <a:ea typeface="+mn-ea"/>
                <a:cs typeface="+mn-cs"/>
              </a:rPr>
              <a:t>Книга Руфь является примером библейской истории, которая говорит много о семейной жизни и нуждах отдельного человека в семье. Из этой истории, мы можем узнать кое-что о служении семье. </a:t>
            </a:r>
          </a:p>
          <a:p>
            <a:r>
              <a:rPr lang="ru-RU" sz="1200" kern="1200" dirty="0" smtClean="0">
                <a:solidFill>
                  <a:srgbClr val="000000"/>
                </a:solidFill>
                <a:latin typeface="Times New Roman" pitchFamily="16" charset="0"/>
                <a:ea typeface="+mn-ea"/>
                <a:cs typeface="+mn-cs"/>
              </a:rPr>
              <a:t> </a:t>
            </a:r>
          </a:p>
          <a:p>
            <a:r>
              <a:rPr lang="ru-RU" sz="1200" i="1" kern="1200" dirty="0" smtClean="0">
                <a:solidFill>
                  <a:srgbClr val="000000"/>
                </a:solidFill>
                <a:latin typeface="Times New Roman" pitchFamily="16" charset="0"/>
                <a:ea typeface="+mn-ea"/>
                <a:cs typeface="+mn-cs"/>
              </a:rPr>
              <a:t>Разделите класс на 4 группы, каждой группе дайте для чтения и размышления одну из глав книги Руфь. Попросите каждую группу прочитать и обсудить главу, составив список семейных вопросов, которые возникают и описываются (или подразумеваются) в главе. Дайте группам для выполнения этого задания определенное время (около 10 минут) и сделайте вывод.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Вопросы, которые возникают при изучении книги Руфь, могут быть следующими: </a:t>
            </a:r>
            <a:endParaRPr lang="ru-RU" sz="1200" kern="1200" dirty="0" smtClean="0">
              <a:solidFill>
                <a:srgbClr val="000000"/>
              </a:solidFill>
              <a:latin typeface="Times New Roman" pitchFamily="16" charset="0"/>
              <a:ea typeface="+mn-ea"/>
              <a:cs typeface="+mn-cs"/>
            </a:endParaRPr>
          </a:p>
          <a:p>
            <a:pPr lvl="0"/>
            <a:r>
              <a:rPr lang="ru-RU" sz="1200" kern="1200" dirty="0" smtClean="0">
                <a:solidFill>
                  <a:srgbClr val="000000"/>
                </a:solidFill>
                <a:latin typeface="Times New Roman" pitchFamily="16" charset="0"/>
                <a:ea typeface="+mn-ea"/>
                <a:cs typeface="+mn-cs"/>
              </a:rPr>
              <a:t>Реалии перемен и адаптация после переезда семьи</a:t>
            </a:r>
          </a:p>
          <a:p>
            <a:pPr lvl="0"/>
            <a:r>
              <a:rPr lang="ru-RU" sz="1200" kern="1200" dirty="0" smtClean="0">
                <a:solidFill>
                  <a:srgbClr val="000000"/>
                </a:solidFill>
                <a:latin typeface="Times New Roman" pitchFamily="16" charset="0"/>
                <a:ea typeface="+mn-ea"/>
                <a:cs typeface="+mn-cs"/>
              </a:rPr>
              <a:t>Влияние финансовых проблем на семью</a:t>
            </a:r>
          </a:p>
          <a:p>
            <a:pPr lvl="0"/>
            <a:r>
              <a:rPr lang="ru-RU" sz="1200" kern="1200" dirty="0" smtClean="0">
                <a:solidFill>
                  <a:srgbClr val="000000"/>
                </a:solidFill>
                <a:latin typeface="Times New Roman" pitchFamily="16" charset="0"/>
                <a:ea typeface="+mn-ea"/>
                <a:cs typeface="+mn-cs"/>
              </a:rPr>
              <a:t>Семейные кризисы, включая скорбь и смирение с потерей члена семьи</a:t>
            </a:r>
          </a:p>
          <a:p>
            <a:pPr lvl="0"/>
            <a:r>
              <a:rPr lang="ru-RU" sz="1200" kern="1200" dirty="0" smtClean="0">
                <a:solidFill>
                  <a:srgbClr val="000000"/>
                </a:solidFill>
                <a:latin typeface="Times New Roman" pitchFamily="16" charset="0"/>
                <a:ea typeface="+mn-ea"/>
                <a:cs typeface="+mn-cs"/>
              </a:rPr>
              <a:t>Духовные аспекты, кризисы веры, связанные со значительными потерями</a:t>
            </a:r>
          </a:p>
          <a:p>
            <a:pPr lvl="0"/>
            <a:r>
              <a:rPr lang="ru-RU" sz="1200" kern="1200" dirty="0" smtClean="0">
                <a:solidFill>
                  <a:srgbClr val="000000"/>
                </a:solidFill>
                <a:latin typeface="Times New Roman" pitchFamily="16" charset="0"/>
                <a:ea typeface="+mn-ea"/>
                <a:cs typeface="+mn-cs"/>
              </a:rPr>
              <a:t>Проблемы вдовства </a:t>
            </a:r>
          </a:p>
          <a:p>
            <a:pPr lvl="0"/>
            <a:r>
              <a:rPr lang="ru-RU" sz="1200" kern="1200" dirty="0" smtClean="0">
                <a:solidFill>
                  <a:srgbClr val="000000"/>
                </a:solidFill>
                <a:latin typeface="Times New Roman" pitchFamily="16" charset="0"/>
                <a:ea typeface="+mn-ea"/>
                <a:cs typeface="+mn-cs"/>
              </a:rPr>
              <a:t>Родители-одиночки</a:t>
            </a:r>
          </a:p>
          <a:p>
            <a:pPr lvl="0"/>
            <a:r>
              <a:rPr lang="ru-RU" sz="1200" kern="1200" dirty="0" smtClean="0">
                <a:solidFill>
                  <a:srgbClr val="000000"/>
                </a:solidFill>
                <a:latin typeface="Times New Roman" pitchFamily="16" charset="0"/>
                <a:ea typeface="+mn-ea"/>
                <a:cs typeface="+mn-cs"/>
              </a:rPr>
              <a:t>Принятие местных культурных ценностей потомками</a:t>
            </a:r>
          </a:p>
          <a:p>
            <a:pPr lvl="0"/>
            <a:r>
              <a:rPr lang="ru-RU" sz="1200" kern="1200" dirty="0" smtClean="0">
                <a:solidFill>
                  <a:srgbClr val="000000"/>
                </a:solidFill>
                <a:latin typeface="Times New Roman" pitchFamily="16" charset="0"/>
                <a:ea typeface="+mn-ea"/>
                <a:cs typeface="+mn-cs"/>
              </a:rPr>
              <a:t>Отношения родственников со стороны супругов</a:t>
            </a:r>
          </a:p>
          <a:p>
            <a:pPr lvl="0"/>
            <a:r>
              <a:rPr lang="ru-RU" sz="1200" kern="1200" dirty="0" smtClean="0">
                <a:solidFill>
                  <a:srgbClr val="000000"/>
                </a:solidFill>
                <a:latin typeface="Times New Roman" pitchFamily="16" charset="0"/>
                <a:ea typeface="+mn-ea"/>
                <a:cs typeface="+mn-cs"/>
              </a:rPr>
              <a:t>Личный опыт низкой самооценки; способы повышения низкой самооценки</a:t>
            </a:r>
          </a:p>
          <a:p>
            <a:pPr lvl="0"/>
            <a:r>
              <a:rPr lang="ru-RU" sz="1200" kern="1200" dirty="0" smtClean="0">
                <a:solidFill>
                  <a:srgbClr val="000000"/>
                </a:solidFill>
                <a:latin typeface="Times New Roman" pitchFamily="16" charset="0"/>
                <a:ea typeface="+mn-ea"/>
                <a:cs typeface="+mn-cs"/>
              </a:rPr>
              <a:t>Влияние темперамента и личностных отличий на семейные отношения</a:t>
            </a:r>
          </a:p>
          <a:p>
            <a:pPr lvl="0"/>
            <a:r>
              <a:rPr lang="ru-RU" sz="1200" kern="1200" dirty="0" smtClean="0">
                <a:solidFill>
                  <a:srgbClr val="000000"/>
                </a:solidFill>
                <a:latin typeface="Times New Roman" pitchFamily="16" charset="0"/>
                <a:ea typeface="+mn-ea"/>
                <a:cs typeface="+mn-cs"/>
              </a:rPr>
              <a:t>Влияние культуры на брак и структуру семьи</a:t>
            </a:r>
          </a:p>
          <a:p>
            <a:pPr lvl="0"/>
            <a:r>
              <a:rPr lang="ru-RU" sz="1200" kern="1200" dirty="0" smtClean="0">
                <a:solidFill>
                  <a:srgbClr val="000000"/>
                </a:solidFill>
                <a:latin typeface="Times New Roman" pitchFamily="16" charset="0"/>
                <a:ea typeface="+mn-ea"/>
                <a:cs typeface="+mn-cs"/>
              </a:rPr>
              <a:t>Евангельское и пасторское влияние служения заботы и принятия</a:t>
            </a:r>
          </a:p>
          <a:p>
            <a:pPr lvl="0"/>
            <a:r>
              <a:rPr lang="ru-RU" sz="1200" kern="1200" dirty="0" smtClean="0">
                <a:solidFill>
                  <a:srgbClr val="000000"/>
                </a:solidFill>
                <a:latin typeface="Times New Roman" pitchFamily="16" charset="0"/>
                <a:ea typeface="+mn-ea"/>
                <a:cs typeface="+mn-cs"/>
              </a:rPr>
              <a:t>Преобразующее воздействие Евангелия на чувство благополучия в семье</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sz="1200" kern="1200" dirty="0" smtClean="0">
                <a:solidFill>
                  <a:srgbClr val="000000"/>
                </a:solidFill>
                <a:latin typeface="Times New Roman" pitchFamily="16" charset="0"/>
                <a:ea typeface="+mn-ea"/>
                <a:cs typeface="+mn-cs"/>
              </a:rPr>
              <a:t> </a:t>
            </a:r>
            <a:r>
              <a:rPr lang="ru-RU" sz="1200" b="1" kern="1200" dirty="0" smtClean="0">
                <a:solidFill>
                  <a:srgbClr val="000000"/>
                </a:solidFill>
                <a:latin typeface="Times New Roman" pitchFamily="16" charset="0"/>
                <a:ea typeface="+mn-ea"/>
                <a:cs typeface="+mn-cs"/>
              </a:rPr>
              <a:t>Песни Песней.</a:t>
            </a:r>
            <a:r>
              <a:rPr lang="ru-RU" sz="1200" kern="1200" dirty="0" smtClean="0">
                <a:solidFill>
                  <a:srgbClr val="000000"/>
                </a:solidFill>
                <a:latin typeface="Times New Roman" pitchFamily="16" charset="0"/>
                <a:ea typeface="+mn-ea"/>
                <a:cs typeface="+mn-cs"/>
              </a:rPr>
              <a:t> Целая книга Библии посвящена раскрытию тайны человеческих связей и наслаждениям супружеской любовью в браке.   Одни из лучших идей Писания о том, как мы формируем и поддерживаем близкие отношения, особенно в браке, находятся в этом особенном отрывке </a:t>
            </a:r>
            <a:r>
              <a:rPr lang="ru-RU" sz="1200" kern="1200" dirty="0" err="1" smtClean="0">
                <a:solidFill>
                  <a:srgbClr val="000000"/>
                </a:solidFill>
                <a:latin typeface="Times New Roman" pitchFamily="16" charset="0"/>
                <a:ea typeface="+mn-ea"/>
                <a:cs typeface="+mn-cs"/>
              </a:rPr>
              <a:t>богодуховенной</a:t>
            </a:r>
            <a:r>
              <a:rPr lang="ru-RU" sz="1200" kern="1200" dirty="0" smtClean="0">
                <a:solidFill>
                  <a:srgbClr val="000000"/>
                </a:solidFill>
                <a:latin typeface="Times New Roman" pitchFamily="16" charset="0"/>
                <a:ea typeface="+mn-ea"/>
                <a:cs typeface="+mn-cs"/>
              </a:rPr>
              <a:t> еврейской поэзии. В Песнях Песней мы находим, что Бог, создавший человеческую сексуальность в начале и провозгласивший, что все хорошо весьма (Быт. 1:31), не изменил Свое мнение о соединяющей цели супружеских отношений.</a:t>
            </a:r>
            <a:r>
              <a:rPr lang="ru-RU" dirty="0" smtClean="0"/>
              <a:t> </a:t>
            </a:r>
            <a:r>
              <a:rPr lang="ru-RU" sz="1200" kern="1200" dirty="0" smtClean="0">
                <a:solidFill>
                  <a:srgbClr val="000000"/>
                </a:solidFill>
                <a:latin typeface="Times New Roman" pitchFamily="16" charset="0"/>
                <a:ea typeface="+mn-ea"/>
                <a:cs typeface="+mn-cs"/>
              </a:rPr>
              <a:t> </a:t>
            </a:r>
          </a:p>
          <a:p>
            <a:endParaRPr lang="ru-RU" sz="1200" kern="1200" dirty="0" smtClean="0">
              <a:solidFill>
                <a:srgbClr val="000000"/>
              </a:solidFill>
              <a:latin typeface="Times New Roman" pitchFamily="16" charset="0"/>
              <a:ea typeface="+mn-ea"/>
              <a:cs typeface="+mn-cs"/>
            </a:endParaRPr>
          </a:p>
          <a:p>
            <a:pPr>
              <a:spcBef>
                <a:spcPts val="450"/>
              </a:spcBef>
            </a:pPr>
            <a:endParaRPr lang="en-US" dirty="0" smtClean="0">
              <a:latin typeface="Calibri" charset="0"/>
              <a:ea typeface="MS PGothic" pitchFamily="32" charset="-128"/>
            </a:endParaRPr>
          </a:p>
        </p:txBody>
      </p:sp>
      <p:sp>
        <p:nvSpPr>
          <p:cNvPr id="17413" name="Text Box 3"/>
          <p:cNvSpPr txBox="1">
            <a:spLocks noChangeArrowheads="1"/>
          </p:cNvSpPr>
          <p:nvPr/>
        </p:nvSpPr>
        <p:spPr bwMode="auto">
          <a:xfrm>
            <a:off x="3884613" y="8702675"/>
            <a:ext cx="2971800" cy="458788"/>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6C85F8-7083-4CAC-960A-28F521AC69E5}" type="slidenum">
              <a:rPr lang="en-U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fld id="{AD813E0C-86E3-4DFB-85F7-9354D0999EB2}" type="slidenum">
              <a:rPr lang="en-US" smtClean="0"/>
              <a:pPr/>
              <a:t>4</a:t>
            </a:fld>
            <a:endParaRPr lang="en-US" smtClean="0"/>
          </a:p>
        </p:txBody>
      </p:sp>
      <p:sp>
        <p:nvSpPr>
          <p:cNvPr id="18435"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18436" name="Rectangle 2"/>
          <p:cNvSpPr>
            <a:spLocks noGrp="1" noChangeArrowheads="1"/>
          </p:cNvSpPr>
          <p:nvPr>
            <p:ph type="body" idx="1"/>
          </p:nvPr>
        </p:nvSpPr>
        <p:spPr>
          <a:xfrm>
            <a:off x="685800" y="4352925"/>
            <a:ext cx="5486400" cy="4217988"/>
          </a:xfrm>
          <a:noFill/>
          <a:ln/>
        </p:spPr>
        <p:txBody>
          <a:bodyPr wrap="none" anchor="ctr"/>
          <a:lstStyle/>
          <a:p>
            <a:endParaRPr lang="ru-RU" sz="1200" b="1"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1. Наслаждение супружеской любовью в браке.</a:t>
            </a:r>
            <a:r>
              <a:rPr lang="ru-RU" sz="1200" kern="1200" dirty="0" smtClean="0">
                <a:solidFill>
                  <a:srgbClr val="000000"/>
                </a:solidFill>
                <a:latin typeface="Times New Roman" pitchFamily="16" charset="0"/>
                <a:ea typeface="+mn-ea"/>
                <a:cs typeface="+mn-cs"/>
              </a:rPr>
              <a:t> Хотя Песни Песней часто рассматривают как аллегорию, символизирующую отношения Бога и Его народа, или Христа и Его церкви, это прежде всего поэма о любви, раскрывающейся в реальных человеческих отношениях мужчины и женщины. Соломон и </a:t>
            </a:r>
            <a:r>
              <a:rPr lang="ru-RU" sz="1200" kern="1200" dirty="0" err="1" smtClean="0">
                <a:solidFill>
                  <a:srgbClr val="000000"/>
                </a:solidFill>
                <a:latin typeface="Times New Roman" pitchFamily="16" charset="0"/>
                <a:ea typeface="+mn-ea"/>
                <a:cs typeface="+mn-cs"/>
              </a:rPr>
              <a:t>Суламифь</a:t>
            </a:r>
            <a:r>
              <a:rPr lang="ru-RU" sz="1200" kern="1200" dirty="0" smtClean="0">
                <a:solidFill>
                  <a:srgbClr val="000000"/>
                </a:solidFill>
                <a:latin typeface="Times New Roman" pitchFamily="16" charset="0"/>
                <a:ea typeface="+mn-ea"/>
                <a:cs typeface="+mn-cs"/>
              </a:rPr>
              <a:t> ухаживают (2:8-14), сочетаются браком(3:6-11), вступают в брачные отношения (4:12-5:1), и продолжают наслаждаться друг другом (5:10 -16, 7:1-9). В Песнях Песней можно проследить различия между мужчинами и женщинами в эмоциональном и сексуальном плане. Мы так же находим примеры общения, которое способствует интимной близости. Так же описаны некоторые трудности, переживания, с которыми сталкиваются пары в браке. (1:7, 3:2-3, 5:6-7)</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2. Ясные основания для сохранения чистоты до брака. </a:t>
            </a:r>
            <a:r>
              <a:rPr lang="ru-RU" sz="1200" kern="1200" dirty="0" smtClean="0">
                <a:solidFill>
                  <a:srgbClr val="000000"/>
                </a:solidFill>
                <a:latin typeface="Times New Roman" pitchFamily="16" charset="0"/>
                <a:ea typeface="+mn-ea"/>
                <a:cs typeface="+mn-cs"/>
              </a:rPr>
              <a:t>Одно из наиболее ярких доказательств Писания относительно Божьего плана о сохранении целомудренности до брака заключается именно в Песнях Песней. Мы находим ссылки на детство </a:t>
            </a:r>
            <a:r>
              <a:rPr lang="ru-RU" sz="1200" kern="1200" dirty="0" err="1" smtClean="0">
                <a:solidFill>
                  <a:srgbClr val="000000"/>
                </a:solidFill>
                <a:latin typeface="Times New Roman" pitchFamily="16" charset="0"/>
                <a:ea typeface="+mn-ea"/>
                <a:cs typeface="+mn-cs"/>
              </a:rPr>
              <a:t>Суламифь</a:t>
            </a:r>
            <a:r>
              <a:rPr lang="ru-RU" sz="1200" kern="1200" dirty="0" smtClean="0">
                <a:solidFill>
                  <a:srgbClr val="000000"/>
                </a:solidFill>
                <a:latin typeface="Times New Roman" pitchFamily="16" charset="0"/>
                <a:ea typeface="+mn-ea"/>
                <a:cs typeface="+mn-cs"/>
              </a:rPr>
              <a:t>, когда ее братья размышляют, чтобы они сделали, если бы она была «стеной» или «дверью» (8:8-9), то есть, сохранит ли она девственность до брака, либо будет неразборчива в связях. Будучи женщиной, она подтверждает, что сохранила свою чистоту и приходит к мужу непорочной: «Я – стена…» (8:10). Ее муж доказывает в брачную ночь, что она «запертый сад…заключенный колодезь, запечатанный источник» (4:12), то есть, является девственницей. В трех случаях в Песнях Песней, когда пара имеет сексуальную близость, используется поэтический прием, когда </a:t>
            </a:r>
            <a:r>
              <a:rPr lang="ru-RU" sz="1200" kern="1200" dirty="0" err="1" smtClean="0">
                <a:solidFill>
                  <a:srgbClr val="000000"/>
                </a:solidFill>
                <a:latin typeface="Times New Roman" pitchFamily="16" charset="0"/>
                <a:ea typeface="+mn-ea"/>
                <a:cs typeface="+mn-cs"/>
              </a:rPr>
              <a:t>Суламифь</a:t>
            </a:r>
            <a:r>
              <a:rPr lang="ru-RU" sz="1200" kern="1200" dirty="0" smtClean="0">
                <a:solidFill>
                  <a:srgbClr val="000000"/>
                </a:solidFill>
                <a:latin typeface="Times New Roman" pitchFamily="16" charset="0"/>
                <a:ea typeface="+mn-ea"/>
                <a:cs typeface="+mn-cs"/>
              </a:rPr>
              <a:t> обращается к группе женщин, называемых «дщери Иерусалимские». В этих случаях, она советует им не предаваться любовным страстям пока не придет подходящее время (2:7, 3:5, 8:4), то есть, пока они не почувствуют надежность и не вступят в брачный завет, как она. </a:t>
            </a:r>
          </a:p>
          <a:p>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3. Ключ к понимания Песней Песней</a:t>
            </a:r>
            <a:r>
              <a:rPr lang="ru-RU" sz="1200" kern="1200" dirty="0" smtClean="0">
                <a:solidFill>
                  <a:srgbClr val="000000"/>
                </a:solidFill>
                <a:latin typeface="Times New Roman" pitchFamily="16" charset="0"/>
                <a:ea typeface="+mn-ea"/>
                <a:cs typeface="+mn-cs"/>
              </a:rPr>
              <a:t>. Важно понимать, что в Песни Песней не разворачиваются отношения пары в хронологическом порядке. Этот примечательный отрывок Священного Писания составлен по определенной поэтической системе, которая называется хиазм. (см. приложение 1 «Структура Песни Песней: Хиазм»). Ритм в Еврейской поэзии достигается за счет параллелизма. Один из видов параллелизма заключается в выражении мыслей в обратном порядке. Такой параллелизм был назван хиазмом, от греческой буквы Х (</a:t>
            </a:r>
            <a:r>
              <a:rPr lang="en-US" sz="1200" kern="1200" dirty="0" smtClean="0">
                <a:solidFill>
                  <a:srgbClr val="000000"/>
                </a:solidFill>
                <a:latin typeface="Times New Roman" pitchFamily="16" charset="0"/>
                <a:ea typeface="+mn-ea"/>
                <a:cs typeface="+mn-cs"/>
              </a:rPr>
              <a:t>chi</a:t>
            </a:r>
            <a:r>
              <a:rPr lang="ru-RU" sz="1200" kern="1200" dirty="0" smtClean="0">
                <a:solidFill>
                  <a:srgbClr val="000000"/>
                </a:solidFill>
                <a:latin typeface="Times New Roman" pitchFamily="16" charset="0"/>
                <a:ea typeface="+mn-ea"/>
                <a:cs typeface="+mn-cs"/>
              </a:rPr>
              <a:t>) с ее пересекающимися линиями. Поэтическая форма имеет точку пересечения, вокруг которой организован весь материал. Он располагается определенным образом до точки пересечения, а после нее, в обратном порядке.   Соответствующие разделы похожи по содержанию, и содержат параллельные идеи. Местом пересечения хиазма является какое-то центральное событие или утверждение, которое и служит ключом к пониманию значения всего произведения.  Центральным моментом в Песнях Песней является отрывок 4:16 – 5:1, ровно 11 строк еврейской поэзии находится до 16 стиха 4 главы и 111 строк еврейской поэзии следует за 1 стихом 5 главы. </a:t>
            </a:r>
          </a:p>
          <a:p>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p>
            <a:fld id="{77A52865-66B4-45EA-B1CE-0C99AC9C43C9}" type="slidenum">
              <a:rPr lang="en-US" smtClean="0"/>
              <a:pPr/>
              <a:t>5</a:t>
            </a:fld>
            <a:endParaRPr lang="en-US" smtClean="0"/>
          </a:p>
        </p:txBody>
      </p:sp>
      <p:sp>
        <p:nvSpPr>
          <p:cNvPr id="19459" name="Text Box 1"/>
          <p:cNvSpPr txBox="1">
            <a:spLocks noChangeArrowheads="1"/>
          </p:cNvSpPr>
          <p:nvPr/>
        </p:nvSpPr>
        <p:spPr bwMode="auto">
          <a:xfrm>
            <a:off x="1139825" y="687388"/>
            <a:ext cx="4578350" cy="343535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19460" name="Rectangle 2"/>
          <p:cNvSpPr>
            <a:spLocks noGrp="1" noChangeArrowheads="1"/>
          </p:cNvSpPr>
          <p:nvPr>
            <p:ph type="body"/>
          </p:nvPr>
        </p:nvSpPr>
        <p:spPr>
          <a:xfrm>
            <a:off x="685800" y="4352925"/>
            <a:ext cx="5486400" cy="4217988"/>
          </a:xfrm>
          <a:noFill/>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sz="1200" b="1" kern="1200" dirty="0" smtClean="0">
                <a:solidFill>
                  <a:srgbClr val="000000"/>
                </a:solidFill>
                <a:latin typeface="Times New Roman" pitchFamily="16" charset="0"/>
                <a:ea typeface="+mn-ea"/>
                <a:cs typeface="+mn-cs"/>
              </a:rPr>
              <a:t>Первая и вторая весть.</a:t>
            </a:r>
            <a:r>
              <a:rPr lang="ru-RU" sz="1200" kern="1200" dirty="0" smtClean="0">
                <a:solidFill>
                  <a:srgbClr val="000000"/>
                </a:solidFill>
                <a:latin typeface="Times New Roman" pitchFamily="16" charset="0"/>
                <a:ea typeface="+mn-ea"/>
                <a:cs typeface="+mn-cs"/>
              </a:rPr>
              <a:t>  </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AutoNum type="arabicPeriod"/>
              <a:tabLst/>
              <a:defRPr/>
            </a:pPr>
            <a:r>
              <a:rPr lang="ru-RU" sz="1200" u="sng" kern="1200" dirty="0" smtClean="0">
                <a:solidFill>
                  <a:srgbClr val="000000"/>
                </a:solidFill>
                <a:latin typeface="Times New Roman" pitchFamily="16" charset="0"/>
                <a:ea typeface="+mn-ea"/>
                <a:cs typeface="+mn-cs"/>
              </a:rPr>
              <a:t> </a:t>
            </a:r>
            <a:r>
              <a:rPr lang="ru-RU" sz="1200" kern="1200" dirty="0" smtClean="0">
                <a:solidFill>
                  <a:srgbClr val="000000"/>
                </a:solidFill>
                <a:latin typeface="Times New Roman" pitchFamily="16" charset="0"/>
                <a:ea typeface="+mn-ea"/>
                <a:cs typeface="+mn-cs"/>
              </a:rPr>
              <a:t>Писание показывает, что в Божьем плане творения изначально заложено создание семей. </a:t>
            </a:r>
            <a:r>
              <a:rPr lang="ru-RU" sz="1200" b="1" u="sng" kern="1200" dirty="0" smtClean="0">
                <a:solidFill>
                  <a:srgbClr val="000000"/>
                </a:solidFill>
                <a:latin typeface="Times New Roman" pitchFamily="16" charset="0"/>
                <a:ea typeface="+mn-ea"/>
                <a:cs typeface="+mn-cs"/>
              </a:rPr>
              <a:t>Это является первой вестью Писания </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AutoNum type="arabicPeriod"/>
              <a:tabLst/>
              <a:defRPr/>
            </a:pPr>
            <a:r>
              <a:rPr lang="ru-RU" sz="1200" kern="1200" dirty="0" smtClean="0">
                <a:solidFill>
                  <a:srgbClr val="000000"/>
                </a:solidFill>
                <a:latin typeface="Times New Roman" pitchFamily="16" charset="0"/>
                <a:ea typeface="+mn-ea"/>
                <a:cs typeface="+mn-cs"/>
              </a:rPr>
              <a:t>Но в тоже время, Библия повествует о множестве историй разлада в семейных о Боге, который терпелив к нашим несовершенствам и хранит в Своем Слове истории о семейных отношениях, которые далеки от идеальных. Говорит о Боге, о Его неизменной абсолютной любви к людям и Его искупительных намерениях. </a:t>
            </a:r>
            <a:r>
              <a:rPr lang="ru-RU" sz="1200" b="1" u="sng" kern="1200" dirty="0" smtClean="0">
                <a:solidFill>
                  <a:srgbClr val="000000"/>
                </a:solidFill>
                <a:latin typeface="Times New Roman" pitchFamily="16" charset="0"/>
                <a:ea typeface="+mn-ea"/>
                <a:cs typeface="+mn-cs"/>
              </a:rPr>
              <a:t>Это вторая весть Писания.</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sz="1200" kern="1200" dirty="0" smtClean="0">
                <a:solidFill>
                  <a:srgbClr val="000000"/>
                </a:solidFill>
                <a:latin typeface="Times New Roman" pitchFamily="16" charset="0"/>
                <a:ea typeface="+mn-ea"/>
                <a:cs typeface="+mn-cs"/>
              </a:rPr>
              <a:t> В Иисусе Христе, соединяются первоначальное намерение Божье в отношении Его творения и Его искупительные намерения (</a:t>
            </a:r>
            <a:r>
              <a:rPr lang="ru-RU" sz="1200" kern="1200" dirty="0" err="1" smtClean="0">
                <a:solidFill>
                  <a:srgbClr val="000000"/>
                </a:solidFill>
                <a:latin typeface="Times New Roman" pitchFamily="16" charset="0"/>
                <a:ea typeface="+mn-ea"/>
                <a:cs typeface="+mn-cs"/>
              </a:rPr>
              <a:t>Пс</a:t>
            </a:r>
            <a:r>
              <a:rPr lang="ru-RU" sz="1200" kern="1200" dirty="0" smtClean="0">
                <a:solidFill>
                  <a:srgbClr val="000000"/>
                </a:solidFill>
                <a:latin typeface="Times New Roman" pitchFamily="16" charset="0"/>
                <a:ea typeface="+mn-ea"/>
                <a:cs typeface="+mn-cs"/>
              </a:rPr>
              <a:t>. 84:10, 1 Ин. 2:1-2). В Писании мы так же находим определенные противопоставления, с одной стороны божественные идеалы и с другой стороны, человеческие слабости и несовершенства. Сострадание к слабостям и в то же время приверженность идеалам. В нашем служении семьям мы так же сталкиваемся с этими крайностями. Мы должны служить семьям в тех обстоятельствах, в которых они находятся, всегда принимать во внимание их ценность для Бога, и считать своей целью поиск и раскрытие божественных идеалов. </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sz="1200" b="1" kern="1200" dirty="0" smtClean="0">
                <a:solidFill>
                  <a:srgbClr val="000000"/>
                </a:solidFill>
                <a:latin typeface="Times New Roman" pitchFamily="16" charset="0"/>
                <a:ea typeface="+mn-ea"/>
                <a:cs typeface="+mn-cs"/>
              </a:rPr>
              <a:t>Служение Христа - наш пример.</a:t>
            </a:r>
            <a:r>
              <a:rPr lang="ru-RU" sz="1200" kern="1200" dirty="0" smtClean="0">
                <a:solidFill>
                  <a:srgbClr val="000000"/>
                </a:solidFill>
                <a:latin typeface="Times New Roman" pitchFamily="16" charset="0"/>
                <a:ea typeface="+mn-ea"/>
                <a:cs typeface="+mn-cs"/>
              </a:rPr>
              <a:t> В искупительном служении Христа мы находим пример противопоставления идеалов и реалий жизни.   Христос постоянно возвышает божественные идеалы, в нагорной проповеди Христа в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5:21-48 он неоднократно говорит: "Вы слышали… а Я говорю вам…" И все же в служении людям, Его часто не понимали, как установленные идеалы могут сочетаться с сочувствием и дружбой. Он сказал женщине, взятой в прелюбодеянии: "И Я не осуждаю тебя; иди и впредь не греши" (Ин. 8:11). Он общался (можем осмелиться сказать "пировал") с мытарями и грешниками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11:19). Его часто видят в окружении "проблемных людей"  того времени - сборщиков податей, отверженных, прокаженных, и бесноватых. Он общается с ними и учит их. О таком служении Он однажды сказал: "И оправдана премудрость чадами ее"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11:19). Возможно, Он имел ввиду, что мудрость Его образа действий подтверждается откликом тех людей, которым Он принес надежду и исцеление. Он служил людям во всех ситуациях жизни - пара на брачном пире, безутешная мать, потерявшая своего единственного сына, две скорбящие сестры, женщина, которая развелась уже пять раз, образованному раввину, который тайно пробирается к нему, находясь в большом внутреннем потрясении. Без сомнения, Иисус хотел привести людей к полному пониманию Его вести и Божественных идеалов, однако, Он может им дать лишь столько, сколько они могут вместить на данном этапе и верить, что посаженные семена принесут в будущем обильный урожай. </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ru-RU" sz="1200" kern="120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sz="1200" b="1" kern="1200" dirty="0" smtClean="0">
                <a:solidFill>
                  <a:srgbClr val="000000"/>
                </a:solidFill>
                <a:latin typeface="Times New Roman" pitchFamily="16" charset="0"/>
                <a:ea typeface="+mn-ea"/>
                <a:cs typeface="+mn-cs"/>
              </a:rPr>
              <a:t>Семья: человеческое выражение природы Бога.</a:t>
            </a:r>
            <a:r>
              <a:rPr lang="ru-RU" sz="1200" kern="1200" dirty="0" smtClean="0">
                <a:solidFill>
                  <a:srgbClr val="000000"/>
                </a:solidFill>
                <a:latin typeface="Times New Roman" pitchFamily="16" charset="0"/>
                <a:ea typeface="+mn-ea"/>
                <a:cs typeface="+mn-cs"/>
              </a:rPr>
              <a:t> При внимательном изучении основ Библейского понимания семьи, мы обнаружим, что все строится на выражении жертвенной любви и природы Бога. "Бог есть любовь" говорит апостол Иоанн (1Ин. 4:8,16), то есть Его природа заключается в </a:t>
            </a:r>
            <a:r>
              <a:rPr lang="ru-RU" sz="1200" kern="1200" dirty="0" err="1" smtClean="0">
                <a:solidFill>
                  <a:srgbClr val="000000"/>
                </a:solidFill>
                <a:latin typeface="Times New Roman" pitchFamily="16" charset="0"/>
                <a:ea typeface="+mn-ea"/>
                <a:cs typeface="+mn-cs"/>
              </a:rPr>
              <a:t>агапе</a:t>
            </a:r>
            <a:r>
              <a:rPr lang="ru-RU" sz="1200" kern="1200" dirty="0" smtClean="0">
                <a:solidFill>
                  <a:srgbClr val="000000"/>
                </a:solidFill>
                <a:latin typeface="Times New Roman" pitchFamily="16" charset="0"/>
                <a:ea typeface="+mn-ea"/>
                <a:cs typeface="+mn-cs"/>
              </a:rPr>
              <a:t> - жертвенной любви. В Своем Слове Бог открывает Себя как Отца, Сына и Святого Духа. Эта идеальная гармония и любовь Троицы иллюстрирует сущность жертвенной любви, которая находит свое воплощение в отношениях между людьми. </a:t>
            </a:r>
          </a:p>
          <a:p>
            <a:endParaRPr lang="ru-RU" dirty="0" smtClean="0"/>
          </a:p>
        </p:txBody>
      </p:sp>
      <p:sp>
        <p:nvSpPr>
          <p:cNvPr id="19461" name="Text Box 3"/>
          <p:cNvSpPr txBox="1">
            <a:spLocks noChangeArrowheads="1"/>
          </p:cNvSpPr>
          <p:nvPr/>
        </p:nvSpPr>
        <p:spPr bwMode="auto">
          <a:xfrm>
            <a:off x="3884613" y="8702675"/>
            <a:ext cx="2971800" cy="458788"/>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EA28F5-794E-47C4-B7A4-7C6C15A2D426}" type="slidenum">
              <a:rPr lang="en-U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37C3A998-7438-4F9C-A1CF-A6AF987D8EA2}" type="slidenum">
              <a:rPr lang="en-US" smtClean="0"/>
              <a:pPr/>
              <a:t>6</a:t>
            </a:fld>
            <a:endParaRPr lang="en-US" smtClean="0"/>
          </a:p>
        </p:txBody>
      </p:sp>
      <p:sp>
        <p:nvSpPr>
          <p:cNvPr id="20483"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20484" name="Rectangle 2"/>
          <p:cNvSpPr>
            <a:spLocks noGrp="1" noChangeArrowheads="1"/>
          </p:cNvSpPr>
          <p:nvPr>
            <p:ph type="body" idx="1"/>
          </p:nvPr>
        </p:nvSpPr>
        <p:spPr>
          <a:xfrm>
            <a:off x="685800" y="4352925"/>
            <a:ext cx="5486400" cy="4217988"/>
          </a:xfrm>
          <a:noFill/>
          <a:ln/>
        </p:spPr>
        <p:txBody>
          <a:bodyPr wrap="none" anchor="ctr"/>
          <a:lstStyle/>
          <a:p>
            <a:r>
              <a:rPr lang="ru-RU" sz="1200" kern="1200" dirty="0" smtClean="0">
                <a:solidFill>
                  <a:srgbClr val="000000"/>
                </a:solidFill>
                <a:latin typeface="Times New Roman" pitchFamily="16" charset="0"/>
                <a:ea typeface="+mn-ea"/>
                <a:cs typeface="+mn-cs"/>
              </a:rPr>
              <a:t>Раввин однажды спросил своих учеников: "Как вы можете распознать минуту, когда заканчивается ночь и начинается день?". Ученики размышляли над вопросом. Один сказал: "Может быть это момент, когда вы можете отличить оливковое дерево от фигового?" "Нет" ответил раввин. "Когда можно отличить пса от овцы?" "Нет", сказал учитель. "Тогда мы не знаем ответа" - сказали ученики. "Пожалуйста, скажи нам"  "Это когда, глядя на лицо любого человека, ты узнаешь в нем брата" - ответил раввин "До этого момента властвует ночь в твоем сердце".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Читал ли этот раввин 1Ин. 2:9-11, мы не знаем, но он повторил эту глубокую истину: "Кто говорит, что он во свете, а ненавидит брата своего, тот еще во тьме. Кто любит брата своего, тот пребывает во свете". Первый основополагающий столп семейного служения - это библейское предписание, что мы должны любить друг друга (Ин. 15:12). Сказано, что Отдел семейного служения является хранителем теологии отношений Церкви.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Отдел Семейного Служения уделяет особое внимание построению крепких семейных отношений, особенно в доме, но так же и в церковной семье. </a:t>
            </a:r>
          </a:p>
          <a:p>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1. Иисус возвел человеческие отношения на морально новый уровень</a:t>
            </a:r>
            <a:r>
              <a:rPr lang="ru-RU" sz="1200" kern="1200" dirty="0" smtClean="0">
                <a:solidFill>
                  <a:srgbClr val="000000"/>
                </a:solidFill>
                <a:latin typeface="Times New Roman" pitchFamily="16" charset="0"/>
                <a:ea typeface="+mn-ea"/>
                <a:cs typeface="+mn-cs"/>
              </a:rPr>
              <a:t>. Иисус возвел человеческие отношения в моральном плане на уровень наших отношений с Богом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22:37-40). Так же как и во времена Христа, религиозные убеждения и обычаи сегодня мешают проявлению человеческой заботы и сочувствия. (</a:t>
            </a:r>
            <a:r>
              <a:rPr lang="ru-RU" sz="1200" kern="1200" dirty="0" err="1" smtClean="0">
                <a:solidFill>
                  <a:srgbClr val="000000"/>
                </a:solidFill>
                <a:latin typeface="Times New Roman" pitchFamily="16" charset="0"/>
                <a:ea typeface="+mn-ea"/>
                <a:cs typeface="+mn-cs"/>
              </a:rPr>
              <a:t>Мк</a:t>
            </a:r>
            <a:r>
              <a:rPr lang="ru-RU" sz="1200" kern="1200" dirty="0" smtClean="0">
                <a:solidFill>
                  <a:srgbClr val="000000"/>
                </a:solidFill>
                <a:latin typeface="Times New Roman" pitchFamily="16" charset="0"/>
                <a:ea typeface="+mn-ea"/>
                <a:cs typeface="+mn-cs"/>
              </a:rPr>
              <a:t>. 3:1-5, 7:10-13, Лк. 13:10-17).  В некоторых религиозных </a:t>
            </a:r>
            <a:r>
              <a:rPr lang="ru-RU" sz="1200" kern="1200" dirty="0" err="1" smtClean="0">
                <a:solidFill>
                  <a:srgbClr val="000000"/>
                </a:solidFill>
                <a:latin typeface="Times New Roman" pitchFamily="16" charset="0"/>
                <a:ea typeface="+mn-ea"/>
                <a:cs typeface="+mn-cs"/>
              </a:rPr>
              <a:t>конфессиях</a:t>
            </a:r>
            <a:r>
              <a:rPr lang="ru-RU" sz="1200" kern="1200" dirty="0" smtClean="0">
                <a:solidFill>
                  <a:srgbClr val="000000"/>
                </a:solidFill>
                <a:latin typeface="Times New Roman" pitchFamily="16" charset="0"/>
                <a:ea typeface="+mn-ea"/>
                <a:cs typeface="+mn-cs"/>
              </a:rPr>
              <a:t>, отношения с Богом становятся настолько важными, что это приводит к уменьшению или полному исключению отношений между людьми. Иисус учит, что то, как мы относимся друг ко другу имеет большое значение в глазах Бога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5:23-24, 25:34-40). Так же как делали древние пророки, и как будут делать позже апостолы, Он сосредоточил свое внимание на человеческих взаимоотношениях как неотъемлемой части духовной жизни.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При этом Он подтвердил, что Бог открыл древним пророкам (</a:t>
            </a:r>
            <a:r>
              <a:rPr lang="ru-RU" sz="1200" kern="1200" dirty="0" err="1" smtClean="0">
                <a:solidFill>
                  <a:srgbClr val="000000"/>
                </a:solidFill>
                <a:latin typeface="Times New Roman" pitchFamily="16" charset="0"/>
                <a:ea typeface="+mn-ea"/>
                <a:cs typeface="+mn-cs"/>
              </a:rPr>
              <a:t>Ис</a:t>
            </a:r>
            <a:r>
              <a:rPr lang="ru-RU" sz="1200" kern="1200" dirty="0" smtClean="0">
                <a:solidFill>
                  <a:srgbClr val="000000"/>
                </a:solidFill>
                <a:latin typeface="Times New Roman" pitchFamily="16" charset="0"/>
                <a:ea typeface="+mn-ea"/>
                <a:cs typeface="+mn-cs"/>
              </a:rPr>
              <a:t>. 1:17, </a:t>
            </a:r>
            <a:r>
              <a:rPr lang="ru-RU" sz="1200" kern="1200" dirty="0" err="1" smtClean="0">
                <a:solidFill>
                  <a:srgbClr val="000000"/>
                </a:solidFill>
                <a:latin typeface="Times New Roman" pitchFamily="16" charset="0"/>
                <a:ea typeface="+mn-ea"/>
                <a:cs typeface="+mn-cs"/>
              </a:rPr>
              <a:t>Мих</a:t>
            </a:r>
            <a:r>
              <a:rPr lang="ru-RU" sz="1200" kern="1200" dirty="0" smtClean="0">
                <a:solidFill>
                  <a:srgbClr val="000000"/>
                </a:solidFill>
                <a:latin typeface="Times New Roman" pitchFamily="16" charset="0"/>
                <a:ea typeface="+mn-ea"/>
                <a:cs typeface="+mn-cs"/>
              </a:rPr>
              <a:t>. 6:8, </a:t>
            </a:r>
            <a:r>
              <a:rPr lang="ru-RU" sz="1200" kern="1200" dirty="0" err="1" smtClean="0">
                <a:solidFill>
                  <a:srgbClr val="000000"/>
                </a:solidFill>
                <a:latin typeface="Times New Roman" pitchFamily="16" charset="0"/>
                <a:ea typeface="+mn-ea"/>
                <a:cs typeface="+mn-cs"/>
              </a:rPr>
              <a:t>Зах</a:t>
            </a:r>
            <a:r>
              <a:rPr lang="ru-RU" sz="1200" kern="1200" dirty="0" smtClean="0">
                <a:solidFill>
                  <a:srgbClr val="000000"/>
                </a:solidFill>
                <a:latin typeface="Times New Roman" pitchFamily="16" charset="0"/>
                <a:ea typeface="+mn-ea"/>
                <a:cs typeface="+mn-cs"/>
              </a:rPr>
              <a:t>. 7:10) и будет снова открывать авторам Нового Завета (Рим, 12:10, </a:t>
            </a:r>
            <a:r>
              <a:rPr lang="ru-RU" sz="1200" kern="1200" dirty="0" err="1" smtClean="0">
                <a:solidFill>
                  <a:srgbClr val="000000"/>
                </a:solidFill>
                <a:latin typeface="Times New Roman" pitchFamily="16" charset="0"/>
                <a:ea typeface="+mn-ea"/>
                <a:cs typeface="+mn-cs"/>
              </a:rPr>
              <a:t>Еф</a:t>
            </a:r>
            <a:r>
              <a:rPr lang="ru-RU" sz="1200" kern="1200" dirty="0" smtClean="0">
                <a:solidFill>
                  <a:srgbClr val="000000"/>
                </a:solidFill>
                <a:latin typeface="Times New Roman" pitchFamily="16" charset="0"/>
                <a:ea typeface="+mn-ea"/>
                <a:cs typeface="+mn-cs"/>
              </a:rPr>
              <a:t>. 4:32, 1Ин. 3:23, 4:21). В одном из отрывков, апостол Павел заключил весь закон в  любви к ближним (</a:t>
            </a:r>
            <a:r>
              <a:rPr lang="ru-RU" sz="1200" kern="1200" dirty="0" err="1" smtClean="0">
                <a:solidFill>
                  <a:srgbClr val="000000"/>
                </a:solidFill>
                <a:latin typeface="Times New Roman" pitchFamily="16" charset="0"/>
                <a:ea typeface="+mn-ea"/>
                <a:cs typeface="+mn-cs"/>
              </a:rPr>
              <a:t>Гал</a:t>
            </a:r>
            <a:r>
              <a:rPr lang="ru-RU" sz="1200" kern="1200" dirty="0" smtClean="0">
                <a:solidFill>
                  <a:srgbClr val="000000"/>
                </a:solidFill>
                <a:latin typeface="Times New Roman" pitchFamily="16" charset="0"/>
                <a:ea typeface="+mn-ea"/>
                <a:cs typeface="+mn-cs"/>
              </a:rPr>
              <a:t>, 5:14) Он понимал, что это явное свидетельство того, любим ли мы Бога. Любовь друг ко другу подразумевает любящие отношения с Богом, в которых Он изливает в наши сердца любовь, чтобы мы могли любить окружающих (Рим. 5:5, 1Ин. 4:7-11)</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"Со всеми людьми мы должны быть учтивы, добры и сострадательны, ибо именно такой характер проявил Христос, живя на земле. Чем теснее мы сближаемся с Иисусом Христом, тем нежнее и любезнее становится наше отношение друг ко другу" (Е. Уайт, Свидетельство для проповедников, с. 377)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2. Иисус подтвердил институт семьи.</a:t>
            </a:r>
            <a:r>
              <a:rPr lang="ru-RU" sz="1200" kern="1200" dirty="0" smtClean="0">
                <a:solidFill>
                  <a:srgbClr val="000000"/>
                </a:solidFill>
                <a:latin typeface="Times New Roman" pitchFamily="16" charset="0"/>
                <a:ea typeface="+mn-ea"/>
                <a:cs typeface="+mn-cs"/>
              </a:rPr>
              <a:t> Брак и семья - первостепенные структуры для построения человеческих отношений, которые были учреждены в Эдеме для блага человечества. Иисус, часто используя ссылки на семью и членов семьи, подтвердил институт семьи. </a:t>
            </a:r>
          </a:p>
          <a:p>
            <a:endParaRPr lang="ru-R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D8D9D72E-92DA-4BDB-B5E3-B60FBA40F53D}" type="slidenum">
              <a:rPr lang="en-US" smtClean="0"/>
              <a:pPr/>
              <a:t>7</a:t>
            </a:fld>
            <a:endParaRPr lang="en-US" smtClean="0"/>
          </a:p>
        </p:txBody>
      </p:sp>
      <p:sp>
        <p:nvSpPr>
          <p:cNvPr id="21507"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21508" name="Rectangle 2"/>
          <p:cNvSpPr>
            <a:spLocks noGrp="1" noChangeArrowheads="1"/>
          </p:cNvSpPr>
          <p:nvPr>
            <p:ph type="body" idx="1"/>
          </p:nvPr>
        </p:nvSpPr>
        <p:spPr>
          <a:xfrm>
            <a:off x="685800" y="4352925"/>
            <a:ext cx="5486400" cy="4217988"/>
          </a:xfrm>
          <a:noFill/>
          <a:ln/>
        </p:spPr>
        <p:txBody>
          <a:bodyPr wrap="none" anchor="ctr"/>
          <a:lstStyle/>
          <a:p>
            <a:r>
              <a:rPr lang="ru-RU" sz="1200" b="1" kern="1200" dirty="0" smtClean="0">
                <a:solidFill>
                  <a:srgbClr val="000000"/>
                </a:solidFill>
                <a:latin typeface="Times New Roman" pitchFamily="16" charset="0"/>
                <a:ea typeface="+mn-ea"/>
                <a:cs typeface="+mn-cs"/>
              </a:rPr>
              <a:t>Иисус подтвердил значимость брака.</a:t>
            </a:r>
            <a:r>
              <a:rPr lang="ru-RU" sz="1200" kern="1200" dirty="0" smtClean="0">
                <a:solidFill>
                  <a:srgbClr val="000000"/>
                </a:solidFill>
                <a:latin typeface="Times New Roman" pitchFamily="16" charset="0"/>
                <a:ea typeface="+mn-ea"/>
                <a:cs typeface="+mn-cs"/>
              </a:rPr>
              <a:t> Обсуждая вопрос брака, Иисус подтвердил Божий план, и напомнил своим слушателям о создании этого института и Божьих заповедях, касающихся этого вопроса.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5:27-32, 19:4-5, </a:t>
            </a:r>
            <a:r>
              <a:rPr lang="ru-RU" sz="1200" kern="1200" dirty="0" err="1" smtClean="0">
                <a:solidFill>
                  <a:srgbClr val="000000"/>
                </a:solidFill>
                <a:latin typeface="Times New Roman" pitchFamily="16" charset="0"/>
                <a:ea typeface="+mn-ea"/>
                <a:cs typeface="+mn-cs"/>
              </a:rPr>
              <a:t>Мк</a:t>
            </a:r>
            <a:r>
              <a:rPr lang="ru-RU" sz="1200" kern="1200" dirty="0" smtClean="0">
                <a:solidFill>
                  <a:srgbClr val="000000"/>
                </a:solidFill>
                <a:latin typeface="Times New Roman" pitchFamily="16" charset="0"/>
                <a:ea typeface="+mn-ea"/>
                <a:cs typeface="+mn-cs"/>
              </a:rPr>
              <a:t>. 10:11-12. Лк. 16:18, 18:20, Быт. 1:27, 2:24). В Кане, Иисус объявил, что Его служение поддерживает и одобряет брак, как и должно быть.(Ин. 2:1-12). "Тот, кто дал Адаму Еву в помощницы, совершил свое первое чудо на брачном пире, таким образом он одобрил брак, призвав его как союз, который Он сам установил" (Е.Уайт, Служение исцеления, с. 356). "Как и другие Божьи дары, доверенные человеку, брак был искажен грехом. Но целью Евангелия является восстановление его чистоты и красоты" (Е. Уайт, Мысли на горе Благословений, с. 64) </a:t>
            </a:r>
          </a:p>
          <a:p>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1. Иисус подтвердил особое отношение к детям.</a:t>
            </a:r>
            <a:r>
              <a:rPr lang="ru-RU" sz="1200" kern="1200" dirty="0" smtClean="0">
                <a:solidFill>
                  <a:srgbClr val="000000"/>
                </a:solidFill>
                <a:latin typeface="Times New Roman" pitchFamily="16" charset="0"/>
                <a:ea typeface="+mn-ea"/>
                <a:cs typeface="+mn-cs"/>
              </a:rPr>
              <a:t> Иисус любит детей. Будучи на Земле, Он находился в тесном контакте с ними, повелел им прийти к Нему, возвысил их веру как стандарт для входа в Его Царствие, и дал серьезное предупреждение всем, кто станет камнем преткновения для них.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Его утверждение показывает, что семья имеет первостепенное значение для детей. Необходимо относиться к детям с почетом, уважением и любовью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18:3, </a:t>
            </a:r>
            <a:r>
              <a:rPr lang="ru-RU" sz="1200" kern="1200" dirty="0" err="1" smtClean="0">
                <a:solidFill>
                  <a:srgbClr val="000000"/>
                </a:solidFill>
                <a:latin typeface="Times New Roman" pitchFamily="16" charset="0"/>
                <a:ea typeface="+mn-ea"/>
                <a:cs typeface="+mn-cs"/>
              </a:rPr>
              <a:t>Мк</a:t>
            </a:r>
            <a:r>
              <a:rPr lang="ru-RU" sz="1200" kern="1200" dirty="0" smtClean="0">
                <a:solidFill>
                  <a:srgbClr val="000000"/>
                </a:solidFill>
                <a:latin typeface="Times New Roman" pitchFamily="16" charset="0"/>
                <a:ea typeface="+mn-ea"/>
                <a:cs typeface="+mn-cs"/>
              </a:rPr>
              <a:t>. 9:37, 42, 10:14,15). «Дети – это наследие Господа, и мы ответственны перед Ним за управление Его достоянием…» (Е.Уайт, Христианский дом, с. 159). «Ваши дети настолько дороги для Христа, что Он отдал за них Свою жизнь. Обходитесь с ними как с существами, которых Он приобрел Своей Кровью. Терпеливо и настойчиво воспитывайте их для Него» (Е.Уайт, Христианский дом, с. 279) </a:t>
            </a:r>
          </a:p>
          <a:p>
            <a:r>
              <a:rPr lang="ru-RU" sz="1200" b="1"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2. Иисус подтвердил важность семейной жизни и семейные обязанности. </a:t>
            </a:r>
            <a:r>
              <a:rPr lang="ru-RU" sz="1200" kern="1200" dirty="0" smtClean="0">
                <a:solidFill>
                  <a:srgbClr val="000000"/>
                </a:solidFill>
                <a:latin typeface="Times New Roman" pitchFamily="16" charset="0"/>
                <a:ea typeface="+mn-ea"/>
                <a:cs typeface="+mn-cs"/>
              </a:rPr>
              <a:t>Иисус подтвердил обязанность взрослых детей по отношению к их родителям, ссылаясь на пятую заповедь, и упрекая фарисеев в практике «</a:t>
            </a:r>
            <a:r>
              <a:rPr lang="ru-RU" sz="1200" kern="1200" dirty="0" err="1" smtClean="0">
                <a:solidFill>
                  <a:srgbClr val="000000"/>
                </a:solidFill>
                <a:latin typeface="Times New Roman" pitchFamily="16" charset="0"/>
                <a:ea typeface="+mn-ea"/>
                <a:cs typeface="+mn-cs"/>
              </a:rPr>
              <a:t>корван</a:t>
            </a:r>
            <a:r>
              <a:rPr lang="ru-RU" sz="1200" kern="1200" dirty="0" smtClean="0">
                <a:solidFill>
                  <a:srgbClr val="000000"/>
                </a:solidFill>
                <a:latin typeface="Times New Roman" pitchFamily="16" charset="0"/>
                <a:ea typeface="+mn-ea"/>
                <a:cs typeface="+mn-cs"/>
              </a:rPr>
              <a:t>», предоставляющей возможность взрослым детям уклониться от финансовых обязательств по отношению к родителям (</a:t>
            </a:r>
            <a:r>
              <a:rPr lang="ru-RU" sz="1200" kern="1200" dirty="0" err="1" smtClean="0">
                <a:solidFill>
                  <a:srgbClr val="000000"/>
                </a:solidFill>
                <a:latin typeface="Times New Roman" pitchFamily="16" charset="0"/>
                <a:ea typeface="+mn-ea"/>
                <a:cs typeface="+mn-cs"/>
              </a:rPr>
              <a:t>Мк</a:t>
            </a:r>
            <a:r>
              <a:rPr lang="ru-RU" sz="1200" kern="1200" dirty="0" smtClean="0">
                <a:solidFill>
                  <a:srgbClr val="000000"/>
                </a:solidFill>
                <a:latin typeface="Times New Roman" pitchFamily="16" charset="0"/>
                <a:ea typeface="+mn-ea"/>
                <a:cs typeface="+mn-cs"/>
              </a:rPr>
              <a:t>. 7:9-13).  Тронутый смертью единственного сына вдовы, и узнав, что она остается совсем одинокой в своем преклонном возрасте, Иисус проявил жалость к ней и воскресил ее сына (Лк. 7:11-17), Позже, он проявил заботу  о Своей матери в момент Своего распятия, поручив ее на попечение Иоанна (Ин. 19:26-27)</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3. Трудные для понимания высказывания. </a:t>
            </a:r>
            <a:r>
              <a:rPr lang="ru-RU" sz="1200" kern="1200" dirty="0" smtClean="0">
                <a:solidFill>
                  <a:srgbClr val="000000"/>
                </a:solidFill>
                <a:latin typeface="Times New Roman" pitchFamily="16" charset="0"/>
                <a:ea typeface="+mn-ea"/>
                <a:cs typeface="+mn-cs"/>
              </a:rPr>
              <a:t>Следует отметить, что существует ряд высказываний Иисуса в отношении семейных отношений, которые рассматриваются, как «трудные для понимания». Из некоторых стихов можно сделать вывод, что Иисуса «мало заботили родственные отношения» в Его собственной семье (</a:t>
            </a:r>
            <a:r>
              <a:rPr lang="ru-RU" sz="1200" kern="1200" dirty="0" err="1" smtClean="0">
                <a:solidFill>
                  <a:srgbClr val="000000"/>
                </a:solidFill>
                <a:latin typeface="Times New Roman" pitchFamily="16" charset="0"/>
                <a:ea typeface="+mn-ea"/>
                <a:cs typeface="+mn-cs"/>
              </a:rPr>
              <a:t>Мк</a:t>
            </a:r>
            <a:r>
              <a:rPr lang="ru-RU" sz="1200" kern="1200" dirty="0" smtClean="0">
                <a:solidFill>
                  <a:srgbClr val="000000"/>
                </a:solidFill>
                <a:latin typeface="Times New Roman" pitchFamily="16" charset="0"/>
                <a:ea typeface="+mn-ea"/>
                <a:cs typeface="+mn-cs"/>
              </a:rPr>
              <a:t>. 3:33-35, Лк. 11:27, 8, Ин. 2:4) и в семьях других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10:35-38, Лк. 9:59-62, 14:26, 18:29-30, 20:34-36). Дэвид </a:t>
            </a:r>
            <a:r>
              <a:rPr lang="ru-RU" sz="1200" kern="1200" dirty="0" err="1" smtClean="0">
                <a:solidFill>
                  <a:srgbClr val="000000"/>
                </a:solidFill>
                <a:latin typeface="Times New Roman" pitchFamily="16" charset="0"/>
                <a:ea typeface="+mn-ea"/>
                <a:cs typeface="+mn-cs"/>
              </a:rPr>
              <a:t>Гарланд</a:t>
            </a:r>
            <a:r>
              <a:rPr lang="ru-RU" sz="1200" kern="1200" dirty="0" smtClean="0">
                <a:solidFill>
                  <a:srgbClr val="000000"/>
                </a:solidFill>
                <a:latin typeface="Times New Roman" pitchFamily="16" charset="0"/>
                <a:ea typeface="+mn-ea"/>
                <a:cs typeface="+mn-cs"/>
              </a:rPr>
              <a:t> тщательно исследовал каждое из «трудных высказываний» Иисуса в отношении семьи и пришел к выводу, что Иисус не подразумевал разрушение семей, и не рассматривал семью как  беспокойство или препятствие на пути служения Богу. Не подрывая ценности воспитания, поддержки и силы, которая можно получить в семье, Иисус обращает особое отношение на тех, кто полностью рассчитывал лишь на семейное родство. Он  говорит о преданности семье, проецируя ее на высшую преданность Богу. Он открыл путь, как мы должны служить Богу, не только в структуре биологического родства, но так же, и в более широком кругу церкви, семьи Божьей.</a:t>
            </a:r>
          </a:p>
          <a:p>
            <a:r>
              <a:rPr lang="ru-RU" sz="1200" kern="1200" dirty="0" smtClean="0">
                <a:solidFill>
                  <a:srgbClr val="000000"/>
                </a:solidFill>
                <a:latin typeface="Times New Roman" pitchFamily="16" charset="0"/>
                <a:ea typeface="+mn-ea"/>
                <a:cs typeface="+mn-cs"/>
              </a:rPr>
              <a:t> </a:t>
            </a:r>
          </a:p>
          <a:p>
            <a:r>
              <a:rPr lang="ru-RU" dirty="0" smtClean="0"/>
              <a:t/>
            </a:r>
            <a:br>
              <a:rPr lang="ru-RU" dirty="0" smtClean="0"/>
            </a:br>
            <a:r>
              <a:rPr lang="ru-RU" sz="1200" i="1" kern="1200" dirty="0" smtClean="0">
                <a:solidFill>
                  <a:srgbClr val="000000"/>
                </a:solidFill>
                <a:latin typeface="Times New Roman" pitchFamily="16" charset="0"/>
                <a:ea typeface="+mn-ea"/>
                <a:cs typeface="+mn-cs"/>
              </a:rPr>
              <a:t>Пусть участники, используя тематические указатели или Приложение 2 «Друг другу» в Новом Завете» найдут отрывки, говорящие о взаимоотношениях и пригласите их к совместному обсуждению этих текстов.</a:t>
            </a:r>
            <a:endParaRPr lang="ru-RU" sz="1200" kern="1200" dirty="0" smtClean="0">
              <a:solidFill>
                <a:srgbClr val="000000"/>
              </a:solidFill>
              <a:latin typeface="Times New Roman" pitchFamily="16" charset="0"/>
              <a:ea typeface="+mn-ea"/>
              <a:cs typeface="+mn-cs"/>
            </a:endParaRPr>
          </a:p>
          <a:p>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fld id="{12949B7E-360D-4897-8F85-C6D370BB28E8}" type="slidenum">
              <a:rPr lang="en-US" smtClean="0"/>
              <a:pPr/>
              <a:t>8</a:t>
            </a:fld>
            <a:endParaRPr lang="en-US" smtClean="0"/>
          </a:p>
        </p:txBody>
      </p:sp>
      <p:sp>
        <p:nvSpPr>
          <p:cNvPr id="22531"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22532" name="Rectangle 2"/>
          <p:cNvSpPr>
            <a:spLocks noGrp="1" noChangeArrowheads="1"/>
          </p:cNvSpPr>
          <p:nvPr>
            <p:ph type="body" idx="1"/>
          </p:nvPr>
        </p:nvSpPr>
        <p:spPr>
          <a:xfrm>
            <a:off x="685800" y="4352925"/>
            <a:ext cx="5486400" cy="4217988"/>
          </a:xfrm>
          <a:noFill/>
          <a:ln/>
        </p:spPr>
        <p:txBody>
          <a:bodyPr wrap="none" anchor="ctr"/>
          <a:lstStyle/>
          <a:p>
            <a:r>
              <a:rPr lang="ru-RU" sz="1200" b="1" u="sng" kern="1200" dirty="0" smtClean="0">
                <a:solidFill>
                  <a:srgbClr val="000000"/>
                </a:solidFill>
                <a:latin typeface="Times New Roman" pitchFamily="16" charset="0"/>
                <a:ea typeface="+mn-ea"/>
                <a:cs typeface="+mn-cs"/>
              </a:rPr>
              <a:t>1. Весть для последнего времени.  </a:t>
            </a:r>
            <a:r>
              <a:rPr lang="ru-RU" sz="1200" kern="1200" dirty="0" smtClean="0">
                <a:solidFill>
                  <a:srgbClr val="000000"/>
                </a:solidFill>
                <a:latin typeface="Times New Roman" pitchFamily="16" charset="0"/>
                <a:ea typeface="+mn-ea"/>
                <a:cs typeface="+mn-cs"/>
              </a:rPr>
              <a:t>В последних главах Ветхого Завета мы находим пророчество, о том, что перед «днем Господним, великим и страшным», который мы верим является Вторым Пришествием Христа, Бог даст Своему народу весть, которая «обратит сердца отцов к детям, и сердца детей к отцам их», то есть это будет весть возрождения и примирения, которая привлечет все поколения. (Мал. 4:5-6). Это пророчество, которое является основанием семейного служения.  </a:t>
            </a:r>
          </a:p>
          <a:p>
            <a:r>
              <a:rPr lang="ru-RU" sz="1200" kern="1200" dirty="0" smtClean="0">
                <a:solidFill>
                  <a:srgbClr val="000000"/>
                </a:solidFill>
                <a:latin typeface="Times New Roman" pitchFamily="16" charset="0"/>
                <a:ea typeface="+mn-ea"/>
                <a:cs typeface="+mn-cs"/>
              </a:rPr>
              <a:t> </a:t>
            </a:r>
          </a:p>
          <a:p>
            <a:r>
              <a:rPr lang="ru-RU" sz="1200" b="1" u="sng" kern="1200" dirty="0" smtClean="0">
                <a:solidFill>
                  <a:srgbClr val="000000"/>
                </a:solidFill>
                <a:latin typeface="Times New Roman" pitchFamily="16" charset="0"/>
                <a:ea typeface="+mn-ea"/>
                <a:cs typeface="+mn-cs"/>
              </a:rPr>
              <a:t>2. Первоначальная весть Илии. </a:t>
            </a:r>
            <a:r>
              <a:rPr lang="ru-RU" sz="1200" b="1" kern="1200" dirty="0" smtClean="0">
                <a:solidFill>
                  <a:srgbClr val="000000"/>
                </a:solidFill>
                <a:latin typeface="Times New Roman" pitchFamily="16" charset="0"/>
                <a:ea typeface="+mn-ea"/>
                <a:cs typeface="+mn-cs"/>
              </a:rPr>
              <a:t>Тщательное изучение первой вести Илии и его служения помогает нам лучше понять, что имеется в виду в последней вести. Начиная непосредственно с его имени, которое означает в переводе с еврейского «Иегова – мой Бог», вся его жизнь и служение являлось серьезным вызовом языческому культу Ваала. Языческий культ Ваала, </a:t>
            </a:r>
            <a:r>
              <a:rPr lang="ru-RU" sz="1200" b="1" kern="1200" dirty="0" err="1" smtClean="0">
                <a:solidFill>
                  <a:srgbClr val="000000"/>
                </a:solidFill>
                <a:latin typeface="Times New Roman" pitchFamily="16" charset="0"/>
                <a:ea typeface="+mn-ea"/>
                <a:cs typeface="+mn-cs"/>
              </a:rPr>
              <a:t>ханаанского</a:t>
            </a:r>
            <a:r>
              <a:rPr lang="ru-RU" sz="1200" b="1" kern="1200" dirty="0" smtClean="0">
                <a:solidFill>
                  <a:srgbClr val="000000"/>
                </a:solidFill>
                <a:latin typeface="Times New Roman" pitchFamily="16" charset="0"/>
                <a:ea typeface="+mn-ea"/>
                <a:cs typeface="+mn-cs"/>
              </a:rPr>
              <a:t> бога дождя, сосредоточивал внимание людей на мифах о явлениях природы и плодородии. Это было весьма привлекательно для его последователей. Сексуальные развращения всех видов, включая кровосмешение, проституцию, противоестественные половые сношения и гомосексуализм были  неотъемлемой частью многих обрядов. Это казалось современным, идущим в ногу со временем, и явно отличалось от устаревшего служения Иегове. Это казалось свободным и независимым, в то время как служения Иегове представлялись полными ограничений и запретов. Ценности Иеговы, включая брак, семью и сексуальность, были разрушены служителями Ваала. Отсутствие дождей (1Кор. 17:1) было видимым, вещественным вызовом ложной религии бога дождя Ваала. Религия Ваала тем самым подверглась сомнению и оказалась поверженной, вера людей казалась необоснованной. В ходе последующей засухи, два опыта Илии помогают нам выявить акцент служения Илии и помогает понять его весть.  </a:t>
            </a:r>
            <a:endParaRPr lang="ru-RU" sz="1200" kern="1200" dirty="0" smtClean="0">
              <a:solidFill>
                <a:srgbClr val="000000"/>
              </a:solidFill>
              <a:latin typeface="Times New Roman" pitchFamily="16" charset="0"/>
              <a:ea typeface="+mn-ea"/>
              <a:cs typeface="+mn-cs"/>
            </a:endParaRPr>
          </a:p>
          <a:p>
            <a:r>
              <a:rPr lang="ru-RU" sz="1200" b="0"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u="sng" kern="1200" dirty="0" smtClean="0">
                <a:solidFill>
                  <a:srgbClr val="000000"/>
                </a:solidFill>
                <a:latin typeface="Times New Roman" pitchFamily="16" charset="0"/>
                <a:ea typeface="+mn-ea"/>
                <a:cs typeface="+mn-cs"/>
              </a:rPr>
              <a:t>3. Воскресение с </a:t>
            </a:r>
            <a:r>
              <a:rPr lang="ru-RU" sz="1200" b="1" u="sng" kern="1200" dirty="0" err="1" smtClean="0">
                <a:solidFill>
                  <a:srgbClr val="000000"/>
                </a:solidFill>
                <a:latin typeface="Times New Roman" pitchFamily="16" charset="0"/>
                <a:ea typeface="+mn-ea"/>
                <a:cs typeface="+mn-cs"/>
              </a:rPr>
              <a:t>Сарепте</a:t>
            </a:r>
            <a:r>
              <a:rPr lang="ru-RU" sz="1200" b="1" u="sng" kern="1200" dirty="0" smtClean="0">
                <a:solidFill>
                  <a:srgbClr val="000000"/>
                </a:solidFill>
                <a:latin typeface="Times New Roman" pitchFamily="16" charset="0"/>
                <a:ea typeface="+mn-ea"/>
                <a:cs typeface="+mn-cs"/>
              </a:rPr>
              <a:t>. </a:t>
            </a:r>
            <a:r>
              <a:rPr lang="ru-RU" sz="1200" b="1" kern="1200" dirty="0" smtClean="0">
                <a:solidFill>
                  <a:srgbClr val="000000"/>
                </a:solidFill>
                <a:latin typeface="Times New Roman" pitchFamily="16" charset="0"/>
                <a:ea typeface="+mn-ea"/>
                <a:cs typeface="+mn-cs"/>
              </a:rPr>
              <a:t>О первом опыте рассказывается в 3 Царств 17:17-24, когда Илия был в доме вдовы в </a:t>
            </a:r>
            <a:r>
              <a:rPr lang="ru-RU" sz="1200" b="1" kern="1200" dirty="0" err="1" smtClean="0">
                <a:solidFill>
                  <a:srgbClr val="000000"/>
                </a:solidFill>
                <a:latin typeface="Times New Roman" pitchFamily="16" charset="0"/>
                <a:ea typeface="+mn-ea"/>
                <a:cs typeface="+mn-cs"/>
              </a:rPr>
              <a:t>Сарепте</a:t>
            </a:r>
            <a:r>
              <a:rPr lang="ru-RU" sz="1200" b="1" kern="1200" dirty="0" smtClean="0">
                <a:solidFill>
                  <a:srgbClr val="000000"/>
                </a:solidFill>
                <a:latin typeface="Times New Roman" pitchFamily="16" charset="0"/>
                <a:ea typeface="+mn-ea"/>
                <a:cs typeface="+mn-cs"/>
              </a:rPr>
              <a:t>. Мы можем представить, что Илия рассказывал ей об истинном Боге. Однако, когда ее сын умирает, она просто теряет рассудок.  В ее словах в стихе 18 отражается мнение, бытовавшее среди язычников, что родители за грехи должны понести расплату. Время от времени детей даже забирали от родителей и приносили в живую жертву (</a:t>
            </a:r>
            <a:r>
              <a:rPr lang="ru-RU" sz="1200" b="1" kern="1200" dirty="0" err="1" smtClean="0">
                <a:solidFill>
                  <a:srgbClr val="000000"/>
                </a:solidFill>
                <a:latin typeface="Times New Roman" pitchFamily="16" charset="0"/>
                <a:ea typeface="+mn-ea"/>
                <a:cs typeface="+mn-cs"/>
              </a:rPr>
              <a:t>Иер</a:t>
            </a:r>
            <a:r>
              <a:rPr lang="ru-RU" sz="1200" b="1" kern="1200" dirty="0" smtClean="0">
                <a:solidFill>
                  <a:srgbClr val="000000"/>
                </a:solidFill>
                <a:latin typeface="Times New Roman" pitchFamily="16" charset="0"/>
                <a:ea typeface="+mn-ea"/>
                <a:cs typeface="+mn-cs"/>
              </a:rPr>
              <a:t>. 19:5, </a:t>
            </a:r>
            <a:r>
              <a:rPr lang="ru-RU" sz="1200" b="1" kern="1200" dirty="0" err="1" smtClean="0">
                <a:solidFill>
                  <a:srgbClr val="000000"/>
                </a:solidFill>
                <a:latin typeface="Times New Roman" pitchFamily="16" charset="0"/>
                <a:ea typeface="+mn-ea"/>
                <a:cs typeface="+mn-cs"/>
              </a:rPr>
              <a:t>Мих</a:t>
            </a:r>
            <a:r>
              <a:rPr lang="ru-RU" sz="1200" b="1" kern="1200" dirty="0" smtClean="0">
                <a:solidFill>
                  <a:srgbClr val="000000"/>
                </a:solidFill>
                <a:latin typeface="Times New Roman" pitchFamily="16" charset="0"/>
                <a:ea typeface="+mn-ea"/>
                <a:cs typeface="+mn-cs"/>
              </a:rPr>
              <a:t>. 6:7).  Если дети умирали преждевременно, то люди верили, что Ваал забрал их себе в жертву умилостивления. </a:t>
            </a:r>
            <a:endParaRPr lang="ru-RU" sz="1200" kern="1200" dirty="0" smtClean="0">
              <a:solidFill>
                <a:srgbClr val="000000"/>
              </a:solidFill>
              <a:latin typeface="Times New Roman" pitchFamily="16" charset="0"/>
              <a:ea typeface="+mn-ea"/>
              <a:cs typeface="+mn-cs"/>
            </a:endParaRPr>
          </a:p>
          <a:p>
            <a:r>
              <a:rPr lang="ru-RU" sz="1200" b="0"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kern="1200" dirty="0" smtClean="0">
                <a:solidFill>
                  <a:srgbClr val="000000"/>
                </a:solidFill>
                <a:latin typeface="Times New Roman" pitchFamily="16" charset="0"/>
                <a:ea typeface="+mn-ea"/>
                <a:cs typeface="+mn-cs"/>
              </a:rPr>
              <a:t>В стихах 21-23 возвеличивается Иегова, как истинный податель и  восстановитель жизни, тот,  кто помог семье снова быть вместе. Ответ матери в 24 стихе показывает влияние вести Илии. Вера в Бога и Его Слово прорастает в сердце, и Его сила восстанавливает жизни и воссоединяет семьи.    В то время как поклонение Ваалу вносит разделение в семьи, воскресение сына и восстановление матери иллюстрирует силу истинного Бога. Этот эпизод предвосхищает силу воскресения Христа и имеет большое значение в жизни верующих (</a:t>
            </a:r>
            <a:r>
              <a:rPr lang="ru-RU" sz="1200" b="1" kern="1200" dirty="0" err="1" smtClean="0">
                <a:solidFill>
                  <a:srgbClr val="000000"/>
                </a:solidFill>
                <a:latin typeface="Times New Roman" pitchFamily="16" charset="0"/>
                <a:ea typeface="+mn-ea"/>
                <a:cs typeface="+mn-cs"/>
              </a:rPr>
              <a:t>Еф</a:t>
            </a:r>
            <a:r>
              <a:rPr lang="ru-RU" sz="1200" b="1" kern="1200" dirty="0" smtClean="0">
                <a:solidFill>
                  <a:srgbClr val="000000"/>
                </a:solidFill>
                <a:latin typeface="Times New Roman" pitchFamily="16" charset="0"/>
                <a:ea typeface="+mn-ea"/>
                <a:cs typeface="+mn-cs"/>
              </a:rPr>
              <a:t>. 1:19-2:9)</a:t>
            </a:r>
            <a:endParaRPr lang="ru-RU" sz="1200" kern="1200" dirty="0" smtClean="0">
              <a:solidFill>
                <a:srgbClr val="000000"/>
              </a:solidFill>
              <a:latin typeface="Times New Roman" pitchFamily="16" charset="0"/>
              <a:ea typeface="+mn-ea"/>
              <a:cs typeface="+mn-cs"/>
            </a:endParaRPr>
          </a:p>
          <a:p>
            <a:r>
              <a:rPr lang="ru-RU" sz="1200" b="0" kern="1200" dirty="0" smtClean="0">
                <a:solidFill>
                  <a:srgbClr val="000000"/>
                </a:solidFill>
                <a:latin typeface="Times New Roman" pitchFamily="16" charset="0"/>
                <a:ea typeface="+mn-ea"/>
                <a:cs typeface="+mn-cs"/>
              </a:rPr>
              <a:t> </a:t>
            </a:r>
            <a:endParaRPr lang="ru-RU" sz="1200" kern="1200" dirty="0" smtClean="0">
              <a:solidFill>
                <a:srgbClr val="000000"/>
              </a:solidFill>
              <a:latin typeface="Times New Roman" pitchFamily="16" charset="0"/>
              <a:ea typeface="+mn-ea"/>
              <a:cs typeface="+mn-cs"/>
            </a:endParaRPr>
          </a:p>
          <a:p>
            <a:r>
              <a:rPr lang="ru-RU" sz="1200" b="1" u="sng" kern="1200" dirty="0" smtClean="0">
                <a:solidFill>
                  <a:srgbClr val="000000"/>
                </a:solidFill>
                <a:latin typeface="Times New Roman" pitchFamily="16" charset="0"/>
                <a:ea typeface="+mn-ea"/>
                <a:cs typeface="+mn-cs"/>
              </a:rPr>
              <a:t>4. Обращение сердец к Небесному Отцу. </a:t>
            </a:r>
            <a:r>
              <a:rPr lang="ru-RU" sz="1200" kern="1200" dirty="0" smtClean="0">
                <a:solidFill>
                  <a:srgbClr val="000000"/>
                </a:solidFill>
                <a:latin typeface="Times New Roman" pitchFamily="16" charset="0"/>
                <a:ea typeface="+mn-ea"/>
                <a:cs typeface="+mn-cs"/>
              </a:rPr>
              <a:t>В эпизоде, описанном в 3 Царств 18:20-45, наблюдается поразительное сходство с притчей о блудном сыне, которую рассказал Христос (Лк. 15:11-32). Израиль отошел от поклонения и ценностей истинного Бога. Они испытали то, что является неизбежным результатом следования ложным, эгоистичным, материалистичным ценностям. Но эта история, как и история блудного сына, не столько о своенравном сыне или своенравном народе, как об ожидающем Отце. Мыслью, не дающей покоя сердцу Илии, была мысль о том, что Иегова снова должен быть возвеличен, и Израиль обратится к Нему. Он стремится к общению с народом, для преобразования, для того, чтобы обновить их отношения с Богом, вернуть их к вере отцов их, которая принесет исцеление в их дома и земли.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Не случайно, что Илия выступает во время вечернего жертвоприношения (3Царств 18:29).  Здесь внимание обращается к искупительной жертве Христа. Приглашение «Подойдите все ко мне» (стих 30), исходит непосредственно от сердца Бога. Это призыв того, кто жаждет общения, общения со Своими детьми.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Он является Богом, который раскрывает Свои объятия нам, блудным детям, таким какие мы есть. Он любит нас, принимает и спасает. Он заботится о наших детях, сбившихся с пути. Когда мы не можем справиться с ними, мы можем вверить их Его заботе, зная, что он неустанно работает над тем, чтобы привлечь их к Себе.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5. Алтарь </a:t>
            </a:r>
            <a:r>
              <a:rPr lang="ru-RU" sz="1200" b="1" kern="1200" dirty="0" smtClean="0">
                <a:solidFill>
                  <a:srgbClr val="000000"/>
                </a:solidFill>
                <a:latin typeface="Times New Roman" pitchFamily="16" charset="0"/>
                <a:ea typeface="+mn-ea"/>
                <a:cs typeface="+mn-cs"/>
              </a:rPr>
              <a:t>Иеговы должен занимать центральное место</a:t>
            </a:r>
            <a:r>
              <a:rPr lang="ru-RU" sz="1200" kern="1200" dirty="0" smtClean="0">
                <a:solidFill>
                  <a:srgbClr val="000000"/>
                </a:solidFill>
                <a:latin typeface="Times New Roman" pitchFamily="16" charset="0"/>
                <a:ea typeface="+mn-ea"/>
                <a:cs typeface="+mn-cs"/>
              </a:rPr>
              <a:t>. Это место, которое Бог Сам назначил, и на котором Израиль должен узнать и принять Его спасение. Подобно тому, как алтарь занимал центральное место в жизни израильтян, мы должны отвести центральное место учению Иисуса Христа, молитве, общению с Ним, нашим детям, служению Им и позволить, чтобы спасение, которое Он предлагает, затронуло наши жизни. Илия помогает им вспомнить историю спасения. «Мы не должны бояться будущего, если мы помним тот путь, которым вел нас Господь» (Очерки жизни Елены Уайт, с. 196)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Илия призывает старейшин наций, с которыми Бог заключил Свой завет. Из его молитвы люди узнают, что Бог обратит их сердца к Нему и что Бог искупил Их. Затем пал огонь  с неба. Он не уничтожил грешников, но «пожрал всесожжение». Напомним, что гнев Божий падет на Христа, «ибо </a:t>
            </a:r>
            <a:r>
              <a:rPr lang="ru-RU" sz="1200" kern="1200" dirty="0" err="1" smtClean="0">
                <a:solidFill>
                  <a:srgbClr val="000000"/>
                </a:solidFill>
                <a:latin typeface="Times New Roman" pitchFamily="16" charset="0"/>
                <a:ea typeface="+mn-ea"/>
                <a:cs typeface="+mn-cs"/>
              </a:rPr>
              <a:t>незнавшего</a:t>
            </a:r>
            <a:r>
              <a:rPr lang="ru-RU" sz="1200" kern="1200" dirty="0" smtClean="0">
                <a:solidFill>
                  <a:srgbClr val="000000"/>
                </a:solidFill>
                <a:latin typeface="Times New Roman" pitchFamily="16" charset="0"/>
                <a:ea typeface="+mn-ea"/>
                <a:cs typeface="+mn-cs"/>
              </a:rPr>
              <a:t> греха Он сделал для нас жертвою за грех, чтобы мы в Нем сделались праведными перед Богом» (2Кор. 5:21). Постепенное воспламенение дров под жертвой  было бы достаточным, чтобы продемонстрировать, что Иегова есть истинный Бог, но нет. Дела Божьи всегда более, чем достаточны. Все произошло в один великий, примечательный момент. Тогда народ исповедал свою веру, отвернулся от своих ложных религиозных лидеров, и вскоре начался дождь. </a:t>
            </a:r>
          </a:p>
          <a:p>
            <a:r>
              <a:rPr lang="ru-RU" sz="1200" kern="1200" dirty="0" smtClean="0">
                <a:solidFill>
                  <a:srgbClr val="000000"/>
                </a:solidFill>
                <a:latin typeface="Times New Roman" pitchFamily="16" charset="0"/>
                <a:ea typeface="+mn-ea"/>
                <a:cs typeface="+mn-cs"/>
              </a:rPr>
              <a:t> </a:t>
            </a:r>
          </a:p>
          <a:p>
            <a:endParaRPr lang="ru-R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01553B81-752E-4658-9777-71F4753880DC}" type="slidenum">
              <a:rPr lang="en-US" smtClean="0"/>
              <a:pPr/>
              <a:t>9</a:t>
            </a:fld>
            <a:endParaRPr lang="en-US" smtClean="0"/>
          </a:p>
        </p:txBody>
      </p:sp>
      <p:sp>
        <p:nvSpPr>
          <p:cNvPr id="23555" name="Rectangle 1"/>
          <p:cNvSpPr>
            <a:spLocks noGrp="1" noRot="1" noChangeAspect="1" noChangeArrowheads="1" noTextEdit="1"/>
          </p:cNvSpPr>
          <p:nvPr>
            <p:ph type="sldImg"/>
          </p:nvPr>
        </p:nvSpPr>
        <p:spPr>
          <a:xfrm>
            <a:off x="1139825" y="687388"/>
            <a:ext cx="4578350" cy="3435350"/>
          </a:xfrm>
          <a:solidFill>
            <a:srgbClr val="FFFFFF"/>
          </a:solidFill>
          <a:ln/>
        </p:spPr>
      </p:sp>
      <p:sp>
        <p:nvSpPr>
          <p:cNvPr id="23556" name="Rectangle 2"/>
          <p:cNvSpPr>
            <a:spLocks noGrp="1" noChangeArrowheads="1"/>
          </p:cNvSpPr>
          <p:nvPr>
            <p:ph type="body" idx="1"/>
          </p:nvPr>
        </p:nvSpPr>
        <p:spPr>
          <a:xfrm>
            <a:off x="685800" y="4352925"/>
            <a:ext cx="5486400" cy="4217988"/>
          </a:xfrm>
          <a:noFill/>
          <a:ln/>
        </p:spPr>
        <p:txBody>
          <a:bodyPr wrap="none" anchor="ctr"/>
          <a:lstStyle/>
          <a:p>
            <a:r>
              <a:rPr lang="ru-RU" sz="1200" b="1" u="sng" kern="1200" dirty="0" smtClean="0">
                <a:solidFill>
                  <a:srgbClr val="000000"/>
                </a:solidFill>
                <a:latin typeface="Times New Roman" pitchFamily="16" charset="0"/>
                <a:ea typeface="+mn-ea"/>
                <a:cs typeface="+mn-cs"/>
              </a:rPr>
              <a:t> Новый </a:t>
            </a:r>
            <a:r>
              <a:rPr lang="ru-RU" sz="1200" b="1" u="sng" kern="1200" dirty="0" smtClean="0">
                <a:solidFill>
                  <a:srgbClr val="000000"/>
                </a:solidFill>
                <a:latin typeface="Times New Roman" pitchFamily="16" charset="0"/>
                <a:ea typeface="+mn-ea"/>
                <a:cs typeface="+mn-cs"/>
              </a:rPr>
              <a:t>взгляд на евангельское поручение</a:t>
            </a:r>
            <a:r>
              <a:rPr lang="ru-RU" sz="1200" u="sng" kern="1200" dirty="0" smtClean="0">
                <a:solidFill>
                  <a:srgbClr val="000000"/>
                </a:solidFill>
                <a:latin typeface="Times New Roman" pitchFamily="16" charset="0"/>
                <a:ea typeface="+mn-ea"/>
                <a:cs typeface="+mn-cs"/>
              </a:rPr>
              <a:t>. </a:t>
            </a:r>
            <a:r>
              <a:rPr lang="ru-RU" sz="1200" kern="1200" dirty="0" smtClean="0">
                <a:solidFill>
                  <a:srgbClr val="000000"/>
                </a:solidFill>
                <a:latin typeface="Times New Roman" pitchFamily="16" charset="0"/>
                <a:ea typeface="+mn-ea"/>
                <a:cs typeface="+mn-cs"/>
              </a:rPr>
              <a:t>Служение семьям является центральной миссией Церкви. В Своем великом последнем поручении, Иисус обращается к своим последователям: « Идите, и научите все народы»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28:19) Бог предопределил семье быть тем местом, где, в первую очередь, исполняется это поручение. «Мы </a:t>
            </a:r>
            <a:r>
              <a:rPr lang="ru-RU" sz="1200" kern="1200" dirty="0" err="1" smtClean="0">
                <a:solidFill>
                  <a:srgbClr val="000000"/>
                </a:solidFill>
                <a:latin typeface="Times New Roman" pitchFamily="16" charset="0"/>
                <a:ea typeface="+mn-ea"/>
                <a:cs typeface="+mn-cs"/>
              </a:rPr>
              <a:t>соработники</a:t>
            </a:r>
            <a:r>
              <a:rPr lang="ru-RU" sz="1200" kern="1200" dirty="0" smtClean="0">
                <a:solidFill>
                  <a:srgbClr val="000000"/>
                </a:solidFill>
                <a:latin typeface="Times New Roman" pitchFamily="16" charset="0"/>
                <a:ea typeface="+mn-ea"/>
                <a:cs typeface="+mn-cs"/>
              </a:rPr>
              <a:t> у Бога, и наша работа должна начаться с тех, кто к нам ближе всего. Не существует более важного миссионерского поля, чем наши семьи» (Воспитание детей, с. 476)</a:t>
            </a:r>
          </a:p>
          <a:p>
            <a:r>
              <a:rPr lang="ru-RU" sz="1200" kern="1200" dirty="0" smtClean="0">
                <a:solidFill>
                  <a:srgbClr val="000000"/>
                </a:solidFill>
                <a:latin typeface="Times New Roman" pitchFamily="16" charset="0"/>
                <a:ea typeface="+mn-ea"/>
                <a:cs typeface="+mn-cs"/>
              </a:rPr>
              <a:t> </a:t>
            </a:r>
          </a:p>
          <a:p>
            <a:r>
              <a:rPr lang="ru-RU" sz="1200" b="1" u="sng" kern="1200" dirty="0" smtClean="0">
                <a:solidFill>
                  <a:srgbClr val="000000"/>
                </a:solidFill>
                <a:latin typeface="Times New Roman" pitchFamily="16" charset="0"/>
                <a:ea typeface="+mn-ea"/>
                <a:cs typeface="+mn-cs"/>
              </a:rPr>
              <a:t>1. Ученики придерживаются учения Христа. </a:t>
            </a:r>
            <a:r>
              <a:rPr lang="ru-RU" sz="1200" kern="1200" dirty="0" smtClean="0">
                <a:solidFill>
                  <a:srgbClr val="000000"/>
                </a:solidFill>
                <a:latin typeface="Times New Roman" pitchFamily="16" charset="0"/>
                <a:ea typeface="+mn-ea"/>
                <a:cs typeface="+mn-cs"/>
              </a:rPr>
              <a:t>По крайней мере, существует два случая, когда Господь поясняет, кого Он имеет в виду под учениками. Первое, ученик – это тот, кто принимает ценности учителя и Его стиль жизни, как свой собственный. Иисус говорит, что «если пребудете в Слове Моем, то вы истинно Мои ученики» (Ин. 8:31). Семья – это основное место, где прививаются ценности. Она нуждается в поддержке церкви и христианских школ, но самым важным фактором в передаче ценностей и развитии веры остается качество семейных отношений. В семье закладываются основы системы ценностей человека. Именно в семье, эти ценности проверены, опробованы, и сформированы обстоятельствами жизни. Именно семья, лучше всего подходит для передачи этих ценностей от одного поколения к другому.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Бог предназначил семьям наставлять друг друга и применять эти ценности и принципы в доме (Втор. 6:4-25). Семейное служения помогает семья выполнить библейское поручение и научить своих членов. </a:t>
            </a:r>
          </a:p>
          <a:p>
            <a:r>
              <a:rPr lang="ru-RU" sz="1200" kern="1200" dirty="0" smtClean="0">
                <a:solidFill>
                  <a:srgbClr val="000000"/>
                </a:solidFill>
                <a:latin typeface="Times New Roman" pitchFamily="16" charset="0"/>
                <a:ea typeface="+mn-ea"/>
                <a:cs typeface="+mn-cs"/>
              </a:rPr>
              <a:t> </a:t>
            </a:r>
            <a:endParaRPr lang="ru-RU" sz="1200" u="sng" kern="1200" dirty="0" smtClean="0">
              <a:solidFill>
                <a:srgbClr val="000000"/>
              </a:solidFill>
              <a:latin typeface="Times New Roman" pitchFamily="16" charset="0"/>
              <a:ea typeface="+mn-ea"/>
              <a:cs typeface="+mn-cs"/>
            </a:endParaRPr>
          </a:p>
          <a:p>
            <a:r>
              <a:rPr lang="ru-RU" sz="1200" b="1" u="sng" kern="1200" dirty="0" smtClean="0">
                <a:solidFill>
                  <a:srgbClr val="000000"/>
                </a:solidFill>
                <a:latin typeface="Times New Roman" pitchFamily="16" charset="0"/>
                <a:ea typeface="+mn-ea"/>
                <a:cs typeface="+mn-cs"/>
              </a:rPr>
              <a:t>2 Ученики знают, как любить. </a:t>
            </a:r>
            <a:r>
              <a:rPr lang="ru-RU" sz="1200" kern="1200" dirty="0" smtClean="0">
                <a:solidFill>
                  <a:srgbClr val="000000"/>
                </a:solidFill>
                <a:latin typeface="Times New Roman" pitchFamily="16" charset="0"/>
                <a:ea typeface="+mn-ea"/>
                <a:cs typeface="+mn-cs"/>
              </a:rPr>
              <a:t>В другом месте Писания, ученики представлены как те, кто любит Бога и других людей. Иисус взращивает хорошие отношения со своими последователями. Отношения были близкими, открытыми, которые свойственны только близким друзьям. Это были отношения, которые достигли самого глубокого уровня открытости и доверия. «Я назвал вас друзьями, говорит Он, потому что сказал вам все, что слышал от Отца Моего» (Ин. 15:15). Ученики могли быть полностью открыты, потому что у них была уверенность, что Иисус готов принять их, такими, какие они есть, с их сильными и слабыми сторонами, и что Он их очень любил. Это были именно те близкие отношения, когда человек был готов оставить все и следовать за Ним, организовывая Его Церковь, большую Божью семью (</a:t>
            </a:r>
            <a:r>
              <a:rPr lang="ru-RU" sz="1200" kern="1200" dirty="0" err="1" smtClean="0">
                <a:solidFill>
                  <a:srgbClr val="000000"/>
                </a:solidFill>
                <a:latin typeface="Times New Roman" pitchFamily="16" charset="0"/>
                <a:ea typeface="+mn-ea"/>
                <a:cs typeface="+mn-cs"/>
              </a:rPr>
              <a:t>Мф</a:t>
            </a:r>
            <a:r>
              <a:rPr lang="ru-RU" sz="1200" kern="1200" dirty="0" smtClean="0">
                <a:solidFill>
                  <a:srgbClr val="000000"/>
                </a:solidFill>
                <a:latin typeface="Times New Roman" pitchFamily="16" charset="0"/>
                <a:ea typeface="+mn-ea"/>
                <a:cs typeface="+mn-cs"/>
              </a:rPr>
              <a:t>. 19:27, Ин. 6:68). То, что происходило в жизни ранних последователей дает нам полное понимание ученичества, ученики в полном смысле этого слова, это те, кто знают, как быть в близких отношениях со Христом.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Любовь к ближним – видимое проявление любви к Богу и наличие близких отношений с Иисусом Христом. «»Да любите друг друга, как Я возлюбил вас» (Ин. 15:12). «По тому узнают все, что вы Мои ученики, если будете иметь любовь между собою» (Ин. 13:35). Семья является центральным местом, где в лучшей или худшей степени, развивается способность строить теплые, любящие, близкие отношения с Богом и с окружающими.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Семья имеет ключевое значение, поскольку она является местом, где мы усваиваем навыки общения, более либо менее удачно … Семья - социальная структура, в которой мы усваиваем навыки в первую очередь, и, следовательно, они являются наиболее значимыми, именно поэтому семья становится центральным местом по приобретению учеников. Это место, где прививаются и применяются на практике навыки ученических отношений (</a:t>
            </a:r>
            <a:r>
              <a:rPr lang="ru-RU" sz="1200" kern="1200" dirty="0" err="1" smtClean="0">
                <a:solidFill>
                  <a:srgbClr val="000000"/>
                </a:solidFill>
                <a:latin typeface="Times New Roman" pitchFamily="16" charset="0"/>
                <a:ea typeface="+mn-ea"/>
                <a:cs typeface="+mn-cs"/>
              </a:rPr>
              <a:t>Гирнси</a:t>
            </a:r>
            <a:r>
              <a:rPr lang="ru-RU" sz="1200" kern="1200" dirty="0" smtClean="0">
                <a:solidFill>
                  <a:srgbClr val="000000"/>
                </a:solidFill>
                <a:latin typeface="Times New Roman" pitchFamily="16" charset="0"/>
                <a:ea typeface="+mn-ea"/>
                <a:cs typeface="+mn-cs"/>
              </a:rPr>
              <a:t>, 1982, с 11) </a:t>
            </a:r>
          </a:p>
          <a:p>
            <a:r>
              <a:rPr lang="ru-RU" sz="1200" kern="1200" dirty="0" smtClean="0">
                <a:solidFill>
                  <a:srgbClr val="000000"/>
                </a:solidFill>
                <a:latin typeface="Times New Roman" pitchFamily="16" charset="0"/>
                <a:ea typeface="+mn-ea"/>
                <a:cs typeface="+mn-cs"/>
              </a:rPr>
              <a:t> </a:t>
            </a:r>
          </a:p>
          <a:p>
            <a:r>
              <a:rPr lang="ru-RU" sz="1200" b="1" u="sng" kern="1200" dirty="0" smtClean="0">
                <a:solidFill>
                  <a:srgbClr val="000000"/>
                </a:solidFill>
                <a:latin typeface="Times New Roman" pitchFamily="16" charset="0"/>
                <a:ea typeface="+mn-ea"/>
                <a:cs typeface="+mn-cs"/>
              </a:rPr>
              <a:t>3. Воспитание влияет на духовный опыт. </a:t>
            </a:r>
            <a:r>
              <a:rPr lang="ru-RU" sz="1200" kern="1200" dirty="0" smtClean="0">
                <a:solidFill>
                  <a:srgbClr val="000000"/>
                </a:solidFill>
                <a:latin typeface="Times New Roman" pitchFamily="16" charset="0"/>
                <a:ea typeface="+mn-ea"/>
                <a:cs typeface="+mn-cs"/>
              </a:rPr>
              <a:t>В идеале, каждый должен быть приглашен быть учеником Христа и побужден расти в ученичестве, в кругу своей семьи. Семейное служение направлено на увеличение количества семей, где имеет место ученичество, где дети вырастая становятся ответственными взрослыми, где наслаждаются теплыми любящими отношениями с Богом и друг другом, где прививается вера Адвентистов Седьмого Дня. Если отношения в семье наполнены радостью, то, естественно, такое Христианство будет взращиваться и в детях. Члены семьи, которые чувствуют принятие, поддержку, нежную заботу, внимание, отношение, наполненное любовью, в своем доме, будут проявлять это в будущем и в своих семьях. Они, скорее всего, будут успешны в воспитании и обучении своих детей, и смогут создать такую же атмосферу в том обществе, где они находятся, и это будет прекрасным свидетельством для окружающих.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Иногда, однако, несмотря на огромные усилия, это не приводит к такому результату. Для некоторых, семейный опыт прививает крепкую веру. Для некоторых же, создает огромный барьер, который может быть преодолен только посредством чуда благодати Божьей.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Бог часто использует образ родителей, особенно Отца, чтобы открыть Себя. Если родители были счастливыми, любящими, заботливыми, прощающими, то человеку будет легче понять и прочувствовать отношения с Богом. Если родители были холодны и безразличны, он будет чувствовать, что Бог далек, и не заинтересован в нем. Если родители были злыми, враждебными и грубыми, он будет чувствовать, что Бог никогда не сможет принять его таким, какой он есть. Если родителям было трудно угодить, то он постоянно будет чувствовать, что Бог им не доволен. (Штраус, 1975, с 23-24)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Наши отношения в кругу семьи имеют огромное влияние на отношения с Богом. Елена Уайт подводит итог всему вышесказанному одним предложением: "Весь их духовный опыт зависит от должного воспитания в детстве" (Воспитание детей, с 473)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Мы никогда не забудем Дана. Мальчик очень хотел близких отношений с отцом, хотел это больше всего другого. Но, увы, этого не было. Мы все еще видим его, сейчас уже пожилого человека, который сидит, закрыв лицо руками, и плачет, рассказывая нам эту историю. Все воспоминания о детстве, которые он изливал одно за другим в ярких красках, сосредотачивались вокруг отчаянных, но безуспешных попыток угодить отцу. Но все, что он делал или говорил, не было достаточно хорошим для его отца. Казалось, всегда был какой-то барьер, который он не мог преодолеть.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Он вырос жестким в своих взглядах и строгим в отношении религии. Часто членам церкви хотелось бы услышать больше о любви Божьей на его уроках субботней школы или проповедях. Во время пасторского посещения, целью которого являлось обсуждение с ним именно этой темы, он, наконец, поднял глаза, полные слез и произнес: "Говорят, что Бог - это любящий Отец. Я проповедую об этом, но я ничего не знаю об этом, я даже не знаю, кто такой любящий Отец" </a:t>
            </a:r>
          </a:p>
          <a:p>
            <a:r>
              <a:rPr lang="ru-RU" sz="1200" kern="1200" dirty="0" smtClean="0">
                <a:solidFill>
                  <a:srgbClr val="000000"/>
                </a:solidFill>
                <a:latin typeface="Times New Roman" pitchFamily="16" charset="0"/>
                <a:ea typeface="+mn-ea"/>
                <a:cs typeface="+mn-cs"/>
              </a:rPr>
              <a:t> </a:t>
            </a:r>
          </a:p>
          <a:p>
            <a:r>
              <a:rPr lang="ru-RU" sz="1200" b="1" kern="1200" dirty="0" smtClean="0">
                <a:solidFill>
                  <a:srgbClr val="000000"/>
                </a:solidFill>
                <a:latin typeface="Times New Roman" pitchFamily="16" charset="0"/>
                <a:ea typeface="+mn-ea"/>
                <a:cs typeface="+mn-cs"/>
              </a:rPr>
              <a:t>Семьи не одиноки.</a:t>
            </a:r>
            <a:r>
              <a:rPr lang="ru-RU" sz="1200" kern="1200" dirty="0" smtClean="0">
                <a:solidFill>
                  <a:srgbClr val="000000"/>
                </a:solidFill>
                <a:latin typeface="Times New Roman" pitchFamily="16" charset="0"/>
                <a:ea typeface="+mn-ea"/>
                <a:cs typeface="+mn-cs"/>
              </a:rPr>
              <a:t>  Но, как же, такие люди, как Дан? Как же родители,  в сердцах которых боль о детях, сбившихся с пути и которые часто спрашивают "Что мы сделали не так?". Как же супруги, которые молятся уже так долго и не получают ответа? Есть благая весть, которая гласит, что семьи не одиноки в своей задаче "сделать учениками", у них не единственный шанс, которым они либо воспользуются, либо нет в период созревания их детей. Благая весть в том, что в то время как текущие отношения могут причинять боль - чей-то отказ от принятия ценностей мы воспринимаем как свой собственный - но надежда на то, что это все не напрасно, может облегчить нам задачу, и мы поймем, что это стоило этой боли. Благая весть в том, что пока человек жив, у него есть надежда, и только смерть останавливает процесс обучения. Теплые близкие отношения всегда дают наибольшую уверенность, что близкий вам человек в один прекрасный день станет учеником Христа. </a:t>
            </a:r>
          </a:p>
          <a:p>
            <a:r>
              <a:rPr lang="ru-RU" sz="1200" kern="1200" dirty="0" smtClean="0">
                <a:solidFill>
                  <a:srgbClr val="000000"/>
                </a:solidFill>
                <a:latin typeface="Times New Roman" pitchFamily="16" charset="0"/>
                <a:ea typeface="+mn-ea"/>
                <a:cs typeface="+mn-cs"/>
              </a:rPr>
              <a:t> </a:t>
            </a:r>
          </a:p>
          <a:p>
            <a:r>
              <a:rPr lang="ru-RU" sz="1200" kern="1200" dirty="0" smtClean="0">
                <a:solidFill>
                  <a:srgbClr val="000000"/>
                </a:solidFill>
                <a:latin typeface="Times New Roman" pitchFamily="16" charset="0"/>
                <a:ea typeface="+mn-ea"/>
                <a:cs typeface="+mn-cs"/>
              </a:rPr>
              <a:t>Отдел семейного служения направляет призыв "сделать учениками" непосредственно в семьи и помогает родителям укрепить их собственную веру и отношения со Христом, и научить как донести весть детям и помочь им принять решение следовать за Христом. </a:t>
            </a:r>
          </a:p>
          <a:p>
            <a:endParaRPr lang="ru-RU" sz="1200" kern="1200" dirty="0" smtClean="0">
              <a:solidFill>
                <a:srgbClr val="000000"/>
              </a:solidFill>
              <a:latin typeface="Times New Roman" pitchFamily="16" charset="0"/>
              <a:ea typeface="+mn-ea"/>
              <a:cs typeface="+mn-cs"/>
            </a:endParaRPr>
          </a:p>
          <a:p>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2250" y="166688"/>
            <a:ext cx="1808163" cy="5591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43000" y="166688"/>
            <a:ext cx="5276850" cy="5591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43000" y="1524000"/>
            <a:ext cx="35417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7113" y="1524000"/>
            <a:ext cx="35433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2250" y="166688"/>
            <a:ext cx="1808163" cy="5591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43000" y="166688"/>
            <a:ext cx="5276850" cy="5591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43000" y="1524000"/>
            <a:ext cx="35417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7113" y="1524000"/>
            <a:ext cx="35433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43000" y="166688"/>
            <a:ext cx="7237413" cy="118903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Faça clique para editar o formato do texto do título</a:t>
            </a:r>
          </a:p>
        </p:txBody>
      </p:sp>
      <p:sp>
        <p:nvSpPr>
          <p:cNvPr id="1027" name="Rectangle 2"/>
          <p:cNvSpPr>
            <a:spLocks noGrp="1" noChangeArrowheads="1"/>
          </p:cNvSpPr>
          <p:nvPr>
            <p:ph type="body" idx="1"/>
          </p:nvPr>
        </p:nvSpPr>
        <p:spPr bwMode="auto">
          <a:xfrm>
            <a:off x="1143000" y="1524000"/>
            <a:ext cx="7237413" cy="4233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2pPr>
      <a:lvl3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3pPr>
      <a:lvl4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4pPr>
      <a:lvl5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36211C"/>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36211C"/>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36211C"/>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43000" y="166688"/>
            <a:ext cx="7237413" cy="118903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Faça clique para editar o formato do texto do título</a:t>
            </a:r>
          </a:p>
        </p:txBody>
      </p:sp>
      <p:sp>
        <p:nvSpPr>
          <p:cNvPr id="2051" name="Rectangle 2"/>
          <p:cNvSpPr>
            <a:spLocks noGrp="1" noChangeArrowheads="1"/>
          </p:cNvSpPr>
          <p:nvPr>
            <p:ph type="body" idx="1"/>
          </p:nvPr>
        </p:nvSpPr>
        <p:spPr bwMode="auto">
          <a:xfrm>
            <a:off x="1143000" y="1524000"/>
            <a:ext cx="7237413" cy="4233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2pPr>
      <a:lvl3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3pPr>
      <a:lvl4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4pPr>
      <a:lvl5pPr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36211C"/>
          </a:solidFill>
          <a:latin typeface="Times New Roman" pitchFamily="16" charset="0"/>
          <a:ea typeface="MS PGothic" pitchFamily="32"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36211C"/>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36211C"/>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36211C"/>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36211C"/>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30188" y="704850"/>
            <a:ext cx="184150" cy="457200"/>
          </a:xfrm>
          <a:prstGeom prst="rect">
            <a:avLst/>
          </a:prstGeom>
          <a:noFill/>
          <a:ln w="9525">
            <a:noFill/>
            <a:round/>
            <a:headEnd/>
            <a:tailEnd/>
          </a:ln>
        </p:spPr>
        <p:txBody>
          <a:bodyPr wrap="none" anchor="ctr"/>
          <a:lstStyle/>
          <a:p>
            <a:endParaRPr lang="ru-RU"/>
          </a:p>
        </p:txBody>
      </p:sp>
      <p:sp>
        <p:nvSpPr>
          <p:cNvPr id="4099" name="Text Box 3"/>
          <p:cNvSpPr txBox="1">
            <a:spLocks noChangeArrowheads="1"/>
          </p:cNvSpPr>
          <p:nvPr/>
        </p:nvSpPr>
        <p:spPr bwMode="auto">
          <a:xfrm>
            <a:off x="467544" y="476672"/>
            <a:ext cx="8215064" cy="3141502"/>
          </a:xfrm>
          <a:prstGeom prst="rect">
            <a:avLst/>
          </a:prstGeom>
          <a:no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5400" b="1" dirty="0" smtClean="0">
                <a:solidFill>
                  <a:srgbClr val="FFFFFF"/>
                </a:solidFill>
                <a:effectLst>
                  <a:outerShdw blurRad="38100" dist="38100" dir="2700000" algn="tl">
                    <a:srgbClr val="C0C0C0"/>
                  </a:outerShdw>
                </a:effectLst>
                <a:latin typeface="Calibri" charset="0"/>
              </a:rPr>
              <a:t>Библейское </a:t>
            </a:r>
            <a:r>
              <a:rPr lang="pt-PT" sz="5400" b="1" dirty="0" smtClean="0">
                <a:solidFill>
                  <a:srgbClr val="FFFFFF"/>
                </a:solidFill>
                <a:effectLst>
                  <a:outerShdw blurRad="38100" dist="38100" dir="2700000" algn="tl">
                    <a:srgbClr val="C0C0C0"/>
                  </a:outerShdw>
                </a:effectLst>
                <a:latin typeface="Calibri" charset="0"/>
              </a:rPr>
              <a:t> </a:t>
            </a:r>
            <a:r>
              <a:rPr lang="pt-PT" sz="5400" b="1" dirty="0">
                <a:solidFill>
                  <a:srgbClr val="FFFFFF"/>
                </a:solidFill>
                <a:effectLst>
                  <a:outerShdw blurRad="38100" dist="38100" dir="2700000" algn="tl">
                    <a:srgbClr val="C0C0C0"/>
                  </a:outerShdw>
                </a:effectLst>
                <a:latin typeface="Calibri" charset="0"/>
              </a:rPr>
              <a:t>и </a:t>
            </a:r>
            <a:r>
              <a:rPr lang="ru-RU" sz="5400" b="1" dirty="0" smtClean="0">
                <a:solidFill>
                  <a:srgbClr val="FFFFFF"/>
                </a:solidFill>
                <a:effectLst>
                  <a:outerShdw blurRad="38100" dist="38100" dir="2700000" algn="tl">
                    <a:srgbClr val="C0C0C0"/>
                  </a:outerShdw>
                </a:effectLst>
                <a:latin typeface="Calibri" charset="0"/>
              </a:rPr>
              <a:t>богословское </a:t>
            </a:r>
            <a:r>
              <a:rPr lang="pt-PT" sz="5400" b="1" dirty="0" smtClean="0">
                <a:solidFill>
                  <a:srgbClr val="FFFFFF"/>
                </a:solidFill>
                <a:effectLst>
                  <a:outerShdw blurRad="38100" dist="38100" dir="2700000" algn="tl">
                    <a:srgbClr val="C0C0C0"/>
                  </a:outerShdw>
                </a:effectLst>
                <a:latin typeface="Calibri" charset="0"/>
              </a:rPr>
              <a:t> </a:t>
            </a:r>
            <a:r>
              <a:rPr lang="ru-RU" sz="5400" b="1" dirty="0" smtClean="0">
                <a:solidFill>
                  <a:srgbClr val="FFFFFF"/>
                </a:solidFill>
                <a:effectLst>
                  <a:outerShdw blurRad="38100" dist="38100" dir="2700000" algn="tl">
                    <a:srgbClr val="C0C0C0"/>
                  </a:outerShdw>
                </a:effectLst>
                <a:latin typeface="Calibri" charset="0"/>
              </a:rPr>
              <a:t> основание</a:t>
            </a:r>
            <a:r>
              <a:rPr lang="pt-PT" sz="5400" b="1" dirty="0" smtClean="0">
                <a:solidFill>
                  <a:srgbClr val="FFFFFF"/>
                </a:solidFill>
                <a:effectLst>
                  <a:outerShdw blurRad="38100" dist="38100" dir="2700000" algn="tl">
                    <a:srgbClr val="C0C0C0"/>
                  </a:outerShdw>
                </a:effectLst>
                <a:latin typeface="Calibri" charset="0"/>
              </a:rPr>
              <a:t>  </a:t>
            </a:r>
            <a:r>
              <a:rPr lang="pt-PT" sz="5400" b="1" dirty="0">
                <a:solidFill>
                  <a:srgbClr val="FFFFFF"/>
                </a:solidFill>
                <a:effectLst>
                  <a:outerShdw blurRad="38100" dist="38100" dir="2700000" algn="tl">
                    <a:srgbClr val="C0C0C0"/>
                  </a:outerShdw>
                </a:effectLst>
                <a:latin typeface="Calibri" charset="0"/>
              </a:rPr>
              <a:t>Семейного Служения</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PT" sz="3600" b="1" dirty="0">
              <a:solidFill>
                <a:srgbClr val="FFFFFF"/>
              </a:solidFill>
              <a:effectLst>
                <a:outerShdw blurRad="38100" dist="38100" dir="2700000" algn="tl">
                  <a:srgbClr val="C0C0C0"/>
                </a:outerShdw>
              </a:effectLst>
              <a:latin typeface="Calibri" charset="0"/>
            </a:endParaRP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143000" y="1447800"/>
            <a:ext cx="7239000" cy="22272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a:solidFill>
                <a:srgbClr val="36211C"/>
              </a:solidFill>
              <a:latin typeface="Calibri"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a:solidFill>
                <a:srgbClr val="36211C"/>
              </a:solidFill>
              <a:latin typeface="Calibri"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a:solidFill>
                <a:srgbClr val="36211C"/>
              </a:solidFill>
              <a:latin typeface="Calibri"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a:solidFill>
                <a:srgbClr val="36211C"/>
              </a:solidFill>
              <a:latin typeface="Calibri"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a:solidFill>
                <a:srgbClr val="36211C"/>
              </a:solidFill>
              <a:latin typeface="Calibri" charset="0"/>
            </a:endParaRPr>
          </a:p>
        </p:txBody>
      </p:sp>
      <p:pic>
        <p:nvPicPr>
          <p:cNvPr id="12291" name="Picture 2"/>
          <p:cNvPicPr>
            <a:picLocks noChangeAspect="1" noChangeArrowheads="1"/>
          </p:cNvPicPr>
          <p:nvPr/>
        </p:nvPicPr>
        <p:blipFill>
          <a:blip r:embed="rId4" cstate="print"/>
          <a:srcRect/>
          <a:stretch>
            <a:fillRect/>
          </a:stretch>
        </p:blipFill>
        <p:spPr bwMode="auto">
          <a:xfrm>
            <a:off x="0" y="1066800"/>
            <a:ext cx="9145588" cy="53975"/>
          </a:xfrm>
          <a:prstGeom prst="rect">
            <a:avLst/>
          </a:prstGeom>
          <a:noFill/>
          <a:ln w="9525">
            <a:noFill/>
            <a:round/>
            <a:headEnd/>
            <a:tailEnd/>
          </a:ln>
        </p:spPr>
      </p:pic>
      <p:sp>
        <p:nvSpPr>
          <p:cNvPr id="13315" name="Text Box 3"/>
          <p:cNvSpPr txBox="1">
            <a:spLocks noChangeArrowheads="1"/>
          </p:cNvSpPr>
          <p:nvPr/>
        </p:nvSpPr>
        <p:spPr bwMode="auto">
          <a:xfrm>
            <a:off x="630238" y="228600"/>
            <a:ext cx="7772400" cy="838200"/>
          </a:xfrm>
          <a:prstGeom prst="rect">
            <a:avLst/>
          </a:prstGeom>
          <a:noFill/>
          <a:ln w="9525">
            <a:noFill/>
            <a:round/>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2D0410"/>
                </a:solidFill>
                <a:effectLst>
                  <a:outerShdw blurRad="38100" dist="38100" dir="2700000" algn="tl">
                    <a:srgbClr val="C0C0C0"/>
                  </a:outerShdw>
                </a:effectLst>
                <a:latin typeface="Calibri" charset="0"/>
              </a:rPr>
              <a:t> </a:t>
            </a:r>
            <a:r>
              <a:rPr lang="en-US" sz="5400" b="1" dirty="0" err="1">
                <a:solidFill>
                  <a:srgbClr val="FFFFFF"/>
                </a:solidFill>
                <a:effectLst>
                  <a:outerShdw blurRad="38100" dist="38100" dir="2700000" algn="tl">
                    <a:srgbClr val="C0C0C0"/>
                  </a:outerShdw>
                </a:effectLst>
                <a:latin typeface="Calibri" charset="0"/>
              </a:rPr>
              <a:t>Вывод</a:t>
            </a:r>
            <a:endParaRPr lang="en-US" sz="5400" b="1" dirty="0">
              <a:solidFill>
                <a:srgbClr val="FFFFFF"/>
              </a:solidFill>
              <a:effectLst>
                <a:outerShdw blurRad="38100" dist="38100" dir="2700000" algn="tl">
                  <a:srgbClr val="C0C0C0"/>
                </a:outerShdw>
              </a:effectLst>
              <a:latin typeface="Calibri" charset="0"/>
            </a:endParaRPr>
          </a:p>
        </p:txBody>
      </p:sp>
      <p:sp>
        <p:nvSpPr>
          <p:cNvPr id="12293" name="Text Box 4"/>
          <p:cNvSpPr txBox="1">
            <a:spLocks noChangeArrowheads="1"/>
          </p:cNvSpPr>
          <p:nvPr/>
        </p:nvSpPr>
        <p:spPr bwMode="auto">
          <a:xfrm>
            <a:off x="8074025" y="6196013"/>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836F65-A191-42D4-B1E6-B6E7C71518F0}"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sz="1200">
              <a:solidFill>
                <a:srgbClr val="898989"/>
              </a:solidFill>
              <a:latin typeface="Calibri" charset="0"/>
            </a:endParaRPr>
          </a:p>
        </p:txBody>
      </p:sp>
      <p:sp>
        <p:nvSpPr>
          <p:cNvPr id="12294" name="Text Box 5"/>
          <p:cNvSpPr txBox="1">
            <a:spLocks noChangeArrowheads="1"/>
          </p:cNvSpPr>
          <p:nvPr/>
        </p:nvSpPr>
        <p:spPr bwMode="auto">
          <a:xfrm>
            <a:off x="533400" y="1524000"/>
            <a:ext cx="8305800" cy="2590800"/>
          </a:xfrm>
          <a:prstGeom prst="rect">
            <a:avLst/>
          </a:prstGeom>
          <a:noFill/>
          <a:ln w="9525">
            <a:noFill/>
            <a:round/>
            <a:headEnd/>
            <a:tailEnd/>
          </a:ln>
        </p:spPr>
        <p:txBody>
          <a:bodyPr/>
          <a:lstStyle/>
          <a:p>
            <a:pPr algn="ct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FFFFFF"/>
                </a:solidFill>
                <a:latin typeface="Calibri" charset="0"/>
              </a:rPr>
              <a:t>Непрекращающаяся задача пасторов и руководителей Отдела семейного служения заключается в том, чтоб быть твердыми в библейских принципах, отвечая на вызовы нынешнему поколению  и их семьям.</a:t>
            </a: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55576" y="1772816"/>
            <a:ext cx="8388424" cy="3888432"/>
          </a:xfrm>
          <a:prstGeom prst="rect">
            <a:avLst/>
          </a:prstGeom>
          <a:noFill/>
          <a:ln w="9525">
            <a:noFill/>
            <a:round/>
            <a:headEnd/>
            <a:tailEnd/>
          </a:ln>
        </p:spPr>
        <p:txBody>
          <a:bodyPr/>
          <a:lstStyle/>
          <a:p>
            <a:pPr marL="341313" indent="-341313">
              <a:lnSpc>
                <a:spcPct val="90000"/>
              </a:lnSpc>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sz="4800" b="1" dirty="0" smtClean="0">
                <a:solidFill>
                  <a:srgbClr val="000000"/>
                </a:solidFill>
              </a:rPr>
              <a:t>Библейские  исследования и богословские размышления о христианских семейных отношениях:</a:t>
            </a:r>
            <a:endParaRPr lang="pt-PT" sz="4800" b="1" dirty="0">
              <a:solidFill>
                <a:srgbClr val="000000"/>
              </a:solidFill>
              <a:latin typeface="Calibri" charset="0"/>
            </a:endParaRPr>
          </a:p>
        </p:txBody>
      </p:sp>
      <p:sp>
        <p:nvSpPr>
          <p:cNvPr id="11268" name="Text Box 3"/>
          <p:cNvSpPr txBox="1">
            <a:spLocks noChangeArrowheads="1"/>
          </p:cNvSpPr>
          <p:nvPr/>
        </p:nvSpPr>
        <p:spPr bwMode="auto">
          <a:xfrm>
            <a:off x="8058150" y="61801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052ABD-D3B6-4235-91A6-403CCA61A1AC}"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200">
              <a:solidFill>
                <a:srgbClr val="898989"/>
              </a:solidFill>
              <a:latin typeface="Calibri" charset="0"/>
            </a:endParaRPr>
          </a:p>
        </p:txBody>
      </p:sp>
      <p:pic>
        <p:nvPicPr>
          <p:cNvPr id="11269"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p:cTn id="7" dur="500" fill="hold"/>
                                        <p:tgtEl>
                                          <p:spTgt spid="12290">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12290">
                                            <p:txEl>
                                              <p:pRg st="0" end="0"/>
                                            </p:txEl>
                                          </p:spTgt>
                                        </p:tgtEl>
                                        <p:attrNameLst>
                                          <p:attrName>ppt_y</p:attrName>
                                        </p:attrNameLst>
                                      </p:cBhvr>
                                      <p:tavLst>
                                        <p:tav tm="100000">
                                          <p:val>
                                            <p:strVal val="1+#ppt_h/2"/>
                                          </p:val>
                                        </p:tav>
                                        <p:tav>
                                          <p:val>
                                            <p:strVal val="#ppt_y"/>
                                          </p:val>
                                        </p:tav>
                                      </p:tavLst>
                                    </p:anim>
                                  </p:childTnLst>
                                  <p:subTnLst>
                                    <p:animClr>
                                      <p:cBhvr override="childStyle">
                                        <p:cTn dur="1" fill="hold" display="0" masterRel="nextClick" afterEffect="1"/>
                                        <p:tgtEl>
                                          <p:spTgt spid="12290">
                                            <p:txEl>
                                              <p:pRg st="0" end="0"/>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143000" y="228600"/>
            <a:ext cx="7239000" cy="10668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FFFFFF"/>
                </a:solidFill>
                <a:latin typeface="Calibri" charset="0"/>
              </a:rPr>
              <a:t>Обещанный успех</a:t>
            </a:r>
          </a:p>
        </p:txBody>
      </p:sp>
      <p:sp>
        <p:nvSpPr>
          <p:cNvPr id="14338" name="Rectangle 2"/>
          <p:cNvSpPr>
            <a:spLocks noChangeArrowheads="1"/>
          </p:cNvSpPr>
          <p:nvPr/>
        </p:nvSpPr>
        <p:spPr bwMode="auto">
          <a:xfrm>
            <a:off x="539552" y="1628800"/>
            <a:ext cx="6198840" cy="2741393"/>
          </a:xfrm>
          <a:prstGeom prst="rect">
            <a:avLst/>
          </a:prstGeom>
          <a:noFill/>
          <a:ln w="9525">
            <a:noFill/>
            <a:round/>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4800" b="1" i="1" dirty="0">
                <a:solidFill>
                  <a:srgbClr val="FFFFFF"/>
                </a:solidFill>
                <a:latin typeface="Calibri" charset="0"/>
              </a:rPr>
              <a:t>Все могу в укрепляющем меня Иисусе Христе.</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400" dirty="0">
                <a:solidFill>
                  <a:srgbClr val="FFFFFF"/>
                </a:solidFill>
                <a:latin typeface="Calibri" charset="0"/>
              </a:rPr>
              <a:t>                             </a:t>
            </a:r>
            <a:r>
              <a:rPr lang="pt-PT" sz="2800" dirty="0">
                <a:solidFill>
                  <a:srgbClr val="FFFFFF"/>
                </a:solidFill>
                <a:latin typeface="Calibri" charset="0"/>
              </a:rPr>
              <a:t> Филиппийцам 4:13 </a:t>
            </a:r>
          </a:p>
        </p:txBody>
      </p:sp>
      <p:pic>
        <p:nvPicPr>
          <p:cNvPr id="13316" name="Picture 3"/>
          <p:cNvPicPr>
            <a:picLocks noChangeAspect="1" noChangeArrowheads="1"/>
          </p:cNvPicPr>
          <p:nvPr/>
        </p:nvPicPr>
        <p:blipFill>
          <a:blip r:embed="rId4" cstate="print"/>
          <a:srcRect/>
          <a:stretch>
            <a:fillRect/>
          </a:stretch>
        </p:blipFill>
        <p:spPr bwMode="auto">
          <a:xfrm>
            <a:off x="0" y="1066800"/>
            <a:ext cx="9145588" cy="53975"/>
          </a:xfrm>
          <a:prstGeom prst="rect">
            <a:avLst/>
          </a:prstGeom>
          <a:noFill/>
          <a:ln w="9525">
            <a:noFill/>
            <a:round/>
            <a:headEnd/>
            <a:tailEnd/>
          </a:ln>
        </p:spPr>
      </p:pic>
      <p:pic>
        <p:nvPicPr>
          <p:cNvPr id="13317" name="Picture 4"/>
          <p:cNvPicPr>
            <a:picLocks noChangeAspect="1" noChangeArrowheads="1"/>
          </p:cNvPicPr>
          <p:nvPr/>
        </p:nvPicPr>
        <p:blipFill>
          <a:blip r:embed="rId5" cstate="print"/>
          <a:srcRect/>
          <a:stretch>
            <a:fillRect/>
          </a:stretch>
        </p:blipFill>
        <p:spPr bwMode="auto">
          <a:xfrm>
            <a:off x="6553200" y="1676400"/>
            <a:ext cx="2278063" cy="2898775"/>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31" presetClass="entr"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additive="repl">
                                        <p:cTn id="7" dur="1000" fill="hold"/>
                                        <p:tgtEl>
                                          <p:spTgt spid="14338"/>
                                        </p:tgtEl>
                                        <p:attrNameLst>
                                          <p:attrName>ppt_w</p:attrName>
                                        </p:attrNameLst>
                                      </p:cBhvr>
                                      <p:tavLst>
                                        <p:tav tm="100000">
                                          <p:val>
                                            <p:fltVal val="0"/>
                                          </p:val>
                                        </p:tav>
                                        <p:tav>
                                          <p:val>
                                            <p:strVal val="#ppt_w"/>
                                          </p:val>
                                        </p:tav>
                                      </p:tavLst>
                                    </p:anim>
                                    <p:anim calcmode="lin" valueType="num">
                                      <p:cBhvr additive="repl">
                                        <p:cTn id="8" dur="1000" fill="hold"/>
                                        <p:tgtEl>
                                          <p:spTgt spid="14338"/>
                                        </p:tgtEl>
                                        <p:attrNameLst>
                                          <p:attrName>ppt_h</p:attrName>
                                        </p:attrNameLst>
                                      </p:cBhvr>
                                      <p:tavLst>
                                        <p:tav tm="100000">
                                          <p:val>
                                            <p:fltVal val="0"/>
                                          </p:val>
                                        </p:tav>
                                        <p:tav>
                                          <p:val>
                                            <p:strVal val="#ppt_h"/>
                                          </p:val>
                                        </p:tav>
                                      </p:tavLst>
                                    </p:anim>
                                    <p:anim calcmode="lin" valueType="num">
                                      <p:cBhvr additive="repl">
                                        <p:cTn id="9" dur="1000" fill="hold"/>
                                        <p:tgtEl>
                                          <p:spTgt spid="14338"/>
                                        </p:tgtEl>
                                        <p:attrNameLst>
                                          <p:attrName>r</p:attrName>
                                        </p:attrNameLst>
                                      </p:cBhvr>
                                      <p:tavLst>
                                        <p:tav tm="100000">
                                          <p:val>
                                            <p:strVal val="90"/>
                                          </p:val>
                                        </p:tav>
                                        <p:tav>
                                          <p:val>
                                            <p:strVal val="0"/>
                                          </p:val>
                                        </p:tav>
                                      </p:tavLst>
                                    </p:anim>
                                    <p:animEffect transition="in" filter="fade">
                                      <p:cBhvr additive="repl">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304800" y="1371600"/>
            <a:ext cx="8407400" cy="4046538"/>
          </a:xfrm>
          <a:prstGeom prst="rect">
            <a:avLst/>
          </a:prstGeom>
          <a:noFill/>
          <a:ln w="9525">
            <a:noFill/>
            <a:round/>
            <a:headEnd/>
            <a:tailEnd/>
          </a:ln>
        </p:spPr>
        <p:txBody>
          <a:bodyPr/>
          <a:lstStyle/>
          <a:p>
            <a:pPr algn="ct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200" b="1">
                <a:solidFill>
                  <a:srgbClr val="000000"/>
                </a:solidFill>
                <a:latin typeface="Calibri" charset="0"/>
              </a:rPr>
              <a:t>“Семейное Служение  направлено</a:t>
            </a:r>
            <a:r>
              <a:rPr lang="ru-RU" sz="3200" b="1">
                <a:solidFill>
                  <a:srgbClr val="000000"/>
                </a:solidFill>
                <a:latin typeface="Calibri" charset="0"/>
              </a:rPr>
              <a:t> на то</a:t>
            </a:r>
            <a:r>
              <a:rPr lang="en-US" sz="3200" b="1">
                <a:solidFill>
                  <a:srgbClr val="000000"/>
                </a:solidFill>
                <a:latin typeface="Calibri" charset="0"/>
              </a:rPr>
              <a:t>, чтобы сконцентрировать внимание семьи на Божественные идеалы, и в то же время распространять добрую весть  о Божьей спасающей благодати</a:t>
            </a:r>
            <a:r>
              <a:rPr lang="ru-RU" sz="3200" b="1">
                <a:solidFill>
                  <a:srgbClr val="000000"/>
                </a:solidFill>
                <a:latin typeface="Calibri" charset="0"/>
              </a:rPr>
              <a:t>, помня о том, что</a:t>
            </a:r>
            <a:r>
              <a:rPr lang="en-US" sz="3200" b="1">
                <a:solidFill>
                  <a:srgbClr val="000000"/>
                </a:solidFill>
                <a:latin typeface="Calibri" charset="0"/>
              </a:rPr>
              <a:t> духовный рост возможен </a:t>
            </a:r>
            <a:r>
              <a:rPr lang="ru-RU" sz="3200" b="1">
                <a:solidFill>
                  <a:srgbClr val="000000"/>
                </a:solidFill>
                <a:latin typeface="Calibri" charset="0"/>
              </a:rPr>
              <a:t>только </a:t>
            </a:r>
            <a:r>
              <a:rPr lang="en-US" sz="3200" b="1">
                <a:solidFill>
                  <a:srgbClr val="000000"/>
                </a:solidFill>
                <a:latin typeface="Calibri" charset="0"/>
              </a:rPr>
              <a:t>посредством пребывающего в нас Святого Духа”.</a:t>
            </a:r>
          </a:p>
          <a:p>
            <a:pPr algn="ctr">
              <a:spcBef>
                <a:spcPts val="18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ru-RU" sz="2000" b="1">
                <a:solidFill>
                  <a:srgbClr val="36211C"/>
                </a:solidFill>
                <a:latin typeface="Calibri" charset="0"/>
              </a:rPr>
              <a:t>Церковное руководство</a:t>
            </a:r>
            <a:r>
              <a:rPr lang="en-US" sz="2000" b="1">
                <a:solidFill>
                  <a:srgbClr val="36211C"/>
                </a:solidFill>
                <a:latin typeface="Calibri" charset="0"/>
              </a:rPr>
              <a:t> АСД</a:t>
            </a:r>
            <a:r>
              <a:rPr lang="ru-RU" sz="2000" b="1">
                <a:solidFill>
                  <a:srgbClr val="36211C"/>
                </a:solidFill>
                <a:latin typeface="Calibri" charset="0"/>
              </a:rPr>
              <a:t>. </a:t>
            </a:r>
            <a:r>
              <a:rPr lang="en-US" sz="2000" b="1">
                <a:solidFill>
                  <a:srgbClr val="36211C"/>
                </a:solidFill>
                <a:latin typeface="Calibri" charset="0"/>
              </a:rPr>
              <a:t>2005г.</a:t>
            </a:r>
          </a:p>
        </p:txBody>
      </p:sp>
      <p:sp>
        <p:nvSpPr>
          <p:cNvPr id="4100" name="Text Box 3"/>
          <p:cNvSpPr txBox="1">
            <a:spLocks noChangeArrowheads="1"/>
          </p:cNvSpPr>
          <p:nvPr/>
        </p:nvSpPr>
        <p:spPr bwMode="auto">
          <a:xfrm>
            <a:off x="8040688" y="6162675"/>
            <a:ext cx="493712"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73ADA0-DAF3-4C95-B96B-FDBBEA51E361}"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US" sz="1200">
              <a:solidFill>
                <a:srgbClr val="898989"/>
              </a:solidFill>
              <a:latin typeface="Calibri" charset="0"/>
            </a:endParaRPr>
          </a:p>
        </p:txBody>
      </p:sp>
      <p:pic>
        <p:nvPicPr>
          <p:cNvPr id="4101"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0" y="85725"/>
            <a:ext cx="9144000" cy="1016000"/>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900" b="1" dirty="0" smtClean="0">
                <a:solidFill>
                  <a:srgbClr val="2D0410"/>
                </a:solidFill>
                <a:effectLst>
                  <a:outerShdw blurRad="38100" dist="38100" dir="2700000" algn="tl">
                    <a:srgbClr val="C0C0C0"/>
                  </a:outerShdw>
                </a:effectLst>
                <a:latin typeface="Calibri" charset="0"/>
              </a:rPr>
              <a:t>Библия – как руководство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900" b="1" dirty="0" smtClean="0">
                <a:solidFill>
                  <a:srgbClr val="2D0410"/>
                </a:solidFill>
                <a:effectLst>
                  <a:outerShdw blurRad="38100" dist="38100" dir="2700000" algn="tl">
                    <a:srgbClr val="C0C0C0"/>
                  </a:outerShdw>
                </a:effectLst>
                <a:latin typeface="Calibri" charset="0"/>
              </a:rPr>
              <a:t>для семейных взаимоотношений</a:t>
            </a:r>
            <a:r>
              <a:rPr lang="en-US" sz="2900" b="1" dirty="0" smtClean="0">
                <a:solidFill>
                  <a:srgbClr val="2D0410"/>
                </a:solidFill>
                <a:effectLst>
                  <a:outerShdw blurRad="38100" dist="38100" dir="2700000" algn="tl">
                    <a:srgbClr val="C0C0C0"/>
                  </a:outerShdw>
                </a:effectLst>
                <a:latin typeface="Calibri" charset="0"/>
              </a:rPr>
              <a:t> </a:t>
            </a:r>
            <a:endParaRPr lang="en-US" sz="2900" b="1" dirty="0">
              <a:solidFill>
                <a:srgbClr val="2D0410"/>
              </a:solidFill>
              <a:effectLst>
                <a:outerShdw blurRad="38100" dist="38100" dir="2700000" algn="tl">
                  <a:srgbClr val="C0C0C0"/>
                </a:outerShdw>
              </a:effectLst>
              <a:latin typeface="Calibri" charset="0"/>
            </a:endParaRPr>
          </a:p>
        </p:txBody>
      </p:sp>
      <p:sp>
        <p:nvSpPr>
          <p:cNvPr id="6146" name="Text Box 2"/>
          <p:cNvSpPr txBox="1">
            <a:spLocks noChangeArrowheads="1"/>
          </p:cNvSpPr>
          <p:nvPr/>
        </p:nvSpPr>
        <p:spPr bwMode="auto">
          <a:xfrm>
            <a:off x="899592" y="1196752"/>
            <a:ext cx="7541840" cy="3781400"/>
          </a:xfrm>
          <a:prstGeom prst="rect">
            <a:avLst/>
          </a:prstGeom>
          <a:noFill/>
          <a:ln w="9525">
            <a:noFill/>
            <a:round/>
            <a:headEnd/>
            <a:tailEnd/>
          </a:ln>
        </p:spPr>
        <p:txBody>
          <a:bodyPr/>
          <a:lstStyle/>
          <a:p>
            <a:pPr marL="341313" indent="-341313">
              <a:spcBef>
                <a:spcPts val="800"/>
              </a:spcBef>
              <a:buClr>
                <a:srgbClr val="49989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ru-RU" sz="3200" b="1" dirty="0" smtClean="0">
              <a:solidFill>
                <a:srgbClr val="254B48"/>
              </a:solidFill>
              <a:latin typeface="Calibri" charset="0"/>
            </a:endParaRP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sz="3600" b="1" dirty="0" smtClean="0">
                <a:solidFill>
                  <a:srgbClr val="254B48"/>
                </a:solidFill>
                <a:latin typeface="Calibri" charset="0"/>
              </a:rPr>
              <a:t>Правила установления отношений </a:t>
            </a:r>
            <a:r>
              <a:rPr lang="ru-RU" sz="2000" b="1" dirty="0" smtClean="0">
                <a:solidFill>
                  <a:srgbClr val="254B48"/>
                </a:solidFill>
                <a:latin typeface="Calibri" charset="0"/>
              </a:rPr>
              <a:t>(выражающие</a:t>
            </a:r>
            <a:r>
              <a:rPr lang="ru-RU" sz="3600" b="1" dirty="0" smtClean="0">
                <a:solidFill>
                  <a:srgbClr val="254B48"/>
                </a:solidFill>
                <a:latin typeface="Calibri" charset="0"/>
              </a:rPr>
              <a:t> </a:t>
            </a:r>
            <a:r>
              <a:rPr lang="ru-RU" sz="2000" b="1" dirty="0" smtClean="0">
                <a:solidFill>
                  <a:srgbClr val="254B48"/>
                </a:solidFill>
                <a:latin typeface="Calibri" charset="0"/>
              </a:rPr>
              <a:t>отношение)</a:t>
            </a:r>
            <a:endParaRPr lang="pt-PT" sz="2000" b="1" dirty="0" smtClean="0">
              <a:solidFill>
                <a:srgbClr val="254B48"/>
              </a:solidFill>
              <a:latin typeface="Calibri" charset="0"/>
            </a:endParaRP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sz="3600" b="1" dirty="0" smtClean="0">
                <a:solidFill>
                  <a:srgbClr val="254B48"/>
                </a:solidFill>
                <a:latin typeface="Calibri" charset="0"/>
              </a:rPr>
              <a:t>Законы отношений и возможные реакции людей</a:t>
            </a:r>
            <a:endParaRPr lang="pt-PT" sz="3600" b="1" dirty="0">
              <a:solidFill>
                <a:srgbClr val="254B48"/>
              </a:solidFill>
              <a:latin typeface="Calibri" charset="0"/>
            </a:endParaRP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sz="3600" b="1" dirty="0" smtClean="0">
                <a:solidFill>
                  <a:srgbClr val="254B48"/>
                </a:solidFill>
                <a:latin typeface="Calibri" charset="0"/>
              </a:rPr>
              <a:t>Примеры из жизни</a:t>
            </a:r>
            <a:endParaRPr lang="pt-PT" sz="3600" b="1" dirty="0">
              <a:solidFill>
                <a:srgbClr val="254B48"/>
              </a:solidFill>
              <a:latin typeface="Calibri" charset="0"/>
            </a:endParaRP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sz="3600" b="1" dirty="0">
                <a:solidFill>
                  <a:srgbClr val="254B48"/>
                </a:solidFill>
                <a:latin typeface="Calibri" charset="0"/>
              </a:rPr>
              <a:t>Песни Песней Соломона</a:t>
            </a:r>
            <a:endParaRPr lang="pt-PT" sz="3200" b="1" dirty="0">
              <a:solidFill>
                <a:srgbClr val="254B48"/>
              </a:solidFill>
              <a:latin typeface="Calibri" charset="0"/>
            </a:endParaRPr>
          </a:p>
        </p:txBody>
      </p:sp>
      <p:sp>
        <p:nvSpPr>
          <p:cNvPr id="5124" name="Text Box 3"/>
          <p:cNvSpPr txBox="1">
            <a:spLocks noChangeArrowheads="1"/>
          </p:cNvSpPr>
          <p:nvPr/>
        </p:nvSpPr>
        <p:spPr bwMode="auto">
          <a:xfrm>
            <a:off x="8023225" y="61293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8A6E8B8-A639-46A3-BCF2-9A9CE23FF8B0}"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sz="1200">
              <a:solidFill>
                <a:srgbClr val="898989"/>
              </a:solidFill>
              <a:latin typeface="Calibri" charset="0"/>
            </a:endParaRPr>
          </a:p>
        </p:txBody>
      </p:sp>
      <p:pic>
        <p:nvPicPr>
          <p:cNvPr id="5125"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ppt_x</p:attrName>
                                        </p:attrNameLst>
                                      </p:cBhvr>
                                      <p:tavLst>
                                        <p:tav tm="100000">
                                          <p:val>
                                            <p:strVal val="#ppt_x"/>
                                          </p:val>
                                        </p:tav>
                                        <p:tav>
                                          <p:val>
                                            <p:strVal val="#ppt_x"/>
                                          </p:val>
                                        </p:tav>
                                      </p:tavLst>
                                    </p:anim>
                                    <p:anim calcmode="lin" valueType="num">
                                      <p:cBhvr>
                                        <p:cTn id="8" dur="500" fill="hold"/>
                                        <p:tgtEl>
                                          <p:spTgt spid="6146">
                                            <p:txEl>
                                              <p:pRg st="1" end="1"/>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6146">
                                            <p:txEl>
                                              <p:pRg st="1" end="1"/>
                                            </p:txEl>
                                          </p:spTgt>
                                        </p:tgtEl>
                                        <p:attrNameLst>
                                          <p:attrName>ppt_c</p:attrName>
                                        </p:attrNameLst>
                                      </p:cBhvr>
                                      <p:to>
                                        <a:srgbClr val="009890"/>
                                      </p:to>
                                    </p:animClr>
                                  </p:subTnLst>
                                </p:cTn>
                              </p:par>
                            </p:childTnLst>
                          </p:cTn>
                        </p:par>
                      </p:childTnLst>
                    </p:cTn>
                  </p:par>
                  <p:par>
                    <p:cTn id="9" fill="hold" nodeType="clickEffect">
                      <p:stCondLst>
                        <p:cond delay="indefinite"/>
                      </p:stCondLst>
                      <p:childTnLst>
                        <p:par>
                          <p:cTn id="10" fill="hold" nodeType="clickEffect">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6146">
                                            <p:txEl>
                                              <p:pRg st="2" end="2"/>
                                            </p:txEl>
                                          </p:spTgt>
                                        </p:tgtEl>
                                        <p:attrNameLst>
                                          <p:attrName>style.visibility</p:attrName>
                                        </p:attrNameLst>
                                      </p:cBhvr>
                                      <p:to>
                                        <p:strVal val="visible"/>
                                      </p:to>
                                    </p:set>
                                    <p:anim calcmode="lin" valueType="num">
                                      <p:cBhvr>
                                        <p:cTn id="13" dur="500" fill="hold"/>
                                        <p:tgtEl>
                                          <p:spTgt spid="6146">
                                            <p:txEl>
                                              <p:pRg st="2" end="2"/>
                                            </p:txEl>
                                          </p:spTgt>
                                        </p:tgtEl>
                                        <p:attrNameLst>
                                          <p:attrName>ppt_x</p:attrName>
                                        </p:attrNameLst>
                                      </p:cBhvr>
                                      <p:tavLst>
                                        <p:tav tm="100000">
                                          <p:val>
                                            <p:strVal val="#ppt_x"/>
                                          </p:val>
                                        </p:tav>
                                        <p:tav>
                                          <p:val>
                                            <p:strVal val="#ppt_x"/>
                                          </p:val>
                                        </p:tav>
                                      </p:tavLst>
                                    </p:anim>
                                    <p:anim calcmode="lin" valueType="num">
                                      <p:cBhvr>
                                        <p:cTn id="14" dur="500" fill="hold"/>
                                        <p:tgtEl>
                                          <p:spTgt spid="6146">
                                            <p:txEl>
                                              <p:pRg st="2" end="2"/>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6146">
                                            <p:txEl>
                                              <p:pRg st="2" end="2"/>
                                            </p:txEl>
                                          </p:spTgt>
                                        </p:tgtEl>
                                        <p:attrNameLst>
                                          <p:attrName>ppt_c</p:attrName>
                                        </p:attrNameLst>
                                      </p:cBhvr>
                                      <p:to>
                                        <a:srgbClr val="009890"/>
                                      </p:to>
                                    </p:animClr>
                                  </p:subTnLst>
                                </p:cTn>
                              </p:par>
                            </p:childTnLst>
                          </p:cTn>
                        </p:par>
                      </p:childTnLst>
                    </p:cTn>
                  </p:par>
                  <p:par>
                    <p:cTn id="15" fill="hold" nodeType="clickEffect">
                      <p:stCondLst>
                        <p:cond delay="indefinite"/>
                      </p:stCondLst>
                      <p:childTnLst>
                        <p:par>
                          <p:cTn id="16" fill="hold" nodeType="clickEffect">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6146">
                                            <p:txEl>
                                              <p:pRg st="3" end="3"/>
                                            </p:txEl>
                                          </p:spTgt>
                                        </p:tgtEl>
                                        <p:attrNameLst>
                                          <p:attrName>style.visibility</p:attrName>
                                        </p:attrNameLst>
                                      </p:cBhvr>
                                      <p:to>
                                        <p:strVal val="visible"/>
                                      </p:to>
                                    </p:set>
                                    <p:anim calcmode="lin" valueType="num">
                                      <p:cBhvr>
                                        <p:cTn id="19" dur="500" fill="hold"/>
                                        <p:tgtEl>
                                          <p:spTgt spid="6146">
                                            <p:txEl>
                                              <p:pRg st="3" end="3"/>
                                            </p:txEl>
                                          </p:spTgt>
                                        </p:tgtEl>
                                        <p:attrNameLst>
                                          <p:attrName>ppt_x</p:attrName>
                                        </p:attrNameLst>
                                      </p:cBhvr>
                                      <p:tavLst>
                                        <p:tav tm="100000">
                                          <p:val>
                                            <p:strVal val="#ppt_x"/>
                                          </p:val>
                                        </p:tav>
                                        <p:tav>
                                          <p:val>
                                            <p:strVal val="#ppt_x"/>
                                          </p:val>
                                        </p:tav>
                                      </p:tavLst>
                                    </p:anim>
                                    <p:anim calcmode="lin" valueType="num">
                                      <p:cBhvr>
                                        <p:cTn id="20" dur="500" fill="hold"/>
                                        <p:tgtEl>
                                          <p:spTgt spid="6146">
                                            <p:txEl>
                                              <p:pRg st="3" end="3"/>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6146">
                                            <p:txEl>
                                              <p:pRg st="3" end="3"/>
                                            </p:txEl>
                                          </p:spTgt>
                                        </p:tgtEl>
                                        <p:attrNameLst>
                                          <p:attrName>ppt_c</p:attrName>
                                        </p:attrNameLst>
                                      </p:cBhvr>
                                      <p:to>
                                        <a:srgbClr val="009890"/>
                                      </p:to>
                                    </p:animClr>
                                  </p:subTnLst>
                                </p:cTn>
                              </p:par>
                            </p:childTnLst>
                          </p:cTn>
                        </p:par>
                      </p:childTnLst>
                    </p:cTn>
                  </p:par>
                  <p:par>
                    <p:cTn id="21" fill="hold" nodeType="clickEffect">
                      <p:stCondLst>
                        <p:cond delay="indefinite"/>
                      </p:stCondLst>
                      <p:childTnLst>
                        <p:par>
                          <p:cTn id="22" fill="hold" nodeType="clickEffect">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6146">
                                            <p:txEl>
                                              <p:pRg st="4" end="4"/>
                                            </p:txEl>
                                          </p:spTgt>
                                        </p:tgtEl>
                                        <p:attrNameLst>
                                          <p:attrName>style.visibility</p:attrName>
                                        </p:attrNameLst>
                                      </p:cBhvr>
                                      <p:to>
                                        <p:strVal val="visible"/>
                                      </p:to>
                                    </p:set>
                                    <p:anim calcmode="lin" valueType="num">
                                      <p:cBhvr>
                                        <p:cTn id="25" dur="500" fill="hold"/>
                                        <p:tgtEl>
                                          <p:spTgt spid="6146">
                                            <p:txEl>
                                              <p:pRg st="4" end="4"/>
                                            </p:txEl>
                                          </p:spTgt>
                                        </p:tgtEl>
                                        <p:attrNameLst>
                                          <p:attrName>ppt_x</p:attrName>
                                        </p:attrNameLst>
                                      </p:cBhvr>
                                      <p:tavLst>
                                        <p:tav tm="100000">
                                          <p:val>
                                            <p:strVal val="#ppt_x"/>
                                          </p:val>
                                        </p:tav>
                                        <p:tav>
                                          <p:val>
                                            <p:strVal val="#ppt_x"/>
                                          </p:val>
                                        </p:tav>
                                      </p:tavLst>
                                    </p:anim>
                                    <p:anim calcmode="lin" valueType="num">
                                      <p:cBhvr>
                                        <p:cTn id="26" dur="500" fill="hold"/>
                                        <p:tgtEl>
                                          <p:spTgt spid="6146">
                                            <p:txEl>
                                              <p:pRg st="4" end="4"/>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6146">
                                            <p:txEl>
                                              <p:pRg st="4" end="4"/>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76200"/>
            <a:ext cx="9144000" cy="1295400"/>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900" b="1" dirty="0" err="1">
                <a:solidFill>
                  <a:srgbClr val="2D0410"/>
                </a:solidFill>
                <a:effectLst>
                  <a:outerShdw blurRad="38100" dist="38100" dir="2700000" algn="tl">
                    <a:srgbClr val="C0C0C0"/>
                  </a:outerShdw>
                </a:effectLst>
                <a:latin typeface="Calibri" charset="0"/>
              </a:rPr>
              <a:t>Библия</a:t>
            </a:r>
            <a:r>
              <a:rPr lang="en-US" sz="2900" b="1" dirty="0">
                <a:solidFill>
                  <a:srgbClr val="2D0410"/>
                </a:solidFill>
                <a:effectLst>
                  <a:outerShdw blurRad="38100" dist="38100" dir="2700000" algn="tl">
                    <a:srgbClr val="C0C0C0"/>
                  </a:outerShdw>
                </a:effectLst>
                <a:latin typeface="Calibri" charset="0"/>
              </a:rPr>
              <a:t> – </a:t>
            </a:r>
            <a:r>
              <a:rPr lang="en-US" sz="2900" b="1" dirty="0" err="1">
                <a:solidFill>
                  <a:srgbClr val="2D0410"/>
                </a:solidFill>
                <a:effectLst>
                  <a:outerShdw blurRad="38100" dist="38100" dir="2700000" algn="tl">
                    <a:srgbClr val="C0C0C0"/>
                  </a:outerShdw>
                </a:effectLst>
                <a:latin typeface="Calibri" charset="0"/>
              </a:rPr>
              <a:t>руководство</a:t>
            </a:r>
            <a:r>
              <a:rPr lang="en-US" sz="2900" b="1" dirty="0">
                <a:solidFill>
                  <a:srgbClr val="2D0410"/>
                </a:solidFill>
                <a:effectLst>
                  <a:outerShdw blurRad="38100" dist="38100" dir="2700000" algn="tl">
                    <a:srgbClr val="C0C0C0"/>
                  </a:outerShdw>
                </a:effectLst>
                <a:latin typeface="Calibri" charset="0"/>
              </a:rPr>
              <a:t> </a:t>
            </a:r>
            <a:br>
              <a:rPr lang="en-US" sz="2900" b="1" dirty="0">
                <a:solidFill>
                  <a:srgbClr val="2D0410"/>
                </a:solidFill>
                <a:effectLst>
                  <a:outerShdw blurRad="38100" dist="38100" dir="2700000" algn="tl">
                    <a:srgbClr val="C0C0C0"/>
                  </a:outerShdw>
                </a:effectLst>
                <a:latin typeface="Calibri" charset="0"/>
              </a:rPr>
            </a:br>
            <a:r>
              <a:rPr lang="en-US" sz="2900" b="1" dirty="0" err="1">
                <a:solidFill>
                  <a:srgbClr val="2D0410"/>
                </a:solidFill>
                <a:effectLst>
                  <a:outerShdw blurRad="38100" dist="38100" dir="2700000" algn="tl">
                    <a:srgbClr val="C0C0C0"/>
                  </a:outerShdw>
                </a:effectLst>
                <a:latin typeface="Calibri" charset="0"/>
              </a:rPr>
              <a:t>для</a:t>
            </a:r>
            <a:r>
              <a:rPr lang="en-US" sz="2900" b="1" dirty="0">
                <a:solidFill>
                  <a:srgbClr val="2D0410"/>
                </a:solidFill>
                <a:effectLst>
                  <a:outerShdw blurRad="38100" dist="38100" dir="2700000" algn="tl">
                    <a:srgbClr val="C0C0C0"/>
                  </a:outerShdw>
                </a:effectLst>
                <a:latin typeface="Calibri" charset="0"/>
              </a:rPr>
              <a:t> </a:t>
            </a:r>
            <a:r>
              <a:rPr lang="ru-RU" sz="2900" b="1" dirty="0">
                <a:solidFill>
                  <a:srgbClr val="2D0410"/>
                </a:solidFill>
                <a:effectLst>
                  <a:outerShdw blurRad="38100" dist="38100" dir="2700000" algn="tl">
                    <a:srgbClr val="C0C0C0"/>
                  </a:outerShdw>
                </a:effectLst>
                <a:latin typeface="Calibri" charset="0"/>
              </a:rPr>
              <a:t>с</a:t>
            </a:r>
            <a:r>
              <a:rPr lang="en-US" sz="2900" b="1" dirty="0" err="1">
                <a:solidFill>
                  <a:srgbClr val="2D0410"/>
                </a:solidFill>
                <a:effectLst>
                  <a:outerShdw blurRad="38100" dist="38100" dir="2700000" algn="tl">
                    <a:srgbClr val="C0C0C0"/>
                  </a:outerShdw>
                </a:effectLst>
                <a:latin typeface="Calibri" charset="0"/>
              </a:rPr>
              <a:t>емейных</a:t>
            </a:r>
            <a:r>
              <a:rPr lang="en-US" sz="2900" b="1" dirty="0">
                <a:solidFill>
                  <a:srgbClr val="2D0410"/>
                </a:solidFill>
                <a:effectLst>
                  <a:outerShdw blurRad="38100" dist="38100" dir="2700000" algn="tl">
                    <a:srgbClr val="C0C0C0"/>
                  </a:outerShdw>
                </a:effectLst>
                <a:latin typeface="Calibri" charset="0"/>
              </a:rPr>
              <a:t> </a:t>
            </a:r>
            <a:r>
              <a:rPr lang="en-US" sz="2900" b="1" dirty="0" err="1">
                <a:solidFill>
                  <a:srgbClr val="2D0410"/>
                </a:solidFill>
                <a:effectLst>
                  <a:outerShdw blurRad="38100" dist="38100" dir="2700000" algn="tl">
                    <a:srgbClr val="C0C0C0"/>
                  </a:outerShdw>
                </a:effectLst>
                <a:latin typeface="Calibri" charset="0"/>
              </a:rPr>
              <a:t>взаимоотношений</a:t>
            </a:r>
            <a:r>
              <a:rPr lang="en-US" sz="2900" b="1" dirty="0">
                <a:solidFill>
                  <a:srgbClr val="2D0410"/>
                </a:solidFill>
                <a:effectLst>
                  <a:outerShdw blurRad="38100" dist="38100" dir="2700000" algn="tl">
                    <a:srgbClr val="C0C0C0"/>
                  </a:outerShdw>
                </a:effectLst>
                <a:latin typeface="Calibri" charset="0"/>
              </a:rPr>
              <a:t> </a:t>
            </a:r>
          </a:p>
        </p:txBody>
      </p:sp>
      <p:sp>
        <p:nvSpPr>
          <p:cNvPr id="7170" name="Text Box 2"/>
          <p:cNvSpPr txBox="1">
            <a:spLocks noChangeArrowheads="1"/>
          </p:cNvSpPr>
          <p:nvPr/>
        </p:nvSpPr>
        <p:spPr bwMode="auto">
          <a:xfrm>
            <a:off x="990600" y="1524000"/>
            <a:ext cx="7613848" cy="3733800"/>
          </a:xfrm>
          <a:prstGeom prst="rect">
            <a:avLst/>
          </a:prstGeom>
          <a:noFill/>
          <a:ln w="9525">
            <a:noFill/>
            <a:round/>
            <a:headEnd/>
            <a:tailEnd/>
          </a:ln>
        </p:spPr>
        <p:txBody>
          <a:bodyPr/>
          <a:lstStyle/>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Наслаждение любовью в браке</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Убедительные доказательства сохранять чистоту до брака</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Структура книги Песни Песней</a:t>
            </a:r>
          </a:p>
        </p:txBody>
      </p:sp>
      <p:sp>
        <p:nvSpPr>
          <p:cNvPr id="6148" name="Text Box 3"/>
          <p:cNvSpPr txBox="1">
            <a:spLocks noChangeArrowheads="1"/>
          </p:cNvSpPr>
          <p:nvPr/>
        </p:nvSpPr>
        <p:spPr bwMode="auto">
          <a:xfrm>
            <a:off x="8023225" y="61293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15BA669-CE8D-4168-ABB5-39697B902FCB}"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sz="1200">
              <a:solidFill>
                <a:srgbClr val="898989"/>
              </a:solidFill>
              <a:latin typeface="Calibri" charset="0"/>
            </a:endParaRPr>
          </a:p>
        </p:txBody>
      </p:sp>
      <p:pic>
        <p:nvPicPr>
          <p:cNvPr id="6149"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 calcmode="lin" valueType="num">
                                      <p:cBhvr>
                                        <p:cTn id="7" dur="500" fill="hold"/>
                                        <p:tgtEl>
                                          <p:spTgt spid="7170">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7170">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7170">
                                            <p:txEl>
                                              <p:pRg st="0" end="0"/>
                                            </p:txEl>
                                          </p:spTgt>
                                        </p:tgtEl>
                                        <p:attrNameLst>
                                          <p:attrName>ppt_c</p:attrName>
                                        </p:attrNameLst>
                                      </p:cBhvr>
                                      <p:to>
                                        <a:srgbClr val="009890"/>
                                      </p:to>
                                    </p:animClr>
                                  </p:subTnLst>
                                </p:cTn>
                              </p:par>
                            </p:childTnLst>
                          </p:cTn>
                        </p:par>
                      </p:childTnLst>
                    </p:cTn>
                  </p:par>
                  <p:par>
                    <p:cTn id="9" fill="hold" nodeType="clickEffect">
                      <p:stCondLst>
                        <p:cond delay="indefinite"/>
                      </p:stCondLst>
                      <p:childTnLst>
                        <p:par>
                          <p:cTn id="10" fill="hold" nodeType="clickEffect">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0">
                                            <p:txEl>
                                              <p:pRg st="1" end="1"/>
                                            </p:txEl>
                                          </p:spTgt>
                                        </p:tgtEl>
                                        <p:attrNameLst>
                                          <p:attrName>style.visibility</p:attrName>
                                        </p:attrNameLst>
                                      </p:cBhvr>
                                      <p:to>
                                        <p:strVal val="visible"/>
                                      </p:to>
                                    </p:set>
                                    <p:anim calcmode="lin" valueType="num">
                                      <p:cBhvr>
                                        <p:cTn id="13" dur="500" fill="hold"/>
                                        <p:tgtEl>
                                          <p:spTgt spid="7170">
                                            <p:txEl>
                                              <p:pRg st="1" end="1"/>
                                            </p:txEl>
                                          </p:spTgt>
                                        </p:tgtEl>
                                        <p:attrNameLst>
                                          <p:attrName>ppt_x</p:attrName>
                                        </p:attrNameLst>
                                      </p:cBhvr>
                                      <p:tavLst>
                                        <p:tav tm="100000">
                                          <p:val>
                                            <p:strVal val="#ppt_x"/>
                                          </p:val>
                                        </p:tav>
                                        <p:tav>
                                          <p:val>
                                            <p:strVal val="#ppt_x"/>
                                          </p:val>
                                        </p:tav>
                                      </p:tavLst>
                                    </p:anim>
                                    <p:anim calcmode="lin" valueType="num">
                                      <p:cBhvr>
                                        <p:cTn id="14" dur="500" fill="hold"/>
                                        <p:tgtEl>
                                          <p:spTgt spid="7170">
                                            <p:txEl>
                                              <p:pRg st="1" end="1"/>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7170">
                                            <p:txEl>
                                              <p:pRg st="1" end="1"/>
                                            </p:txEl>
                                          </p:spTgt>
                                        </p:tgtEl>
                                        <p:attrNameLst>
                                          <p:attrName>ppt_c</p:attrName>
                                        </p:attrNameLst>
                                      </p:cBhvr>
                                      <p:to>
                                        <a:srgbClr val="009890"/>
                                      </p:to>
                                    </p:animClr>
                                  </p:subTnLst>
                                </p:cTn>
                              </p:par>
                            </p:childTnLst>
                          </p:cTn>
                        </p:par>
                      </p:childTnLst>
                    </p:cTn>
                  </p:par>
                  <p:par>
                    <p:cTn id="15" fill="hold" nodeType="clickEffect">
                      <p:stCondLst>
                        <p:cond delay="indefinite"/>
                      </p:stCondLst>
                      <p:childTnLst>
                        <p:par>
                          <p:cTn id="16" fill="hold" nodeType="clickEffect">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170">
                                            <p:txEl>
                                              <p:pRg st="2" end="2"/>
                                            </p:txEl>
                                          </p:spTgt>
                                        </p:tgtEl>
                                        <p:attrNameLst>
                                          <p:attrName>style.visibility</p:attrName>
                                        </p:attrNameLst>
                                      </p:cBhvr>
                                      <p:to>
                                        <p:strVal val="visible"/>
                                      </p:to>
                                    </p:set>
                                    <p:anim calcmode="lin" valueType="num">
                                      <p:cBhvr>
                                        <p:cTn id="19" dur="500" fill="hold"/>
                                        <p:tgtEl>
                                          <p:spTgt spid="7170">
                                            <p:txEl>
                                              <p:pRg st="2" end="2"/>
                                            </p:txEl>
                                          </p:spTgt>
                                        </p:tgtEl>
                                        <p:attrNameLst>
                                          <p:attrName>ppt_x</p:attrName>
                                        </p:attrNameLst>
                                      </p:cBhvr>
                                      <p:tavLst>
                                        <p:tav tm="100000">
                                          <p:val>
                                            <p:strVal val="#ppt_x"/>
                                          </p:val>
                                        </p:tav>
                                        <p:tav>
                                          <p:val>
                                            <p:strVal val="#ppt_x"/>
                                          </p:val>
                                        </p:tav>
                                      </p:tavLst>
                                    </p:anim>
                                    <p:anim calcmode="lin" valueType="num">
                                      <p:cBhvr>
                                        <p:cTn id="20" dur="500" fill="hold"/>
                                        <p:tgtEl>
                                          <p:spTgt spid="7170">
                                            <p:txEl>
                                              <p:pRg st="2" end="2"/>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7170">
                                            <p:txEl>
                                              <p:pRg st="2" end="2"/>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0" y="42863"/>
            <a:ext cx="9144000" cy="1074737"/>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900" b="1" dirty="0" err="1">
                <a:solidFill>
                  <a:srgbClr val="2D0410"/>
                </a:solidFill>
                <a:effectLst>
                  <a:outerShdw blurRad="38100" dist="38100" dir="2700000" algn="tl">
                    <a:srgbClr val="C0C0C0"/>
                  </a:outerShdw>
                </a:effectLst>
                <a:latin typeface="Calibri" charset="0"/>
              </a:rPr>
              <a:t>Библия</a:t>
            </a:r>
            <a:r>
              <a:rPr lang="en-US" sz="2900" b="1" dirty="0">
                <a:solidFill>
                  <a:srgbClr val="2D0410"/>
                </a:solidFill>
                <a:effectLst>
                  <a:outerShdw blurRad="38100" dist="38100" dir="2700000" algn="tl">
                    <a:srgbClr val="C0C0C0"/>
                  </a:outerShdw>
                </a:effectLst>
                <a:latin typeface="Calibri" charset="0"/>
              </a:rPr>
              <a:t> – </a:t>
            </a:r>
            <a:r>
              <a:rPr lang="en-US" sz="2900" b="1" dirty="0" err="1">
                <a:solidFill>
                  <a:srgbClr val="2D0410"/>
                </a:solidFill>
                <a:effectLst>
                  <a:outerShdw blurRad="38100" dist="38100" dir="2700000" algn="tl">
                    <a:srgbClr val="C0C0C0"/>
                  </a:outerShdw>
                </a:effectLst>
                <a:latin typeface="Calibri" charset="0"/>
              </a:rPr>
              <a:t>руководство</a:t>
            </a:r>
            <a:r>
              <a:rPr lang="en-US" sz="2900" b="1" dirty="0">
                <a:solidFill>
                  <a:srgbClr val="2D0410"/>
                </a:solidFill>
                <a:effectLst>
                  <a:outerShdw blurRad="38100" dist="38100" dir="2700000" algn="tl">
                    <a:srgbClr val="C0C0C0"/>
                  </a:outerShdw>
                </a:effectLst>
                <a:latin typeface="Calibri" charset="0"/>
              </a:rPr>
              <a:t> </a:t>
            </a:r>
            <a:br>
              <a:rPr lang="en-US" sz="2900" b="1" dirty="0">
                <a:solidFill>
                  <a:srgbClr val="2D0410"/>
                </a:solidFill>
                <a:effectLst>
                  <a:outerShdw blurRad="38100" dist="38100" dir="2700000" algn="tl">
                    <a:srgbClr val="C0C0C0"/>
                  </a:outerShdw>
                </a:effectLst>
                <a:latin typeface="Calibri" charset="0"/>
              </a:rPr>
            </a:br>
            <a:r>
              <a:rPr lang="en-US" sz="2900" b="1" dirty="0" err="1">
                <a:solidFill>
                  <a:srgbClr val="2D0410"/>
                </a:solidFill>
                <a:effectLst>
                  <a:outerShdw blurRad="38100" dist="38100" dir="2700000" algn="tl">
                    <a:srgbClr val="C0C0C0"/>
                  </a:outerShdw>
                </a:effectLst>
                <a:latin typeface="Calibri" charset="0"/>
              </a:rPr>
              <a:t>для</a:t>
            </a:r>
            <a:r>
              <a:rPr lang="en-US" sz="2900" b="1" dirty="0">
                <a:solidFill>
                  <a:srgbClr val="2D0410"/>
                </a:solidFill>
                <a:effectLst>
                  <a:outerShdw blurRad="38100" dist="38100" dir="2700000" algn="tl">
                    <a:srgbClr val="C0C0C0"/>
                  </a:outerShdw>
                </a:effectLst>
                <a:latin typeface="Calibri" charset="0"/>
              </a:rPr>
              <a:t> </a:t>
            </a:r>
            <a:r>
              <a:rPr lang="ru-RU" sz="2900" b="1" dirty="0">
                <a:solidFill>
                  <a:srgbClr val="2D0410"/>
                </a:solidFill>
                <a:effectLst>
                  <a:outerShdw blurRad="38100" dist="38100" dir="2700000" algn="tl">
                    <a:srgbClr val="C0C0C0"/>
                  </a:outerShdw>
                </a:effectLst>
                <a:latin typeface="Calibri" charset="0"/>
              </a:rPr>
              <a:t>с</a:t>
            </a:r>
            <a:r>
              <a:rPr lang="en-US" sz="2900" b="1" dirty="0" err="1">
                <a:solidFill>
                  <a:srgbClr val="2D0410"/>
                </a:solidFill>
                <a:effectLst>
                  <a:outerShdw blurRad="38100" dist="38100" dir="2700000" algn="tl">
                    <a:srgbClr val="C0C0C0"/>
                  </a:outerShdw>
                </a:effectLst>
                <a:latin typeface="Calibri" charset="0"/>
              </a:rPr>
              <a:t>емейных</a:t>
            </a:r>
            <a:r>
              <a:rPr lang="en-US" sz="2900" b="1" dirty="0">
                <a:solidFill>
                  <a:srgbClr val="2D0410"/>
                </a:solidFill>
                <a:effectLst>
                  <a:outerShdw blurRad="38100" dist="38100" dir="2700000" algn="tl">
                    <a:srgbClr val="C0C0C0"/>
                  </a:outerShdw>
                </a:effectLst>
                <a:latin typeface="Calibri" charset="0"/>
              </a:rPr>
              <a:t> </a:t>
            </a:r>
            <a:r>
              <a:rPr lang="en-US" sz="2900" b="1" dirty="0" err="1">
                <a:solidFill>
                  <a:srgbClr val="2D0410"/>
                </a:solidFill>
                <a:effectLst>
                  <a:outerShdw blurRad="38100" dist="38100" dir="2700000" algn="tl">
                    <a:srgbClr val="C0C0C0"/>
                  </a:outerShdw>
                </a:effectLst>
                <a:latin typeface="Calibri" charset="0"/>
              </a:rPr>
              <a:t>взаимоотношений</a:t>
            </a:r>
            <a:r>
              <a:rPr lang="en-US" sz="2900" b="1" dirty="0">
                <a:solidFill>
                  <a:srgbClr val="2D0410"/>
                </a:solidFill>
                <a:effectLst>
                  <a:outerShdw blurRad="38100" dist="38100" dir="2700000" algn="tl">
                    <a:srgbClr val="C0C0C0"/>
                  </a:outerShdw>
                </a:effectLst>
                <a:latin typeface="Calibri" charset="0"/>
              </a:rPr>
              <a:t> </a:t>
            </a:r>
          </a:p>
        </p:txBody>
      </p:sp>
      <p:sp>
        <p:nvSpPr>
          <p:cNvPr id="8194" name="Text Box 2"/>
          <p:cNvSpPr txBox="1">
            <a:spLocks noChangeArrowheads="1"/>
          </p:cNvSpPr>
          <p:nvPr/>
        </p:nvSpPr>
        <p:spPr bwMode="auto">
          <a:xfrm>
            <a:off x="838200" y="1447800"/>
            <a:ext cx="7622232" cy="3843338"/>
          </a:xfrm>
          <a:prstGeom prst="rect">
            <a:avLst/>
          </a:prstGeom>
          <a:noFill/>
          <a:ln w="9525">
            <a:noFill/>
            <a:round/>
            <a:headEnd/>
            <a:tailEnd/>
          </a:ln>
        </p:spPr>
        <p:txBody>
          <a:bodyPr/>
          <a:lstStyle/>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err="1">
                <a:solidFill>
                  <a:srgbClr val="000000"/>
                </a:solidFill>
                <a:latin typeface="Calibri" charset="0"/>
              </a:rPr>
              <a:t>Первая</a:t>
            </a:r>
            <a:r>
              <a:rPr lang="en-US" sz="4400" b="1" dirty="0">
                <a:solidFill>
                  <a:srgbClr val="000000"/>
                </a:solidFill>
                <a:latin typeface="Calibri" charset="0"/>
              </a:rPr>
              <a:t> и </a:t>
            </a:r>
            <a:r>
              <a:rPr lang="en-US" sz="4400" b="1" dirty="0" err="1">
                <a:solidFill>
                  <a:srgbClr val="000000"/>
                </a:solidFill>
                <a:latin typeface="Calibri" charset="0"/>
              </a:rPr>
              <a:t>вторая</a:t>
            </a:r>
            <a:r>
              <a:rPr lang="en-US" sz="4400" b="1" dirty="0">
                <a:solidFill>
                  <a:srgbClr val="000000"/>
                </a:solidFill>
                <a:latin typeface="Calibri" charset="0"/>
              </a:rPr>
              <a:t> </a:t>
            </a:r>
            <a:r>
              <a:rPr lang="en-US" sz="4400" b="1" dirty="0" err="1">
                <a:solidFill>
                  <a:srgbClr val="000000"/>
                </a:solidFill>
                <a:latin typeface="Calibri" charset="0"/>
              </a:rPr>
              <a:t>Вести</a:t>
            </a:r>
            <a:endParaRPr lang="en-US" sz="4400" b="1" dirty="0">
              <a:solidFill>
                <a:srgbClr val="000000"/>
              </a:solidFill>
              <a:latin typeface="Calibri" charset="0"/>
            </a:endParaRP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err="1">
                <a:solidFill>
                  <a:srgbClr val="000000"/>
                </a:solidFill>
                <a:latin typeface="Calibri" charset="0"/>
              </a:rPr>
              <a:t>Пример</a:t>
            </a:r>
            <a:r>
              <a:rPr lang="en-US" sz="4400" b="1" dirty="0">
                <a:solidFill>
                  <a:srgbClr val="000000"/>
                </a:solidFill>
                <a:latin typeface="Calibri" charset="0"/>
              </a:rPr>
              <a:t> </a:t>
            </a:r>
            <a:r>
              <a:rPr lang="ru-RU" sz="4400" b="1" dirty="0">
                <a:solidFill>
                  <a:srgbClr val="000000"/>
                </a:solidFill>
                <a:latin typeface="Calibri" charset="0"/>
              </a:rPr>
              <a:t>с</a:t>
            </a:r>
            <a:r>
              <a:rPr lang="en-US" sz="4400" b="1" dirty="0" err="1">
                <a:solidFill>
                  <a:srgbClr val="000000"/>
                </a:solidFill>
                <a:latin typeface="Calibri" charset="0"/>
              </a:rPr>
              <a:t>лужения</a:t>
            </a:r>
            <a:r>
              <a:rPr lang="en-US" sz="4400" b="1" dirty="0">
                <a:solidFill>
                  <a:srgbClr val="000000"/>
                </a:solidFill>
                <a:latin typeface="Calibri" charset="0"/>
              </a:rPr>
              <a:t> </a:t>
            </a:r>
            <a:r>
              <a:rPr lang="en-US" sz="4400" b="1" dirty="0" err="1">
                <a:solidFill>
                  <a:srgbClr val="000000"/>
                </a:solidFill>
                <a:latin typeface="Calibri" charset="0"/>
              </a:rPr>
              <a:t>Христа</a:t>
            </a:r>
            <a:r>
              <a:rPr lang="en-US" sz="4400" b="1" dirty="0">
                <a:solidFill>
                  <a:srgbClr val="000000"/>
                </a:solidFill>
                <a:latin typeface="Calibri" charset="0"/>
              </a:rPr>
              <a:t> </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err="1">
                <a:solidFill>
                  <a:srgbClr val="000000"/>
                </a:solidFill>
                <a:latin typeface="Calibri" charset="0"/>
              </a:rPr>
              <a:t>Семья</a:t>
            </a:r>
            <a:r>
              <a:rPr lang="en-US" sz="4400" b="1" dirty="0">
                <a:solidFill>
                  <a:srgbClr val="000000"/>
                </a:solidFill>
                <a:latin typeface="Calibri" charset="0"/>
              </a:rPr>
              <a:t>: </a:t>
            </a:r>
            <a:r>
              <a:rPr lang="en-US" sz="4400" b="1" dirty="0" err="1">
                <a:solidFill>
                  <a:srgbClr val="000000"/>
                </a:solidFill>
                <a:latin typeface="Calibri" charset="0"/>
              </a:rPr>
              <a:t>человеческое</a:t>
            </a:r>
            <a:r>
              <a:rPr lang="en-US" sz="4400" b="1" dirty="0">
                <a:solidFill>
                  <a:srgbClr val="000000"/>
                </a:solidFill>
                <a:latin typeface="Calibri" charset="0"/>
              </a:rPr>
              <a:t> </a:t>
            </a:r>
            <a:r>
              <a:rPr lang="en-US" sz="4400" b="1" dirty="0" err="1">
                <a:solidFill>
                  <a:srgbClr val="000000"/>
                </a:solidFill>
                <a:latin typeface="Calibri" charset="0"/>
              </a:rPr>
              <a:t>выражение</a:t>
            </a:r>
            <a:r>
              <a:rPr lang="en-US" sz="4400" b="1" dirty="0">
                <a:solidFill>
                  <a:srgbClr val="000000"/>
                </a:solidFill>
                <a:latin typeface="Calibri" charset="0"/>
              </a:rPr>
              <a:t> </a:t>
            </a:r>
            <a:r>
              <a:rPr lang="en-US" sz="4400" b="1" dirty="0" err="1">
                <a:solidFill>
                  <a:srgbClr val="000000"/>
                </a:solidFill>
                <a:latin typeface="Calibri" charset="0"/>
              </a:rPr>
              <a:t>относительной</a:t>
            </a:r>
            <a:r>
              <a:rPr lang="en-US" sz="4400" b="1" dirty="0">
                <a:solidFill>
                  <a:srgbClr val="000000"/>
                </a:solidFill>
                <a:latin typeface="Calibri" charset="0"/>
              </a:rPr>
              <a:t> </a:t>
            </a:r>
            <a:r>
              <a:rPr lang="en-US" sz="4400" b="1" dirty="0" err="1">
                <a:solidFill>
                  <a:srgbClr val="000000"/>
                </a:solidFill>
                <a:latin typeface="Calibri" charset="0"/>
              </a:rPr>
              <a:t>природы</a:t>
            </a:r>
            <a:r>
              <a:rPr lang="en-US" sz="4400" b="1" dirty="0">
                <a:solidFill>
                  <a:srgbClr val="000000"/>
                </a:solidFill>
                <a:latin typeface="Calibri" charset="0"/>
              </a:rPr>
              <a:t> </a:t>
            </a:r>
            <a:r>
              <a:rPr lang="en-US" sz="4400" b="1" dirty="0" err="1">
                <a:solidFill>
                  <a:srgbClr val="000000"/>
                </a:solidFill>
                <a:latin typeface="Calibri" charset="0"/>
              </a:rPr>
              <a:t>Бога</a:t>
            </a:r>
            <a:endParaRPr lang="en-US" sz="4400" b="1" dirty="0">
              <a:solidFill>
                <a:srgbClr val="000000"/>
              </a:solidFill>
              <a:latin typeface="Calibri" charset="0"/>
            </a:endParaRPr>
          </a:p>
        </p:txBody>
      </p:sp>
      <p:sp>
        <p:nvSpPr>
          <p:cNvPr id="7172" name="Text Box 3"/>
          <p:cNvSpPr txBox="1">
            <a:spLocks noChangeArrowheads="1"/>
          </p:cNvSpPr>
          <p:nvPr/>
        </p:nvSpPr>
        <p:spPr bwMode="auto">
          <a:xfrm>
            <a:off x="8058150" y="6196013"/>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33514DE-ECBC-4FF9-AC82-425C9C6296C3}"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sz="1200">
              <a:solidFill>
                <a:srgbClr val="898989"/>
              </a:solidFill>
              <a:latin typeface="Calibri" charset="0"/>
            </a:endParaRPr>
          </a:p>
        </p:txBody>
      </p:sp>
      <p:pic>
        <p:nvPicPr>
          <p:cNvPr id="7173"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fill="hold"/>
                                        <p:tgtEl>
                                          <p:spTgt spid="8194">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8194">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8194">
                                            <p:txEl>
                                              <p:pRg st="0" end="0"/>
                                            </p:txEl>
                                          </p:spTgt>
                                        </p:tgtEl>
                                        <p:attrNameLst>
                                          <p:attrName>ppt_c</p:attrName>
                                        </p:attrNameLst>
                                      </p:cBhvr>
                                      <p:to>
                                        <a:srgbClr val="009890"/>
                                      </p:to>
                                    </p:animClr>
                                  </p:subTnLst>
                                </p:cTn>
                              </p:par>
                            </p:childTnLst>
                          </p:cTn>
                        </p:par>
                      </p:childTnLst>
                    </p:cTn>
                  </p:par>
                  <p:par>
                    <p:cTn id="9" fill="hold" nodeType="clickEffect">
                      <p:stCondLst>
                        <p:cond delay="indefinite"/>
                      </p:stCondLst>
                      <p:childTnLst>
                        <p:par>
                          <p:cTn id="10" fill="hold" nodeType="clickEffect">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8194">
                                            <p:txEl>
                                              <p:pRg st="1" end="1"/>
                                            </p:txEl>
                                          </p:spTgt>
                                        </p:tgtEl>
                                        <p:attrNameLst>
                                          <p:attrName>style.visibility</p:attrName>
                                        </p:attrNameLst>
                                      </p:cBhvr>
                                      <p:to>
                                        <p:strVal val="visible"/>
                                      </p:to>
                                    </p:set>
                                    <p:anim calcmode="lin" valueType="num">
                                      <p:cBhvr>
                                        <p:cTn id="13" dur="500" fill="hold"/>
                                        <p:tgtEl>
                                          <p:spTgt spid="8194">
                                            <p:txEl>
                                              <p:pRg st="1" end="1"/>
                                            </p:txEl>
                                          </p:spTgt>
                                        </p:tgtEl>
                                        <p:attrNameLst>
                                          <p:attrName>ppt_x</p:attrName>
                                        </p:attrNameLst>
                                      </p:cBhvr>
                                      <p:tavLst>
                                        <p:tav tm="100000">
                                          <p:val>
                                            <p:strVal val="#ppt_x"/>
                                          </p:val>
                                        </p:tav>
                                        <p:tav>
                                          <p:val>
                                            <p:strVal val="#ppt_x"/>
                                          </p:val>
                                        </p:tav>
                                      </p:tavLst>
                                    </p:anim>
                                    <p:anim calcmode="lin" valueType="num">
                                      <p:cBhvr>
                                        <p:cTn id="14" dur="500" fill="hold"/>
                                        <p:tgtEl>
                                          <p:spTgt spid="8194">
                                            <p:txEl>
                                              <p:pRg st="1" end="1"/>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8194">
                                            <p:txEl>
                                              <p:pRg st="1" end="1"/>
                                            </p:txEl>
                                          </p:spTgt>
                                        </p:tgtEl>
                                        <p:attrNameLst>
                                          <p:attrName>ppt_c</p:attrName>
                                        </p:attrNameLst>
                                      </p:cBhvr>
                                      <p:to>
                                        <a:srgbClr val="009890"/>
                                      </p:to>
                                    </p:animClr>
                                  </p:subTnLst>
                                </p:cTn>
                              </p:par>
                            </p:childTnLst>
                          </p:cTn>
                        </p:par>
                      </p:childTnLst>
                    </p:cTn>
                  </p:par>
                  <p:par>
                    <p:cTn id="15" fill="hold" nodeType="clickEffect">
                      <p:stCondLst>
                        <p:cond delay="indefinite"/>
                      </p:stCondLst>
                      <p:childTnLst>
                        <p:par>
                          <p:cTn id="16" fill="hold" nodeType="clickEffect">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8194">
                                            <p:txEl>
                                              <p:pRg st="2" end="2"/>
                                            </p:txEl>
                                          </p:spTgt>
                                        </p:tgtEl>
                                        <p:attrNameLst>
                                          <p:attrName>style.visibility</p:attrName>
                                        </p:attrNameLst>
                                      </p:cBhvr>
                                      <p:to>
                                        <p:strVal val="visible"/>
                                      </p:to>
                                    </p:set>
                                    <p:anim calcmode="lin" valueType="num">
                                      <p:cBhvr>
                                        <p:cTn id="19" dur="500" fill="hold"/>
                                        <p:tgtEl>
                                          <p:spTgt spid="8194">
                                            <p:txEl>
                                              <p:pRg st="2" end="2"/>
                                            </p:txEl>
                                          </p:spTgt>
                                        </p:tgtEl>
                                        <p:attrNameLst>
                                          <p:attrName>ppt_x</p:attrName>
                                        </p:attrNameLst>
                                      </p:cBhvr>
                                      <p:tavLst>
                                        <p:tav tm="100000">
                                          <p:val>
                                            <p:strVal val="#ppt_x"/>
                                          </p:val>
                                        </p:tav>
                                        <p:tav>
                                          <p:val>
                                            <p:strVal val="#ppt_x"/>
                                          </p:val>
                                        </p:tav>
                                      </p:tavLst>
                                    </p:anim>
                                    <p:anim calcmode="lin" valueType="num">
                                      <p:cBhvr>
                                        <p:cTn id="20" dur="500" fill="hold"/>
                                        <p:tgtEl>
                                          <p:spTgt spid="8194">
                                            <p:txEl>
                                              <p:pRg st="2" end="2"/>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8194">
                                            <p:txEl>
                                              <p:pRg st="2" end="2"/>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0" y="0"/>
            <a:ext cx="9144000" cy="1187450"/>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a:solidFill>
                  <a:srgbClr val="2D0410"/>
                </a:solidFill>
                <a:effectLst>
                  <a:outerShdw blurRad="38100" dist="38100" dir="2700000" algn="tl">
                    <a:srgbClr val="C0C0C0"/>
                  </a:outerShdw>
                </a:effectLst>
                <a:latin typeface="Calibri" charset="0"/>
              </a:rPr>
              <a:t>Столпы</a:t>
            </a:r>
            <a:r>
              <a:rPr lang="en-US" sz="3200" b="1" dirty="0">
                <a:solidFill>
                  <a:srgbClr val="2D0410"/>
                </a:solidFill>
                <a:effectLst>
                  <a:outerShdw blurRad="38100" dist="38100" dir="2700000" algn="tl">
                    <a:srgbClr val="C0C0C0"/>
                  </a:outerShdw>
                </a:effectLst>
                <a:latin typeface="Calibri" charset="0"/>
              </a:rPr>
              <a:t> </a:t>
            </a:r>
            <a:r>
              <a:rPr lang="ru-RU" sz="3200" b="1" dirty="0">
                <a:solidFill>
                  <a:srgbClr val="2D0410"/>
                </a:solidFill>
                <a:effectLst>
                  <a:outerShdw blurRad="38100" dist="38100" dir="2700000" algn="tl">
                    <a:srgbClr val="C0C0C0"/>
                  </a:outerShdw>
                </a:effectLst>
                <a:latin typeface="Calibri" charset="0"/>
              </a:rPr>
              <a:t>с</a:t>
            </a:r>
            <a:r>
              <a:rPr lang="en-US" sz="3200" b="1" dirty="0" err="1">
                <a:solidFill>
                  <a:srgbClr val="2D0410"/>
                </a:solidFill>
                <a:effectLst>
                  <a:outerShdw blurRad="38100" dist="38100" dir="2700000" algn="tl">
                    <a:srgbClr val="C0C0C0"/>
                  </a:outerShdw>
                </a:effectLst>
                <a:latin typeface="Calibri" charset="0"/>
              </a:rPr>
              <a:t>емейных</a:t>
            </a:r>
            <a:r>
              <a:rPr lang="en-US" sz="3200" b="1" dirty="0">
                <a:solidFill>
                  <a:srgbClr val="2D0410"/>
                </a:solidFill>
                <a:effectLst>
                  <a:outerShdw blurRad="38100" dist="38100" dir="2700000" algn="tl">
                    <a:srgbClr val="C0C0C0"/>
                  </a:outerShdw>
                </a:effectLst>
                <a:latin typeface="Calibri" charset="0"/>
              </a:rPr>
              <a:t> </a:t>
            </a:r>
            <a:r>
              <a:rPr lang="ru-RU" sz="3200" b="1" dirty="0" err="1">
                <a:solidFill>
                  <a:srgbClr val="2D0410"/>
                </a:solidFill>
                <a:effectLst>
                  <a:outerShdw blurRad="38100" dist="38100" dir="2700000" algn="tl">
                    <a:srgbClr val="C0C0C0"/>
                  </a:outerShdw>
                </a:effectLst>
                <a:latin typeface="Calibri" charset="0"/>
              </a:rPr>
              <a:t>в</a:t>
            </a:r>
            <a:r>
              <a:rPr lang="en-US" sz="3200" b="1" dirty="0" err="1">
                <a:solidFill>
                  <a:srgbClr val="2D0410"/>
                </a:solidFill>
                <a:effectLst>
                  <a:outerShdw blurRad="38100" dist="38100" dir="2700000" algn="tl">
                    <a:srgbClr val="C0C0C0"/>
                  </a:outerShdw>
                </a:effectLst>
                <a:latin typeface="Calibri" charset="0"/>
              </a:rPr>
              <a:t>заимоотношений</a:t>
            </a:r>
            <a:r>
              <a:rPr lang="en-US" sz="3200" b="1" dirty="0">
                <a:solidFill>
                  <a:srgbClr val="2D0410"/>
                </a:solidFill>
                <a:effectLst>
                  <a:outerShdw blurRad="38100" dist="38100" dir="2700000" algn="tl">
                    <a:srgbClr val="C0C0C0"/>
                  </a:outerShdw>
                </a:effectLst>
                <a:latin typeface="Calibri" charset="0"/>
              </a:rPr>
              <a:t>:</a:t>
            </a:r>
            <a:br>
              <a:rPr lang="en-US" sz="3200" b="1" dirty="0">
                <a:solidFill>
                  <a:srgbClr val="2D0410"/>
                </a:solidFill>
                <a:effectLst>
                  <a:outerShdw blurRad="38100" dist="38100" dir="2700000" algn="tl">
                    <a:srgbClr val="C0C0C0"/>
                  </a:outerShdw>
                </a:effectLst>
                <a:latin typeface="Calibri" charset="0"/>
              </a:rPr>
            </a:br>
            <a:r>
              <a:rPr lang="ru-RU" sz="3200" b="1" dirty="0" err="1">
                <a:solidFill>
                  <a:srgbClr val="2D0410"/>
                </a:solidFill>
                <a:effectLst>
                  <a:outerShdw blurRad="38100" dist="38100" dir="2700000" algn="tl">
                    <a:srgbClr val="C0C0C0"/>
                  </a:outerShdw>
                </a:effectLst>
                <a:latin typeface="Calibri" charset="0"/>
              </a:rPr>
              <a:t>д</a:t>
            </a:r>
            <a:r>
              <a:rPr lang="en-US" sz="3200" b="1" dirty="0" err="1">
                <a:solidFill>
                  <a:srgbClr val="2D0410"/>
                </a:solidFill>
                <a:effectLst>
                  <a:outerShdw blurRad="38100" dist="38100" dir="2700000" algn="tl">
                    <a:srgbClr val="C0C0C0"/>
                  </a:outerShdw>
                </a:effectLst>
                <a:latin typeface="Calibri" charset="0"/>
              </a:rPr>
              <a:t>уховное</a:t>
            </a:r>
            <a:r>
              <a:rPr lang="en-US" sz="3200" b="1" dirty="0">
                <a:solidFill>
                  <a:srgbClr val="2D0410"/>
                </a:solidFill>
                <a:effectLst>
                  <a:outerShdw blurRad="38100" dist="38100" dir="2700000" algn="tl">
                    <a:srgbClr val="C0C0C0"/>
                  </a:outerShdw>
                </a:effectLst>
                <a:latin typeface="Calibri" charset="0"/>
              </a:rPr>
              <a:t> </a:t>
            </a:r>
            <a:r>
              <a:rPr lang="en-US" sz="3200" b="1" dirty="0" err="1">
                <a:solidFill>
                  <a:srgbClr val="2D0410"/>
                </a:solidFill>
                <a:effectLst>
                  <a:outerShdw blurRad="38100" dist="38100" dir="2700000" algn="tl">
                    <a:srgbClr val="C0C0C0"/>
                  </a:outerShdw>
                </a:effectLst>
                <a:latin typeface="Calibri" charset="0"/>
              </a:rPr>
              <a:t>значение</a:t>
            </a:r>
            <a:r>
              <a:rPr lang="en-US" sz="3200" b="1" dirty="0">
                <a:solidFill>
                  <a:srgbClr val="2D0410"/>
                </a:solidFill>
                <a:effectLst>
                  <a:outerShdw blurRad="38100" dist="38100" dir="2700000" algn="tl">
                    <a:srgbClr val="C0C0C0"/>
                  </a:outerShdw>
                </a:effectLst>
                <a:latin typeface="Calibri" charset="0"/>
              </a:rPr>
              <a:t> </a:t>
            </a:r>
            <a:r>
              <a:rPr lang="en-US" sz="3200" b="1" dirty="0" err="1">
                <a:solidFill>
                  <a:srgbClr val="2D0410"/>
                </a:solidFill>
                <a:effectLst>
                  <a:outerShdw blurRad="38100" dist="38100" dir="2700000" algn="tl">
                    <a:srgbClr val="C0C0C0"/>
                  </a:outerShdw>
                </a:effectLst>
                <a:latin typeface="Calibri" charset="0"/>
              </a:rPr>
              <a:t>взаимоотношений</a:t>
            </a:r>
            <a:endParaRPr lang="en-US" sz="3200" b="1" dirty="0">
              <a:solidFill>
                <a:srgbClr val="2D0410"/>
              </a:solidFill>
              <a:effectLst>
                <a:outerShdw blurRad="38100" dist="38100" dir="2700000" algn="tl">
                  <a:srgbClr val="C0C0C0"/>
                </a:outerShdw>
              </a:effectLst>
              <a:latin typeface="Calibri" charset="0"/>
            </a:endParaRPr>
          </a:p>
        </p:txBody>
      </p:sp>
      <p:sp>
        <p:nvSpPr>
          <p:cNvPr id="9218" name="Text Box 2"/>
          <p:cNvSpPr txBox="1">
            <a:spLocks noChangeArrowheads="1"/>
          </p:cNvSpPr>
          <p:nvPr/>
        </p:nvSpPr>
        <p:spPr bwMode="auto">
          <a:xfrm>
            <a:off x="838200" y="1447800"/>
            <a:ext cx="7622232" cy="3219450"/>
          </a:xfrm>
          <a:prstGeom prst="rect">
            <a:avLst/>
          </a:prstGeom>
          <a:noFill/>
          <a:ln w="9525">
            <a:noFill/>
            <a:round/>
            <a:headEnd/>
            <a:tailEnd/>
          </a:ln>
        </p:spPr>
        <p:txBody>
          <a:bodyPr/>
          <a:lstStyle/>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b="1" dirty="0">
                <a:solidFill>
                  <a:srgbClr val="000000"/>
                </a:solidFill>
                <a:latin typeface="Calibri" charset="0"/>
              </a:rPr>
              <a:t>Иисус поднимает человеческие </a:t>
            </a:r>
            <a:r>
              <a:rPr lang="ru-RU" b="1" dirty="0" smtClean="0">
                <a:solidFill>
                  <a:srgbClr val="000000"/>
                </a:solidFill>
                <a:latin typeface="Calibri" charset="0"/>
              </a:rPr>
              <a:t>взаимоотношения </a:t>
            </a:r>
            <a:r>
              <a:rPr lang="ru-RU" b="1" dirty="0">
                <a:solidFill>
                  <a:srgbClr val="000000"/>
                </a:solidFill>
                <a:latin typeface="Calibri" charset="0"/>
              </a:rPr>
              <a:t>на высокий моральный уровень</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b="1" dirty="0" smtClean="0">
                <a:solidFill>
                  <a:srgbClr val="000000"/>
                </a:solidFill>
                <a:latin typeface="Calibri" charset="0"/>
              </a:rPr>
              <a:t>Иисус </a:t>
            </a:r>
            <a:r>
              <a:rPr lang="ru-RU" b="1" dirty="0">
                <a:solidFill>
                  <a:srgbClr val="000000"/>
                </a:solidFill>
                <a:latin typeface="Calibri" charset="0"/>
              </a:rPr>
              <a:t>повторно утверждает семью институтом.</a:t>
            </a:r>
          </a:p>
        </p:txBody>
      </p:sp>
      <p:sp>
        <p:nvSpPr>
          <p:cNvPr id="8196" name="Text Box 3"/>
          <p:cNvSpPr txBox="1">
            <a:spLocks noChangeArrowheads="1"/>
          </p:cNvSpPr>
          <p:nvPr/>
        </p:nvSpPr>
        <p:spPr bwMode="auto">
          <a:xfrm>
            <a:off x="8074025" y="61801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88B86BB-6239-4EDD-BD65-74134661B89B}"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US" sz="1200">
              <a:solidFill>
                <a:srgbClr val="898989"/>
              </a:solidFill>
              <a:latin typeface="Calibri" charset="0"/>
            </a:endParaRPr>
          </a:p>
        </p:txBody>
      </p:sp>
      <p:pic>
        <p:nvPicPr>
          <p:cNvPr id="8197"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9218">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9218">
                                            <p:txEl>
                                              <p:pRg st="0" end="0"/>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65088"/>
            <a:ext cx="9144000" cy="1154112"/>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a:solidFill>
                  <a:srgbClr val="2D0410"/>
                </a:solidFill>
                <a:effectLst>
                  <a:outerShdw blurRad="38100" dist="38100" dir="2700000" algn="tl">
                    <a:srgbClr val="C0C0C0"/>
                  </a:outerShdw>
                </a:effectLst>
                <a:latin typeface="Calibri" charset="0"/>
              </a:rPr>
              <a:t>Столпы</a:t>
            </a:r>
            <a:r>
              <a:rPr lang="en-US" sz="3200" b="1" dirty="0">
                <a:solidFill>
                  <a:srgbClr val="2D0410"/>
                </a:solidFill>
                <a:effectLst>
                  <a:outerShdw blurRad="38100" dist="38100" dir="2700000" algn="tl">
                    <a:srgbClr val="C0C0C0"/>
                  </a:outerShdw>
                </a:effectLst>
                <a:latin typeface="Calibri" charset="0"/>
              </a:rPr>
              <a:t> </a:t>
            </a:r>
            <a:r>
              <a:rPr lang="ru-RU" sz="3200" b="1" dirty="0">
                <a:solidFill>
                  <a:srgbClr val="2D0410"/>
                </a:solidFill>
                <a:effectLst>
                  <a:outerShdw blurRad="38100" dist="38100" dir="2700000" algn="tl">
                    <a:srgbClr val="C0C0C0"/>
                  </a:outerShdw>
                </a:effectLst>
                <a:latin typeface="Calibri" charset="0"/>
              </a:rPr>
              <a:t>с</a:t>
            </a:r>
            <a:r>
              <a:rPr lang="en-US" sz="3200" b="1" dirty="0" err="1">
                <a:solidFill>
                  <a:srgbClr val="2D0410"/>
                </a:solidFill>
                <a:effectLst>
                  <a:outerShdw blurRad="38100" dist="38100" dir="2700000" algn="tl">
                    <a:srgbClr val="C0C0C0"/>
                  </a:outerShdw>
                </a:effectLst>
                <a:latin typeface="Calibri" charset="0"/>
              </a:rPr>
              <a:t>емейных</a:t>
            </a:r>
            <a:r>
              <a:rPr lang="en-US" sz="3200" b="1" dirty="0">
                <a:solidFill>
                  <a:srgbClr val="2D0410"/>
                </a:solidFill>
                <a:effectLst>
                  <a:outerShdw blurRad="38100" dist="38100" dir="2700000" algn="tl">
                    <a:srgbClr val="C0C0C0"/>
                  </a:outerShdw>
                </a:effectLst>
                <a:latin typeface="Calibri" charset="0"/>
              </a:rPr>
              <a:t> </a:t>
            </a:r>
            <a:r>
              <a:rPr lang="ru-RU" sz="3200" b="1" dirty="0" err="1">
                <a:solidFill>
                  <a:srgbClr val="2D0410"/>
                </a:solidFill>
                <a:effectLst>
                  <a:outerShdw blurRad="38100" dist="38100" dir="2700000" algn="tl">
                    <a:srgbClr val="C0C0C0"/>
                  </a:outerShdw>
                </a:effectLst>
                <a:latin typeface="Calibri" charset="0"/>
              </a:rPr>
              <a:t>в</a:t>
            </a:r>
            <a:r>
              <a:rPr lang="en-US" sz="3200" b="1" dirty="0" err="1">
                <a:solidFill>
                  <a:srgbClr val="2D0410"/>
                </a:solidFill>
                <a:effectLst>
                  <a:outerShdw blurRad="38100" dist="38100" dir="2700000" algn="tl">
                    <a:srgbClr val="C0C0C0"/>
                  </a:outerShdw>
                </a:effectLst>
                <a:latin typeface="Calibri" charset="0"/>
              </a:rPr>
              <a:t>заимоотношений</a:t>
            </a:r>
            <a:r>
              <a:rPr lang="en-US" sz="3200" b="1" dirty="0">
                <a:solidFill>
                  <a:srgbClr val="2D0410"/>
                </a:solidFill>
                <a:effectLst>
                  <a:outerShdw blurRad="38100" dist="38100" dir="2700000" algn="tl">
                    <a:srgbClr val="C0C0C0"/>
                  </a:outerShdw>
                </a:effectLst>
                <a:latin typeface="Calibri" charset="0"/>
              </a:rPr>
              <a:t>:</a:t>
            </a:r>
            <a:br>
              <a:rPr lang="en-US" sz="3200" b="1" dirty="0">
                <a:solidFill>
                  <a:srgbClr val="2D0410"/>
                </a:solidFill>
                <a:effectLst>
                  <a:outerShdw blurRad="38100" dist="38100" dir="2700000" algn="tl">
                    <a:srgbClr val="C0C0C0"/>
                  </a:outerShdw>
                </a:effectLst>
                <a:latin typeface="Calibri" charset="0"/>
              </a:rPr>
            </a:br>
            <a:r>
              <a:rPr lang="ru-RU" sz="3200" b="1" dirty="0" err="1">
                <a:solidFill>
                  <a:srgbClr val="2D0410"/>
                </a:solidFill>
                <a:effectLst>
                  <a:outerShdw blurRad="38100" dist="38100" dir="2700000" algn="tl">
                    <a:srgbClr val="C0C0C0"/>
                  </a:outerShdw>
                </a:effectLst>
                <a:latin typeface="Calibri" charset="0"/>
              </a:rPr>
              <a:t>д</a:t>
            </a:r>
            <a:r>
              <a:rPr lang="en-US" sz="3200" b="1" dirty="0" err="1">
                <a:solidFill>
                  <a:srgbClr val="2D0410"/>
                </a:solidFill>
                <a:effectLst>
                  <a:outerShdw blurRad="38100" dist="38100" dir="2700000" algn="tl">
                    <a:srgbClr val="C0C0C0"/>
                  </a:outerShdw>
                </a:effectLst>
                <a:latin typeface="Calibri" charset="0"/>
              </a:rPr>
              <a:t>уховное</a:t>
            </a:r>
            <a:r>
              <a:rPr lang="en-US" sz="3200" b="1" dirty="0">
                <a:solidFill>
                  <a:srgbClr val="2D0410"/>
                </a:solidFill>
                <a:effectLst>
                  <a:outerShdw blurRad="38100" dist="38100" dir="2700000" algn="tl">
                    <a:srgbClr val="C0C0C0"/>
                  </a:outerShdw>
                </a:effectLst>
                <a:latin typeface="Calibri" charset="0"/>
              </a:rPr>
              <a:t> </a:t>
            </a:r>
            <a:r>
              <a:rPr lang="en-US" sz="3200" b="1" dirty="0" err="1">
                <a:solidFill>
                  <a:srgbClr val="2D0410"/>
                </a:solidFill>
                <a:effectLst>
                  <a:outerShdw blurRad="38100" dist="38100" dir="2700000" algn="tl">
                    <a:srgbClr val="C0C0C0"/>
                  </a:outerShdw>
                </a:effectLst>
                <a:latin typeface="Calibri" charset="0"/>
              </a:rPr>
              <a:t>значение</a:t>
            </a:r>
            <a:r>
              <a:rPr lang="en-US" sz="3200" b="1" dirty="0">
                <a:solidFill>
                  <a:srgbClr val="2D0410"/>
                </a:solidFill>
                <a:effectLst>
                  <a:outerShdw blurRad="38100" dist="38100" dir="2700000" algn="tl">
                    <a:srgbClr val="C0C0C0"/>
                  </a:outerShdw>
                </a:effectLst>
                <a:latin typeface="Calibri" charset="0"/>
              </a:rPr>
              <a:t> </a:t>
            </a:r>
            <a:r>
              <a:rPr lang="en-US" sz="3200" b="1" dirty="0" err="1">
                <a:solidFill>
                  <a:srgbClr val="2D0410"/>
                </a:solidFill>
                <a:effectLst>
                  <a:outerShdw blurRad="38100" dist="38100" dir="2700000" algn="tl">
                    <a:srgbClr val="C0C0C0"/>
                  </a:outerShdw>
                </a:effectLst>
                <a:latin typeface="Calibri" charset="0"/>
              </a:rPr>
              <a:t>взаимоотношений</a:t>
            </a:r>
            <a:endParaRPr lang="en-US" sz="3200" b="1" dirty="0">
              <a:solidFill>
                <a:srgbClr val="2D0410"/>
              </a:solidFill>
              <a:effectLst>
                <a:outerShdw blurRad="38100" dist="38100" dir="2700000" algn="tl">
                  <a:srgbClr val="C0C0C0"/>
                </a:outerShdw>
              </a:effectLst>
              <a:latin typeface="Calibri" charset="0"/>
            </a:endParaRPr>
          </a:p>
        </p:txBody>
      </p:sp>
      <p:sp>
        <p:nvSpPr>
          <p:cNvPr id="10242" name="Text Box 2"/>
          <p:cNvSpPr txBox="1">
            <a:spLocks noChangeArrowheads="1"/>
          </p:cNvSpPr>
          <p:nvPr/>
        </p:nvSpPr>
        <p:spPr bwMode="auto">
          <a:xfrm>
            <a:off x="914400" y="1447800"/>
            <a:ext cx="7618040" cy="3471863"/>
          </a:xfrm>
          <a:prstGeom prst="rect">
            <a:avLst/>
          </a:prstGeom>
          <a:noFill/>
          <a:ln w="9525">
            <a:noFill/>
            <a:round/>
            <a:headEnd/>
            <a:tailEnd/>
          </a:ln>
        </p:spPr>
        <p:txBody>
          <a:bodyPr/>
          <a:lstStyle/>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err="1">
                <a:solidFill>
                  <a:srgbClr val="000000"/>
                </a:solidFill>
                <a:latin typeface="Calibri" charset="0"/>
              </a:rPr>
              <a:t>Иисус</a:t>
            </a:r>
            <a:r>
              <a:rPr lang="en-US" b="1" dirty="0">
                <a:solidFill>
                  <a:srgbClr val="000000"/>
                </a:solidFill>
                <a:latin typeface="Calibri" charset="0"/>
              </a:rPr>
              <a:t> </a:t>
            </a:r>
            <a:r>
              <a:rPr lang="en-US" b="1" dirty="0" err="1">
                <a:solidFill>
                  <a:srgbClr val="000000"/>
                </a:solidFill>
                <a:latin typeface="Calibri" charset="0"/>
              </a:rPr>
              <a:t>предусмотрел</a:t>
            </a:r>
            <a:r>
              <a:rPr lang="en-US" b="1" dirty="0">
                <a:solidFill>
                  <a:srgbClr val="000000"/>
                </a:solidFill>
                <a:latin typeface="Calibri" charset="0"/>
              </a:rPr>
              <a:t> </a:t>
            </a:r>
            <a:r>
              <a:rPr lang="en-US" b="1" dirty="0" err="1">
                <a:solidFill>
                  <a:srgbClr val="000000"/>
                </a:solidFill>
                <a:latin typeface="Calibri" charset="0"/>
              </a:rPr>
              <a:t>при</a:t>
            </a:r>
            <a:r>
              <a:rPr lang="en-US" b="1" dirty="0">
                <a:solidFill>
                  <a:srgbClr val="000000"/>
                </a:solidFill>
                <a:latin typeface="Calibri" charset="0"/>
              </a:rPr>
              <a:t> </a:t>
            </a:r>
            <a:r>
              <a:rPr lang="en-US" b="1" dirty="0" err="1">
                <a:solidFill>
                  <a:srgbClr val="000000"/>
                </a:solidFill>
                <a:latin typeface="Calibri" charset="0"/>
              </a:rPr>
              <a:t>творении</a:t>
            </a:r>
            <a:r>
              <a:rPr lang="en-US" b="1" dirty="0">
                <a:solidFill>
                  <a:srgbClr val="000000"/>
                </a:solidFill>
                <a:latin typeface="Calibri" charset="0"/>
              </a:rPr>
              <a:t> </a:t>
            </a:r>
            <a:r>
              <a:rPr lang="en-US" b="1" dirty="0" err="1">
                <a:solidFill>
                  <a:srgbClr val="000000"/>
                </a:solidFill>
                <a:latin typeface="Calibri" charset="0"/>
              </a:rPr>
              <a:t>рождение</a:t>
            </a:r>
            <a:r>
              <a:rPr lang="en-US" b="1" dirty="0">
                <a:solidFill>
                  <a:srgbClr val="000000"/>
                </a:solidFill>
                <a:latin typeface="Calibri" charset="0"/>
              </a:rPr>
              <a:t> </a:t>
            </a:r>
            <a:r>
              <a:rPr lang="en-US" b="1" dirty="0" err="1">
                <a:solidFill>
                  <a:srgbClr val="000000"/>
                </a:solidFill>
                <a:latin typeface="Calibri" charset="0"/>
              </a:rPr>
              <a:t>детей</a:t>
            </a:r>
            <a:r>
              <a:rPr lang="en-US" b="1" dirty="0">
                <a:solidFill>
                  <a:srgbClr val="000000"/>
                </a:solidFill>
                <a:latin typeface="Calibri" charset="0"/>
              </a:rPr>
              <a:t>.</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err="1">
                <a:solidFill>
                  <a:srgbClr val="000000"/>
                </a:solidFill>
                <a:latin typeface="Calibri" charset="0"/>
              </a:rPr>
              <a:t>Иисус</a:t>
            </a:r>
            <a:r>
              <a:rPr lang="en-US" b="1" dirty="0">
                <a:solidFill>
                  <a:srgbClr val="000000"/>
                </a:solidFill>
                <a:latin typeface="Calibri" charset="0"/>
              </a:rPr>
              <a:t> </a:t>
            </a:r>
            <a:r>
              <a:rPr lang="en-US" b="1" dirty="0" err="1">
                <a:solidFill>
                  <a:srgbClr val="000000"/>
                </a:solidFill>
                <a:latin typeface="Calibri" charset="0"/>
              </a:rPr>
              <a:t>утвердил</a:t>
            </a:r>
            <a:r>
              <a:rPr lang="en-US" b="1" dirty="0">
                <a:solidFill>
                  <a:srgbClr val="000000"/>
                </a:solidFill>
                <a:latin typeface="Calibri" charset="0"/>
              </a:rPr>
              <a:t> </a:t>
            </a:r>
            <a:r>
              <a:rPr lang="en-US" b="1" dirty="0" err="1">
                <a:solidFill>
                  <a:srgbClr val="000000"/>
                </a:solidFill>
                <a:latin typeface="Calibri" charset="0"/>
              </a:rPr>
              <a:t>семейную</a:t>
            </a:r>
            <a:r>
              <a:rPr lang="en-US" b="1" dirty="0">
                <a:solidFill>
                  <a:srgbClr val="000000"/>
                </a:solidFill>
                <a:latin typeface="Calibri" charset="0"/>
              </a:rPr>
              <a:t> </a:t>
            </a:r>
            <a:r>
              <a:rPr lang="en-US" b="1" dirty="0" err="1">
                <a:solidFill>
                  <a:srgbClr val="000000"/>
                </a:solidFill>
                <a:latin typeface="Calibri" charset="0"/>
              </a:rPr>
              <a:t>жизнь</a:t>
            </a:r>
            <a:r>
              <a:rPr lang="en-US" b="1" dirty="0">
                <a:solidFill>
                  <a:srgbClr val="000000"/>
                </a:solidFill>
                <a:latin typeface="Calibri" charset="0"/>
              </a:rPr>
              <a:t> и </a:t>
            </a:r>
            <a:r>
              <a:rPr lang="en-US" b="1" dirty="0" err="1">
                <a:solidFill>
                  <a:srgbClr val="000000"/>
                </a:solidFill>
                <a:latin typeface="Calibri" charset="0"/>
              </a:rPr>
              <a:t>возложил</a:t>
            </a:r>
            <a:r>
              <a:rPr lang="en-US" b="1" dirty="0">
                <a:solidFill>
                  <a:srgbClr val="000000"/>
                </a:solidFill>
                <a:latin typeface="Calibri" charset="0"/>
              </a:rPr>
              <a:t> </a:t>
            </a:r>
            <a:r>
              <a:rPr lang="en-US" b="1" dirty="0" err="1">
                <a:solidFill>
                  <a:srgbClr val="000000"/>
                </a:solidFill>
                <a:latin typeface="Calibri" charset="0"/>
              </a:rPr>
              <a:t>на</a:t>
            </a:r>
            <a:r>
              <a:rPr lang="en-US" b="1" dirty="0">
                <a:solidFill>
                  <a:srgbClr val="000000"/>
                </a:solidFill>
                <a:latin typeface="Calibri" charset="0"/>
              </a:rPr>
              <a:t> </a:t>
            </a:r>
            <a:r>
              <a:rPr lang="en-US" b="1" dirty="0" err="1">
                <a:solidFill>
                  <a:srgbClr val="000000"/>
                </a:solidFill>
                <a:latin typeface="Calibri" charset="0"/>
              </a:rPr>
              <a:t>нее</a:t>
            </a:r>
            <a:r>
              <a:rPr lang="en-US" b="1" dirty="0">
                <a:solidFill>
                  <a:srgbClr val="000000"/>
                </a:solidFill>
                <a:latin typeface="Calibri" charset="0"/>
              </a:rPr>
              <a:t> </a:t>
            </a:r>
            <a:r>
              <a:rPr lang="en-US" b="1" dirty="0" err="1">
                <a:solidFill>
                  <a:srgbClr val="000000"/>
                </a:solidFill>
                <a:latin typeface="Calibri" charset="0"/>
              </a:rPr>
              <a:t>ответственность</a:t>
            </a:r>
            <a:r>
              <a:rPr lang="en-US" b="1" dirty="0">
                <a:solidFill>
                  <a:srgbClr val="000000"/>
                </a:solidFill>
                <a:latin typeface="Calibri" charset="0"/>
              </a:rPr>
              <a:t>. </a:t>
            </a:r>
          </a:p>
          <a:p>
            <a:pPr marL="341313" indent="-341313">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rgbClr val="000000"/>
                </a:solidFill>
                <a:latin typeface="Calibri" charset="0"/>
              </a:rPr>
              <a:t>«</a:t>
            </a:r>
            <a:r>
              <a:rPr lang="en-US" b="1" dirty="0" err="1">
                <a:solidFill>
                  <a:srgbClr val="000000"/>
                </a:solidFill>
                <a:latin typeface="Calibri" charset="0"/>
              </a:rPr>
              <a:t>Трудные</a:t>
            </a:r>
            <a:r>
              <a:rPr lang="en-US" b="1" dirty="0">
                <a:solidFill>
                  <a:srgbClr val="000000"/>
                </a:solidFill>
                <a:latin typeface="Calibri" charset="0"/>
              </a:rPr>
              <a:t> </a:t>
            </a:r>
            <a:r>
              <a:rPr lang="en-US" b="1" dirty="0" err="1">
                <a:solidFill>
                  <a:srgbClr val="000000"/>
                </a:solidFill>
                <a:latin typeface="Calibri" charset="0"/>
              </a:rPr>
              <a:t>изречения</a:t>
            </a:r>
            <a:r>
              <a:rPr lang="en-US" b="1" dirty="0">
                <a:solidFill>
                  <a:srgbClr val="000000"/>
                </a:solidFill>
                <a:latin typeface="Calibri" charset="0"/>
              </a:rPr>
              <a:t>»</a:t>
            </a:r>
          </a:p>
        </p:txBody>
      </p:sp>
      <p:sp>
        <p:nvSpPr>
          <p:cNvPr id="9220" name="Text Box 3"/>
          <p:cNvSpPr txBox="1">
            <a:spLocks noChangeArrowheads="1"/>
          </p:cNvSpPr>
          <p:nvPr/>
        </p:nvSpPr>
        <p:spPr bwMode="auto">
          <a:xfrm>
            <a:off x="8074025" y="61801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588F92B-30C8-4DAF-BDCA-6D69130C95AD}"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sz="1200">
              <a:solidFill>
                <a:srgbClr val="898989"/>
              </a:solidFill>
              <a:latin typeface="Calibri" charset="0"/>
            </a:endParaRPr>
          </a:p>
        </p:txBody>
      </p:sp>
      <p:pic>
        <p:nvPicPr>
          <p:cNvPr id="9221"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p:cTn id="7" dur="500" fill="hold"/>
                                        <p:tgtEl>
                                          <p:spTgt spid="10242">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10242">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10242">
                                            <p:txEl>
                                              <p:pRg st="0" end="0"/>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0" y="401638"/>
            <a:ext cx="9144000" cy="665162"/>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b="1" dirty="0" err="1">
                <a:solidFill>
                  <a:srgbClr val="2D0410"/>
                </a:solidFill>
                <a:effectLst>
                  <a:outerShdw blurRad="38100" dist="38100" dir="2700000" algn="tl">
                    <a:srgbClr val="C0C0C0"/>
                  </a:outerShdw>
                </a:effectLst>
                <a:latin typeface="Calibri" charset="0"/>
              </a:rPr>
              <a:t>Весть</a:t>
            </a:r>
            <a:r>
              <a:rPr lang="en-US" sz="4400" b="1" dirty="0">
                <a:solidFill>
                  <a:srgbClr val="2D0410"/>
                </a:solidFill>
                <a:effectLst>
                  <a:outerShdw blurRad="38100" dist="38100" dir="2700000" algn="tl">
                    <a:srgbClr val="C0C0C0"/>
                  </a:outerShdw>
                </a:effectLst>
                <a:latin typeface="Calibri" charset="0"/>
              </a:rPr>
              <a:t> </a:t>
            </a:r>
            <a:r>
              <a:rPr lang="en-US" sz="4400" b="1" dirty="0" err="1">
                <a:solidFill>
                  <a:srgbClr val="2D0410"/>
                </a:solidFill>
                <a:effectLst>
                  <a:outerShdw blurRad="38100" dist="38100" dir="2700000" algn="tl">
                    <a:srgbClr val="C0C0C0"/>
                  </a:outerShdw>
                </a:effectLst>
                <a:latin typeface="Calibri" charset="0"/>
              </a:rPr>
              <a:t>Илии</a:t>
            </a:r>
            <a:endParaRPr lang="en-US" sz="4400" b="1" dirty="0">
              <a:solidFill>
                <a:srgbClr val="2D0410"/>
              </a:solidFill>
              <a:effectLst>
                <a:outerShdw blurRad="38100" dist="38100" dir="2700000" algn="tl">
                  <a:srgbClr val="C0C0C0"/>
                </a:outerShdw>
              </a:effectLst>
              <a:latin typeface="Calibri" charset="0"/>
            </a:endParaRPr>
          </a:p>
        </p:txBody>
      </p:sp>
      <p:sp>
        <p:nvSpPr>
          <p:cNvPr id="10243" name="Text Box 2"/>
          <p:cNvSpPr txBox="1">
            <a:spLocks noChangeArrowheads="1"/>
          </p:cNvSpPr>
          <p:nvPr/>
        </p:nvSpPr>
        <p:spPr bwMode="auto">
          <a:xfrm>
            <a:off x="8040688" y="6162675"/>
            <a:ext cx="493712"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B587C2D-B065-4CEC-840E-2781690238D7}"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200">
              <a:solidFill>
                <a:srgbClr val="898989"/>
              </a:solidFill>
              <a:latin typeface="Calibri" charset="0"/>
            </a:endParaRPr>
          </a:p>
        </p:txBody>
      </p:sp>
      <p:sp>
        <p:nvSpPr>
          <p:cNvPr id="11267" name="Rectangle 3"/>
          <p:cNvSpPr>
            <a:spLocks noChangeArrowheads="1"/>
          </p:cNvSpPr>
          <p:nvPr/>
        </p:nvSpPr>
        <p:spPr bwMode="auto">
          <a:xfrm>
            <a:off x="838200" y="1371600"/>
            <a:ext cx="7620000" cy="3868738"/>
          </a:xfrm>
          <a:prstGeom prst="rect">
            <a:avLst/>
          </a:prstGeom>
          <a:noFill/>
          <a:ln w="9525">
            <a:noFill/>
            <a:round/>
            <a:headEnd/>
            <a:tailEnd/>
          </a:ln>
        </p:spPr>
        <p:txBody>
          <a:bodyPr lIns="90000" tIns="46800" rIns="90000" bIns="46800"/>
          <a:lstStyle/>
          <a:p>
            <a:pPr marL="457200" indent="-457200">
              <a:buClr>
                <a:srgbClr val="49989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3600" b="1" dirty="0" err="1">
                <a:solidFill>
                  <a:srgbClr val="000000"/>
                </a:solidFill>
                <a:latin typeface="Calibri" charset="0"/>
              </a:rPr>
              <a:t>Весть</a:t>
            </a:r>
            <a:r>
              <a:rPr lang="en-US" sz="3600" b="1" dirty="0">
                <a:solidFill>
                  <a:srgbClr val="000000"/>
                </a:solidFill>
                <a:latin typeface="Calibri" charset="0"/>
              </a:rPr>
              <a:t> </a:t>
            </a:r>
            <a:r>
              <a:rPr lang="en-US" sz="3600" b="1" dirty="0" err="1">
                <a:solidFill>
                  <a:srgbClr val="000000"/>
                </a:solidFill>
                <a:latin typeface="Calibri" charset="0"/>
              </a:rPr>
              <a:t>последнего</a:t>
            </a:r>
            <a:r>
              <a:rPr lang="en-US" sz="3600" b="1" dirty="0">
                <a:solidFill>
                  <a:srgbClr val="000000"/>
                </a:solidFill>
                <a:latin typeface="Calibri" charset="0"/>
              </a:rPr>
              <a:t> </a:t>
            </a:r>
            <a:r>
              <a:rPr lang="en-US" sz="3600" b="1" dirty="0" err="1">
                <a:solidFill>
                  <a:srgbClr val="000000"/>
                </a:solidFill>
                <a:latin typeface="Calibri" charset="0"/>
              </a:rPr>
              <a:t>времени</a:t>
            </a:r>
            <a:r>
              <a:rPr lang="en-US" sz="3600" b="1" dirty="0">
                <a:solidFill>
                  <a:srgbClr val="000000"/>
                </a:solidFill>
                <a:latin typeface="Calibri" charset="0"/>
              </a:rPr>
              <a:t>, </a:t>
            </a:r>
            <a:r>
              <a:rPr lang="en-US" sz="3600" b="1" dirty="0" err="1">
                <a:solidFill>
                  <a:srgbClr val="000000"/>
                </a:solidFill>
                <a:latin typeface="Calibri" charset="0"/>
              </a:rPr>
              <a:t>которая</a:t>
            </a:r>
            <a:r>
              <a:rPr lang="en-US" sz="3600" b="1" dirty="0">
                <a:solidFill>
                  <a:srgbClr val="000000"/>
                </a:solidFill>
                <a:latin typeface="Calibri" charset="0"/>
              </a:rPr>
              <a:t> </a:t>
            </a:r>
            <a:r>
              <a:rPr lang="ru-RU" sz="3600" b="1" dirty="0">
                <a:solidFill>
                  <a:srgbClr val="000000"/>
                </a:solidFill>
                <a:latin typeface="Calibri" charset="0"/>
              </a:rPr>
              <a:t>касается </a:t>
            </a:r>
            <a:r>
              <a:rPr lang="en-US" sz="3600" b="1" dirty="0" err="1">
                <a:solidFill>
                  <a:srgbClr val="000000"/>
                </a:solidFill>
                <a:latin typeface="Calibri" charset="0"/>
              </a:rPr>
              <a:t>сердц</a:t>
            </a:r>
            <a:r>
              <a:rPr lang="ru-RU" sz="3600" b="1" dirty="0">
                <a:solidFill>
                  <a:srgbClr val="000000"/>
                </a:solidFill>
                <a:latin typeface="Calibri" charset="0"/>
              </a:rPr>
              <a:t>а</a:t>
            </a:r>
            <a:endParaRPr lang="en-US" sz="3600" b="1" dirty="0">
              <a:solidFill>
                <a:srgbClr val="000000"/>
              </a:solidFill>
              <a:latin typeface="Calibri" charset="0"/>
            </a:endParaRPr>
          </a:p>
          <a:p>
            <a:pPr marL="457200" indent="-457200">
              <a:buClr>
                <a:srgbClr val="49989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3600" b="1" dirty="0" err="1">
                <a:solidFill>
                  <a:srgbClr val="000000"/>
                </a:solidFill>
                <a:latin typeface="Calibri" charset="0"/>
              </a:rPr>
              <a:t>Первоначальная</a:t>
            </a:r>
            <a:r>
              <a:rPr lang="en-US" sz="3600" b="1" dirty="0">
                <a:solidFill>
                  <a:srgbClr val="000000"/>
                </a:solidFill>
                <a:latin typeface="Calibri" charset="0"/>
              </a:rPr>
              <a:t> </a:t>
            </a:r>
            <a:r>
              <a:rPr lang="en-US" sz="3600" b="1" dirty="0" err="1">
                <a:solidFill>
                  <a:srgbClr val="000000"/>
                </a:solidFill>
                <a:latin typeface="Calibri" charset="0"/>
              </a:rPr>
              <a:t>весть</a:t>
            </a:r>
            <a:r>
              <a:rPr lang="en-US" sz="3600" b="1" dirty="0">
                <a:solidFill>
                  <a:srgbClr val="000000"/>
                </a:solidFill>
                <a:latin typeface="Calibri" charset="0"/>
              </a:rPr>
              <a:t> </a:t>
            </a:r>
            <a:r>
              <a:rPr lang="en-US" sz="3600" b="1" dirty="0" err="1">
                <a:solidFill>
                  <a:srgbClr val="000000"/>
                </a:solidFill>
                <a:latin typeface="Calibri" charset="0"/>
              </a:rPr>
              <a:t>Илии</a:t>
            </a:r>
            <a:endParaRPr lang="en-US" sz="3600" b="1" dirty="0">
              <a:solidFill>
                <a:srgbClr val="000000"/>
              </a:solidFill>
              <a:latin typeface="Calibri" charset="0"/>
            </a:endParaRPr>
          </a:p>
          <a:p>
            <a:pPr marL="457200" indent="-457200">
              <a:buClr>
                <a:srgbClr val="49989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3600" b="1" dirty="0" err="1">
                <a:solidFill>
                  <a:srgbClr val="000000"/>
                </a:solidFill>
                <a:latin typeface="Calibri" charset="0"/>
              </a:rPr>
              <a:t>Воскрешение</a:t>
            </a:r>
            <a:r>
              <a:rPr lang="en-US" sz="3600" b="1" dirty="0">
                <a:solidFill>
                  <a:srgbClr val="000000"/>
                </a:solidFill>
                <a:latin typeface="Calibri" charset="0"/>
              </a:rPr>
              <a:t> в </a:t>
            </a:r>
            <a:r>
              <a:rPr lang="en-US" sz="3600" b="1" dirty="0" err="1">
                <a:solidFill>
                  <a:srgbClr val="000000"/>
                </a:solidFill>
                <a:latin typeface="Calibri" charset="0"/>
              </a:rPr>
              <a:t>Сарепте</a:t>
            </a:r>
            <a:r>
              <a:rPr lang="en-US" sz="3600" b="1" dirty="0">
                <a:solidFill>
                  <a:srgbClr val="000000"/>
                </a:solidFill>
                <a:latin typeface="Calibri" charset="0"/>
              </a:rPr>
              <a:t> </a:t>
            </a:r>
          </a:p>
          <a:p>
            <a:pPr marL="457200" indent="-457200">
              <a:buClr>
                <a:srgbClr val="49989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3600" b="1" dirty="0" err="1">
                <a:solidFill>
                  <a:srgbClr val="000000"/>
                </a:solidFill>
                <a:latin typeface="Calibri" charset="0"/>
              </a:rPr>
              <a:t>Обращая</a:t>
            </a:r>
            <a:r>
              <a:rPr lang="en-US" sz="3600" b="1" dirty="0">
                <a:solidFill>
                  <a:srgbClr val="000000"/>
                </a:solidFill>
                <a:latin typeface="Calibri" charset="0"/>
              </a:rPr>
              <a:t> </a:t>
            </a:r>
            <a:r>
              <a:rPr lang="en-US" sz="3600" b="1" dirty="0" err="1">
                <a:solidFill>
                  <a:srgbClr val="000000"/>
                </a:solidFill>
                <a:latin typeface="Calibri" charset="0"/>
              </a:rPr>
              <a:t>сердца</a:t>
            </a:r>
            <a:r>
              <a:rPr lang="en-US" sz="3600" b="1" dirty="0">
                <a:solidFill>
                  <a:srgbClr val="000000"/>
                </a:solidFill>
                <a:latin typeface="Calibri" charset="0"/>
              </a:rPr>
              <a:t> к </a:t>
            </a:r>
            <a:r>
              <a:rPr lang="en-US" sz="3600" b="1" dirty="0" err="1">
                <a:solidFill>
                  <a:srgbClr val="000000"/>
                </a:solidFill>
                <a:latin typeface="Calibri" charset="0"/>
              </a:rPr>
              <a:t>небесному</a:t>
            </a:r>
            <a:r>
              <a:rPr lang="en-US" sz="3600" b="1" dirty="0">
                <a:solidFill>
                  <a:srgbClr val="000000"/>
                </a:solidFill>
                <a:latin typeface="Calibri" charset="0"/>
              </a:rPr>
              <a:t> </a:t>
            </a:r>
            <a:r>
              <a:rPr lang="en-US" sz="3600" b="1" dirty="0" err="1">
                <a:solidFill>
                  <a:srgbClr val="000000"/>
                </a:solidFill>
                <a:latin typeface="Calibri" charset="0"/>
              </a:rPr>
              <a:t>Отцу</a:t>
            </a:r>
            <a:endParaRPr lang="en-US" sz="3600" b="1" dirty="0">
              <a:solidFill>
                <a:srgbClr val="000000"/>
              </a:solidFill>
              <a:latin typeface="Calibri" charset="0"/>
            </a:endParaRPr>
          </a:p>
          <a:p>
            <a:pPr marL="457200" indent="-457200">
              <a:buClr>
                <a:srgbClr val="49989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3600" b="1" dirty="0" err="1">
                <a:solidFill>
                  <a:srgbClr val="000000"/>
                </a:solidFill>
                <a:latin typeface="Calibri" charset="0"/>
              </a:rPr>
              <a:t>Семейное</a:t>
            </a:r>
            <a:r>
              <a:rPr lang="en-US" sz="3600" b="1" dirty="0">
                <a:solidFill>
                  <a:srgbClr val="000000"/>
                </a:solidFill>
                <a:latin typeface="Calibri" charset="0"/>
              </a:rPr>
              <a:t> </a:t>
            </a:r>
            <a:r>
              <a:rPr lang="en-US" sz="3600" b="1" dirty="0" err="1">
                <a:solidFill>
                  <a:srgbClr val="000000"/>
                </a:solidFill>
                <a:latin typeface="Calibri" charset="0"/>
              </a:rPr>
              <a:t>служение</a:t>
            </a:r>
            <a:r>
              <a:rPr lang="en-US" sz="3600" b="1" dirty="0">
                <a:solidFill>
                  <a:srgbClr val="000000"/>
                </a:solidFill>
                <a:latin typeface="Calibri" charset="0"/>
              </a:rPr>
              <a:t> и </a:t>
            </a:r>
            <a:r>
              <a:rPr lang="ru-RU" sz="3600" b="1" dirty="0">
                <a:solidFill>
                  <a:srgbClr val="000000"/>
                </a:solidFill>
                <a:latin typeface="Calibri" charset="0"/>
              </a:rPr>
              <a:t>в</a:t>
            </a:r>
            <a:r>
              <a:rPr lang="en-US" sz="3600" b="1" dirty="0" err="1">
                <a:solidFill>
                  <a:srgbClr val="000000"/>
                </a:solidFill>
                <a:latin typeface="Calibri" charset="0"/>
              </a:rPr>
              <a:t>есть</a:t>
            </a:r>
            <a:r>
              <a:rPr lang="en-US" sz="3600" b="1" dirty="0">
                <a:solidFill>
                  <a:srgbClr val="000000"/>
                </a:solidFill>
                <a:latin typeface="Calibri" charset="0"/>
              </a:rPr>
              <a:t> </a:t>
            </a:r>
            <a:r>
              <a:rPr lang="en-US" sz="3600" b="1" dirty="0" err="1">
                <a:solidFill>
                  <a:srgbClr val="000000"/>
                </a:solidFill>
                <a:latin typeface="Calibri" charset="0"/>
              </a:rPr>
              <a:t>Илии</a:t>
            </a:r>
            <a:r>
              <a:rPr lang="en-US" sz="3600" b="1" dirty="0">
                <a:solidFill>
                  <a:srgbClr val="000000"/>
                </a:solidFill>
                <a:latin typeface="Calibri" charset="0"/>
              </a:rPr>
              <a:t> </a:t>
            </a:r>
          </a:p>
        </p:txBody>
      </p:sp>
      <p:pic>
        <p:nvPicPr>
          <p:cNvPr id="10245"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11267">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0" y="12700"/>
            <a:ext cx="9144000" cy="1066800"/>
          </a:xfrm>
          <a:prstGeom prst="rect">
            <a:avLst/>
          </a:prstGeom>
          <a:noFill/>
          <a:ln w="9525">
            <a:noFill/>
            <a:round/>
            <a:headEnd/>
            <a:tailEnd/>
          </a:ln>
          <a:effec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a:solidFill>
                  <a:srgbClr val="2D0410"/>
                </a:solidFill>
                <a:effectLst>
                  <a:outerShdw blurRad="38100" dist="38100" dir="2700000" algn="tl">
                    <a:srgbClr val="C0C0C0"/>
                  </a:outerShdw>
                </a:effectLst>
                <a:latin typeface="Calibri" charset="0"/>
              </a:rPr>
              <a:t>Поручение из Евангелия </a:t>
            </a:r>
            <a:br>
              <a:rPr lang="en-US" sz="3200" b="1">
                <a:solidFill>
                  <a:srgbClr val="2D0410"/>
                </a:solidFill>
                <a:effectLst>
                  <a:outerShdw blurRad="38100" dist="38100" dir="2700000" algn="tl">
                    <a:srgbClr val="C0C0C0"/>
                  </a:outerShdw>
                </a:effectLst>
                <a:latin typeface="Calibri" charset="0"/>
              </a:rPr>
            </a:br>
            <a:r>
              <a:rPr lang="en-US" sz="3200" b="1">
                <a:solidFill>
                  <a:srgbClr val="2D0410"/>
                </a:solidFill>
                <a:effectLst>
                  <a:outerShdw blurRad="38100" dist="38100" dir="2700000" algn="tl">
                    <a:srgbClr val="C0C0C0"/>
                  </a:outerShdw>
                </a:effectLst>
                <a:latin typeface="Calibri" charset="0"/>
              </a:rPr>
              <a:t>сделать учениками все народы</a:t>
            </a:r>
          </a:p>
        </p:txBody>
      </p:sp>
      <p:sp>
        <p:nvSpPr>
          <p:cNvPr id="12290" name="Text Box 2"/>
          <p:cNvSpPr txBox="1">
            <a:spLocks noChangeArrowheads="1"/>
          </p:cNvSpPr>
          <p:nvPr/>
        </p:nvSpPr>
        <p:spPr bwMode="auto">
          <a:xfrm>
            <a:off x="827584" y="1844824"/>
            <a:ext cx="7776343" cy="2565400"/>
          </a:xfrm>
          <a:prstGeom prst="rect">
            <a:avLst/>
          </a:prstGeom>
          <a:noFill/>
          <a:ln w="9525">
            <a:noFill/>
            <a:round/>
            <a:headEnd/>
            <a:tailEnd/>
          </a:ln>
        </p:spPr>
        <p:txBody>
          <a:bodyPr/>
          <a:lstStyle/>
          <a:p>
            <a:pPr marL="341313" indent="-341313">
              <a:lnSpc>
                <a:spcPct val="90000"/>
              </a:lnSpc>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Ученики следуют учению Иисуса</a:t>
            </a:r>
          </a:p>
          <a:p>
            <a:pPr marL="341313" indent="-341313">
              <a:lnSpc>
                <a:spcPct val="90000"/>
              </a:lnSpc>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Ученики знаю</a:t>
            </a:r>
            <a:r>
              <a:rPr lang="ru-RU" b="1" dirty="0">
                <a:solidFill>
                  <a:srgbClr val="000000"/>
                </a:solidFill>
                <a:latin typeface="Calibri" charset="0"/>
              </a:rPr>
              <a:t>т</a:t>
            </a:r>
            <a:r>
              <a:rPr lang="pt-PT" b="1" dirty="0">
                <a:solidFill>
                  <a:srgbClr val="000000"/>
                </a:solidFill>
                <a:latin typeface="Calibri" charset="0"/>
              </a:rPr>
              <a:t> как любить</a:t>
            </a:r>
          </a:p>
          <a:p>
            <a:pPr marL="341313" indent="-341313">
              <a:lnSpc>
                <a:spcPct val="90000"/>
              </a:lnSpc>
              <a:spcBef>
                <a:spcPts val="800"/>
              </a:spcBef>
              <a:buClr>
                <a:srgbClr val="499890"/>
              </a:buClr>
              <a:buFont typeface="Calibri"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PT" b="1" dirty="0">
                <a:solidFill>
                  <a:srgbClr val="000000"/>
                </a:solidFill>
                <a:latin typeface="Calibri" charset="0"/>
              </a:rPr>
              <a:t>Воспитание влияет на религиозный опыт</a:t>
            </a:r>
          </a:p>
        </p:txBody>
      </p:sp>
      <p:sp>
        <p:nvSpPr>
          <p:cNvPr id="11268" name="Text Box 3"/>
          <p:cNvSpPr txBox="1">
            <a:spLocks noChangeArrowheads="1"/>
          </p:cNvSpPr>
          <p:nvPr/>
        </p:nvSpPr>
        <p:spPr bwMode="auto">
          <a:xfrm>
            <a:off x="8058150" y="6180138"/>
            <a:ext cx="493713" cy="365125"/>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052ABD-D3B6-4235-91A6-403CCA61A1AC}" type="slidenum">
              <a:rPr lang="en-US" sz="1200">
                <a:solidFill>
                  <a:srgbClr val="898989"/>
                </a:solidFill>
                <a:latin typeface="Calibri"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200">
              <a:solidFill>
                <a:srgbClr val="898989"/>
              </a:solidFill>
              <a:latin typeface="Calibri" charset="0"/>
            </a:endParaRPr>
          </a:p>
        </p:txBody>
      </p:sp>
      <p:pic>
        <p:nvPicPr>
          <p:cNvPr id="11269" name="Picture 4"/>
          <p:cNvPicPr>
            <a:picLocks noChangeAspect="1" noChangeArrowheads="1"/>
          </p:cNvPicPr>
          <p:nvPr/>
        </p:nvPicPr>
        <p:blipFill>
          <a:blip r:embed="rId3" cstate="print"/>
          <a:srcRect/>
          <a:stretch>
            <a:fillRect/>
          </a:stretch>
        </p:blipFill>
        <p:spPr bwMode="auto">
          <a:xfrm>
            <a:off x="0" y="1066800"/>
            <a:ext cx="9145588" cy="50800"/>
          </a:xfrm>
          <a:prstGeom prst="rect">
            <a:avLst/>
          </a:prstGeom>
          <a:noFill/>
          <a:ln w="9525">
            <a:noFill/>
            <a:round/>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p:cTn id="7" dur="500" fill="hold"/>
                                        <p:tgtEl>
                                          <p:spTgt spid="12290">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12290">
                                            <p:txEl>
                                              <p:pRg st="0" end="0"/>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12290">
                                            <p:txEl>
                                              <p:pRg st="0" end="0"/>
                                            </p:txEl>
                                          </p:spTgt>
                                        </p:tgtEl>
                                        <p:attrNameLst>
                                          <p:attrName>ppt_c</p:attrName>
                                        </p:attrNameLst>
                                      </p:cBhvr>
                                      <p:to>
                                        <a:srgbClr val="009890"/>
                                      </p:to>
                                    </p:animClr>
                                  </p:subTnLst>
                                </p:cTn>
                              </p:par>
                            </p:childTnLst>
                          </p:cTn>
                        </p:par>
                      </p:childTnLst>
                    </p:cTn>
                  </p:par>
                  <p:par>
                    <p:cTn id="9" fill="hold" nodeType="clickEffect">
                      <p:stCondLst>
                        <p:cond delay="indefinite"/>
                      </p:stCondLst>
                      <p:childTnLst>
                        <p:par>
                          <p:cTn id="10" fill="hold" nodeType="clickEffect">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2290">
                                            <p:txEl>
                                              <p:pRg st="1" end="1"/>
                                            </p:txEl>
                                          </p:spTgt>
                                        </p:tgtEl>
                                        <p:attrNameLst>
                                          <p:attrName>style.visibility</p:attrName>
                                        </p:attrNameLst>
                                      </p:cBhvr>
                                      <p:to>
                                        <p:strVal val="visible"/>
                                      </p:to>
                                    </p:set>
                                    <p:anim calcmode="lin" valueType="num">
                                      <p:cBhvr>
                                        <p:cTn id="13" dur="500" fill="hold"/>
                                        <p:tgtEl>
                                          <p:spTgt spid="12290">
                                            <p:txEl>
                                              <p:pRg st="1" end="1"/>
                                            </p:txEl>
                                          </p:spTgt>
                                        </p:tgtEl>
                                        <p:attrNameLst>
                                          <p:attrName>ppt_x</p:attrName>
                                        </p:attrNameLst>
                                      </p:cBhvr>
                                      <p:tavLst>
                                        <p:tav tm="100000">
                                          <p:val>
                                            <p:strVal val="#ppt_x"/>
                                          </p:val>
                                        </p:tav>
                                        <p:tav>
                                          <p:val>
                                            <p:strVal val="#ppt_x"/>
                                          </p:val>
                                        </p:tav>
                                      </p:tavLst>
                                    </p:anim>
                                    <p:anim calcmode="lin" valueType="num">
                                      <p:cBhvr>
                                        <p:cTn id="14" dur="500" fill="hold"/>
                                        <p:tgtEl>
                                          <p:spTgt spid="12290">
                                            <p:txEl>
                                              <p:pRg st="1" end="1"/>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12290">
                                            <p:txEl>
                                              <p:pRg st="1" end="1"/>
                                            </p:txEl>
                                          </p:spTgt>
                                        </p:tgtEl>
                                        <p:attrNameLst>
                                          <p:attrName>ppt_c</p:attrName>
                                        </p:attrNameLst>
                                      </p:cBhvr>
                                      <p:to>
                                        <a:srgbClr val="009890"/>
                                      </p:to>
                                    </p:animClr>
                                  </p:subTnLst>
                                </p:cTn>
                              </p:par>
                            </p:childTnLst>
                          </p:cTn>
                        </p:par>
                      </p:childTnLst>
                    </p:cTn>
                  </p:par>
                  <p:par>
                    <p:cTn id="15" fill="hold" nodeType="clickEffect">
                      <p:stCondLst>
                        <p:cond delay="indefinite"/>
                      </p:stCondLst>
                      <p:childTnLst>
                        <p:par>
                          <p:cTn id="16" fill="hold" nodeType="clickEffect">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2290">
                                            <p:txEl>
                                              <p:pRg st="2" end="2"/>
                                            </p:txEl>
                                          </p:spTgt>
                                        </p:tgtEl>
                                        <p:attrNameLst>
                                          <p:attrName>style.visibility</p:attrName>
                                        </p:attrNameLst>
                                      </p:cBhvr>
                                      <p:to>
                                        <p:strVal val="visible"/>
                                      </p:to>
                                    </p:set>
                                    <p:anim calcmode="lin" valueType="num">
                                      <p:cBhvr>
                                        <p:cTn id="19" dur="500" fill="hold"/>
                                        <p:tgtEl>
                                          <p:spTgt spid="12290">
                                            <p:txEl>
                                              <p:pRg st="2" end="2"/>
                                            </p:txEl>
                                          </p:spTgt>
                                        </p:tgtEl>
                                        <p:attrNameLst>
                                          <p:attrName>ppt_x</p:attrName>
                                        </p:attrNameLst>
                                      </p:cBhvr>
                                      <p:tavLst>
                                        <p:tav tm="100000">
                                          <p:val>
                                            <p:strVal val="#ppt_x"/>
                                          </p:val>
                                        </p:tav>
                                        <p:tav>
                                          <p:val>
                                            <p:strVal val="#ppt_x"/>
                                          </p:val>
                                        </p:tav>
                                      </p:tavLst>
                                    </p:anim>
                                    <p:anim calcmode="lin" valueType="num">
                                      <p:cBhvr>
                                        <p:cTn id="20" dur="500" fill="hold"/>
                                        <p:tgtEl>
                                          <p:spTgt spid="12290">
                                            <p:txEl>
                                              <p:pRg st="2" end="2"/>
                                            </p:txEl>
                                          </p:spTgt>
                                        </p:tgtEl>
                                        <p:attrNameLst>
                                          <p:attrName>ppt_y</p:attrName>
                                        </p:attrNameLst>
                                      </p:cBhvr>
                                      <p:tavLst>
                                        <p:tav tm="100000">
                                          <p:val>
                                            <p:strVal val="1+#ppt_h/2"/>
                                          </p:val>
                                        </p:tav>
                                        <p:tav>
                                          <p:val>
                                            <p:strVal val="#ppt_y"/>
                                          </p:val>
                                        </p:tav>
                                      </p:tavLst>
                                    </p:anim>
                                  </p:childTnLst>
                                  <p:subTnLst>
                                    <p:animClr clrSpc="rgb" dir="cw">
                                      <p:cBhvr override="childStyle">
                                        <p:cTn dur="1" fill="hold" display="0" masterRel="nextClick" afterEffect="1"/>
                                        <p:tgtEl>
                                          <p:spTgt spid="12290">
                                            <p:txEl>
                                              <p:pRg st="2" end="2"/>
                                            </p:txEl>
                                          </p:spTgt>
                                        </p:tgtEl>
                                        <p:attrNameLst>
                                          <p:attrName>ppt_c</p:attrName>
                                        </p:attrNameLst>
                                      </p:cBhvr>
                                      <p:to>
                                        <a:srgbClr val="0098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MS PGothic"/>
        <a:cs typeface=""/>
      </a:majorFont>
      <a:minorFont>
        <a:latin typeface="Calibri"/>
        <a:ea typeface="MS P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40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40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MS PGothic"/>
        <a:cs typeface=""/>
      </a:majorFont>
      <a:minorFont>
        <a:latin typeface="Calibri"/>
        <a:ea typeface="MS P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40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40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1815</Words>
  <Application>Microsoft Office PowerPoint</Application>
  <PresentationFormat>Экран (4:3)</PresentationFormat>
  <Paragraphs>232</Paragraphs>
  <Slides>12</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Тема Office</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Denali User</dc:creator>
  <cp:lastModifiedBy>Akseniya Liberanskaya</cp:lastModifiedBy>
  <cp:revision>226</cp:revision>
  <cp:lastPrinted>2011-04-07T18:04:09Z</cp:lastPrinted>
  <dcterms:created xsi:type="dcterms:W3CDTF">2001-08-27T16:57:01Z</dcterms:created>
  <dcterms:modified xsi:type="dcterms:W3CDTF">2013-10-13T19:38:58Z</dcterms:modified>
</cp:coreProperties>
</file>