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27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notesSlides/notesSlide88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85"/>
  </p:notesMasterIdLst>
  <p:sldIdLst>
    <p:sldId id="628" r:id="rId2"/>
    <p:sldId id="645" r:id="rId3"/>
    <p:sldId id="629" r:id="rId4"/>
    <p:sldId id="647" r:id="rId5"/>
    <p:sldId id="664" r:id="rId6"/>
    <p:sldId id="670" r:id="rId7"/>
    <p:sldId id="562" r:id="rId8"/>
    <p:sldId id="563" r:id="rId9"/>
    <p:sldId id="630" r:id="rId10"/>
    <p:sldId id="707" r:id="rId11"/>
    <p:sldId id="666" r:id="rId12"/>
    <p:sldId id="706" r:id="rId13"/>
    <p:sldId id="625" r:id="rId14"/>
    <p:sldId id="657" r:id="rId15"/>
    <p:sldId id="705" r:id="rId16"/>
    <p:sldId id="585" r:id="rId17"/>
    <p:sldId id="446" r:id="rId18"/>
    <p:sldId id="586" r:id="rId19"/>
    <p:sldId id="587" r:id="rId20"/>
    <p:sldId id="588" r:id="rId21"/>
    <p:sldId id="591" r:id="rId22"/>
    <p:sldId id="669" r:id="rId23"/>
    <p:sldId id="592" r:id="rId24"/>
    <p:sldId id="593" r:id="rId25"/>
    <p:sldId id="594" r:id="rId26"/>
    <p:sldId id="595" r:id="rId27"/>
    <p:sldId id="596" r:id="rId28"/>
    <p:sldId id="597" r:id="rId29"/>
    <p:sldId id="598" r:id="rId30"/>
    <p:sldId id="599" r:id="rId31"/>
    <p:sldId id="737" r:id="rId32"/>
    <p:sldId id="600" r:id="rId33"/>
    <p:sldId id="717" r:id="rId34"/>
    <p:sldId id="667" r:id="rId35"/>
    <p:sldId id="668" r:id="rId36"/>
    <p:sldId id="671" r:id="rId37"/>
    <p:sldId id="673" r:id="rId38"/>
    <p:sldId id="674" r:id="rId39"/>
    <p:sldId id="675" r:id="rId40"/>
    <p:sldId id="676" r:id="rId41"/>
    <p:sldId id="677" r:id="rId42"/>
    <p:sldId id="678" r:id="rId43"/>
    <p:sldId id="679" r:id="rId44"/>
    <p:sldId id="681" r:id="rId45"/>
    <p:sldId id="682" r:id="rId46"/>
    <p:sldId id="680" r:id="rId47"/>
    <p:sldId id="752" r:id="rId48"/>
    <p:sldId id="684" r:id="rId49"/>
    <p:sldId id="686" r:id="rId50"/>
    <p:sldId id="754" r:id="rId51"/>
    <p:sldId id="753" r:id="rId52"/>
    <p:sldId id="688" r:id="rId53"/>
    <p:sldId id="689" r:id="rId54"/>
    <p:sldId id="690" r:id="rId55"/>
    <p:sldId id="747" r:id="rId56"/>
    <p:sldId id="622" r:id="rId57"/>
    <p:sldId id="655" r:id="rId58"/>
    <p:sldId id="748" r:id="rId59"/>
    <p:sldId id="719" r:id="rId60"/>
    <p:sldId id="650" r:id="rId61"/>
    <p:sldId id="746" r:id="rId62"/>
    <p:sldId id="262" r:id="rId63"/>
    <p:sldId id="265" r:id="rId64"/>
    <p:sldId id="267" r:id="rId65"/>
    <p:sldId id="654" r:id="rId66"/>
    <p:sldId id="261" r:id="rId67"/>
    <p:sldId id="347" r:id="rId68"/>
    <p:sldId id="700" r:id="rId69"/>
    <p:sldId id="323" r:id="rId70"/>
    <p:sldId id="327" r:id="rId71"/>
    <p:sldId id="715" r:id="rId72"/>
    <p:sldId id="716" r:id="rId73"/>
    <p:sldId id="360" r:id="rId74"/>
    <p:sldId id="635" r:id="rId75"/>
    <p:sldId id="616" r:id="rId76"/>
    <p:sldId id="260" r:id="rId77"/>
    <p:sldId id="672" r:id="rId78"/>
    <p:sldId id="438" r:id="rId79"/>
    <p:sldId id="695" r:id="rId80"/>
    <p:sldId id="294" r:id="rId81"/>
    <p:sldId id="722" r:id="rId82"/>
    <p:sldId id="723" r:id="rId83"/>
    <p:sldId id="724" r:id="rId84"/>
    <p:sldId id="728" r:id="rId85"/>
    <p:sldId id="397" r:id="rId86"/>
    <p:sldId id="398" r:id="rId87"/>
    <p:sldId id="450" r:id="rId88"/>
    <p:sldId id="451" r:id="rId89"/>
    <p:sldId id="452" r:id="rId90"/>
    <p:sldId id="639" r:id="rId91"/>
    <p:sldId id="407" r:id="rId92"/>
    <p:sldId id="436" r:id="rId93"/>
    <p:sldId id="408" r:id="rId94"/>
    <p:sldId id="410" r:id="rId95"/>
    <p:sldId id="411" r:id="rId96"/>
    <p:sldId id="412" r:id="rId97"/>
    <p:sldId id="413" r:id="rId98"/>
    <p:sldId id="415" r:id="rId99"/>
    <p:sldId id="416" r:id="rId100"/>
    <p:sldId id="418" r:id="rId101"/>
    <p:sldId id="419" r:id="rId102"/>
    <p:sldId id="423" r:id="rId103"/>
    <p:sldId id="426" r:id="rId104"/>
    <p:sldId id="430" r:id="rId105"/>
    <p:sldId id="420" r:id="rId106"/>
    <p:sldId id="421" r:id="rId107"/>
    <p:sldId id="422" r:id="rId108"/>
    <p:sldId id="427" r:id="rId109"/>
    <p:sldId id="428" r:id="rId110"/>
    <p:sldId id="429" r:id="rId111"/>
    <p:sldId id="435" r:id="rId112"/>
    <p:sldId id="433" r:id="rId113"/>
    <p:sldId id="634" r:id="rId114"/>
    <p:sldId id="439" r:id="rId115"/>
    <p:sldId id="601" r:id="rId116"/>
    <p:sldId id="738" r:id="rId117"/>
    <p:sldId id="617" r:id="rId118"/>
    <p:sldId id="736" r:id="rId119"/>
    <p:sldId id="660" r:id="rId120"/>
    <p:sldId id="614" r:id="rId121"/>
    <p:sldId id="330" r:id="rId122"/>
    <p:sldId id="331" r:id="rId123"/>
    <p:sldId id="332" r:id="rId124"/>
    <p:sldId id="382" r:id="rId125"/>
    <p:sldId id="383" r:id="rId126"/>
    <p:sldId id="384" r:id="rId127"/>
    <p:sldId id="389" r:id="rId128"/>
    <p:sldId id="390" r:id="rId129"/>
    <p:sldId id="391" r:id="rId130"/>
    <p:sldId id="392" r:id="rId131"/>
    <p:sldId id="394" r:id="rId132"/>
    <p:sldId id="624" r:id="rId133"/>
    <p:sldId id="656" r:id="rId134"/>
    <p:sldId id="739" r:id="rId135"/>
    <p:sldId id="292" r:id="rId136"/>
    <p:sldId id="743" r:id="rId137"/>
    <p:sldId id="346" r:id="rId138"/>
    <p:sldId id="348" r:id="rId139"/>
    <p:sldId id="349" r:id="rId140"/>
    <p:sldId id="351" r:id="rId141"/>
    <p:sldId id="352" r:id="rId142"/>
    <p:sldId id="353" r:id="rId143"/>
    <p:sldId id="354" r:id="rId144"/>
    <p:sldId id="356" r:id="rId145"/>
    <p:sldId id="357" r:id="rId146"/>
    <p:sldId id="358" r:id="rId147"/>
    <p:sldId id="361" r:id="rId148"/>
    <p:sldId id="363" r:id="rId149"/>
    <p:sldId id="711" r:id="rId150"/>
    <p:sldId id="604" r:id="rId151"/>
    <p:sldId id="365" r:id="rId152"/>
    <p:sldId id="366" r:id="rId153"/>
    <p:sldId id="714" r:id="rId154"/>
    <p:sldId id="708" r:id="rId155"/>
    <p:sldId id="367" r:id="rId156"/>
    <p:sldId id="448" r:id="rId157"/>
    <p:sldId id="449" r:id="rId158"/>
    <p:sldId id="605" r:id="rId159"/>
    <p:sldId id="453" r:id="rId160"/>
    <p:sldId id="455" r:id="rId161"/>
    <p:sldId id="613" r:id="rId162"/>
    <p:sldId id="456" r:id="rId163"/>
    <p:sldId id="466" r:id="rId164"/>
    <p:sldId id="468" r:id="rId165"/>
    <p:sldId id="603" r:id="rId166"/>
    <p:sldId id="583" r:id="rId167"/>
    <p:sldId id="559" r:id="rId168"/>
    <p:sldId id="611" r:id="rId169"/>
    <p:sldId id="648" r:id="rId170"/>
    <p:sldId id="607" r:id="rId171"/>
    <p:sldId id="663" r:id="rId172"/>
    <p:sldId id="745" r:id="rId173"/>
    <p:sldId id="643" r:id="rId174"/>
    <p:sldId id="641" r:id="rId175"/>
    <p:sldId id="642" r:id="rId176"/>
    <p:sldId id="649" r:id="rId177"/>
    <p:sldId id="661" r:id="rId178"/>
    <p:sldId id="627" r:id="rId179"/>
    <p:sldId id="659" r:id="rId180"/>
    <p:sldId id="751" r:id="rId181"/>
    <p:sldId id="631" r:id="rId182"/>
    <p:sldId id="741" r:id="rId183"/>
    <p:sldId id="646" r:id="rId18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3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12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36051-E59D-4DA5-BBDE-30A3ED78215A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AEE5D-4748-47A5-A7EF-A101DF7BE5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B07ED17-1A9F-4C81-BBAD-82B2C470C36C}" type="slidenum">
              <a:rPr lang="ru-RU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5D971-887E-4CE4-895C-B50ADEC4CF23}" type="slidenum">
              <a:rPr lang="ru-RU" smtClean="0"/>
              <a:pPr/>
              <a:t>135</a:t>
            </a:fld>
            <a:endParaRPr lang="ru-RU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Итак! Мы созданы для счастья!</a:t>
            </a:r>
            <a:r>
              <a:rPr lang="ru-RU" baseline="0" dirty="0" smtClean="0"/>
              <a:t>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Счастливы ли мы?</a:t>
            </a:r>
          </a:p>
          <a:p>
            <a:endParaRPr lang="ru-RU" dirty="0" smtClean="0"/>
          </a:p>
          <a:p>
            <a:r>
              <a:rPr lang="ru-RU" dirty="0" smtClean="0"/>
              <a:t>Могу ли я что-то изменить?</a:t>
            </a:r>
          </a:p>
          <a:p>
            <a:endParaRPr lang="ru-RU" dirty="0" smtClean="0"/>
          </a:p>
          <a:p>
            <a:r>
              <a:rPr lang="ru-RU" dirty="0" smtClean="0"/>
              <a:t> Каково</a:t>
            </a:r>
            <a:r>
              <a:rPr lang="ru-RU" baseline="0" dirty="0" smtClean="0"/>
              <a:t> мое влияние</a:t>
            </a:r>
            <a:r>
              <a:rPr lang="ru-RU" dirty="0" smtClean="0"/>
              <a:t>?</a:t>
            </a:r>
          </a:p>
          <a:p>
            <a:endParaRPr lang="ru-RU" dirty="0" smtClean="0"/>
          </a:p>
          <a:p>
            <a:r>
              <a:rPr lang="ru-RU" dirty="0" smtClean="0"/>
              <a:t>Давайте</a:t>
            </a:r>
            <a:r>
              <a:rPr lang="ru-RU" baseline="0" dirty="0" smtClean="0"/>
              <a:t> со своей стороны делать все возможное, чтобы сделать нашу жизнь счастливой и радостной!</a:t>
            </a:r>
          </a:p>
          <a:p>
            <a:endParaRPr lang="ru-RU" baseline="0" dirty="0" smtClean="0"/>
          </a:p>
          <a:p>
            <a:r>
              <a:rPr lang="ru-RU" baseline="0" dirty="0" smtClean="0"/>
              <a:t>Чтобы наш дом  был уголочком рая на земле! Чтобы люди, видя нашу жизнь, могли прославить Отца нашего Небесного!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136</a:t>
            </a:fld>
            <a:endParaRPr lang="ru-RU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FC20CC-51D2-4359-9291-AAC0749B49F7}" type="slidenum">
              <a:rPr lang="ru-RU" smtClean="0"/>
              <a:pPr/>
              <a:t>137</a:t>
            </a:fld>
            <a:endParaRPr lang="ru-RU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27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E99C92-1672-41D7-9F65-F0A143F88AD3}" type="slidenum">
              <a:rPr lang="ru-RU" smtClean="0"/>
              <a:pPr/>
              <a:t>138</a:t>
            </a:fld>
            <a:endParaRPr lang="ru-RU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89DB4-457A-4C81-A18B-1C79B0258142}" type="slidenum">
              <a:rPr lang="ru-RU" smtClean="0"/>
              <a:pPr/>
              <a:t>139</a:t>
            </a:fld>
            <a:endParaRPr lang="ru-RU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876309-D40B-458D-B4B5-EBC198230BDB}" type="slidenum">
              <a:rPr lang="ru-RU" smtClean="0"/>
              <a:pPr/>
              <a:t>140</a:t>
            </a:fld>
            <a:endParaRPr lang="ru-RU" smtClean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DBF4E3-66A3-49A3-B945-DC9CD1EED670}" type="slidenum">
              <a:rPr lang="ru-RU" smtClean="0"/>
              <a:pPr/>
              <a:t>141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DBF9E-6A4F-40DE-B67E-49A9B3B566DD}" type="slidenum">
              <a:rPr lang="ru-RU" smtClean="0"/>
              <a:pPr/>
              <a:t>142</a:t>
            </a:fld>
            <a:endParaRPr lang="ru-RU" smtClean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88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81941-1BF5-49D4-BBF3-72CDC735BB99}" type="slidenum">
              <a:rPr lang="ru-RU" smtClean="0"/>
              <a:pPr/>
              <a:t>143</a:t>
            </a:fld>
            <a:endParaRPr lang="ru-RU" smtClean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A25BF0-825D-458F-96B3-112077037B99}" type="slidenum">
              <a:rPr lang="ru-RU" smtClean="0"/>
              <a:pPr/>
              <a:t>144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dirty="0" smtClean="0"/>
              <a:t>Семья – это семь «я». Это целая система</a:t>
            </a:r>
          </a:p>
          <a:p>
            <a:pPr eaLnBrk="1" hangingPunct="1"/>
            <a:r>
              <a:rPr lang="ru-RU" dirty="0" smtClean="0"/>
              <a:t>Уходим от эгоизма</a:t>
            </a:r>
          </a:p>
        </p:txBody>
      </p:sp>
      <p:sp>
        <p:nvSpPr>
          <p:cNvPr id="1935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FCB86A-075B-4EB8-838B-E2FEB0E89801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B7D02-4694-48B1-834D-FC589BEE80DA}" type="slidenum">
              <a:rPr lang="ru-RU" smtClean="0"/>
              <a:pPr/>
              <a:t>145</a:t>
            </a:fld>
            <a:endParaRPr lang="ru-RU" smtClean="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29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5917FB-C197-49C9-B90D-4D522903E303}" type="slidenum">
              <a:rPr lang="ru-RU" smtClean="0"/>
              <a:pPr/>
              <a:t>146</a:t>
            </a:fld>
            <a:endParaRPr lang="ru-RU" smtClean="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2A39A5-24A4-468F-8F4B-555CDA594514}" type="slidenum">
              <a:rPr lang="ru-RU" smtClean="0"/>
              <a:pPr/>
              <a:t>147</a:t>
            </a:fld>
            <a:endParaRPr lang="ru-RU" smtClean="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80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6DC98-D59A-4307-AF6B-9A25314C4843}" type="slidenum">
              <a:rPr lang="ru-RU" smtClean="0"/>
              <a:pPr/>
              <a:t>148</a:t>
            </a:fld>
            <a:endParaRPr lang="ru-RU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Не будем терять времени! Используем каждую драгоценную</a:t>
            </a:r>
            <a:r>
              <a:rPr lang="ru-RU" baseline="0" dirty="0" smtClean="0"/>
              <a:t> минуту своей жизни!</a:t>
            </a:r>
          </a:p>
          <a:p>
            <a:r>
              <a:rPr lang="ru-RU" dirty="0" smtClean="0"/>
              <a:t>В конце жизни люди переживают не о том, что не хватило времени посмотреть еще один фильм, а о том, что мало времени проводили</a:t>
            </a:r>
            <a:r>
              <a:rPr lang="ru-RU" baseline="0" dirty="0" smtClean="0"/>
              <a:t> с детьми и близкими им людьми…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149</a:t>
            </a:fld>
            <a:endParaRPr lang="ru-RU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FF62E-D3E4-47BD-9DBF-ABC962C68318}" type="slidenum">
              <a:rPr lang="ru-RU" smtClean="0"/>
              <a:pPr/>
              <a:t>151</a:t>
            </a:fld>
            <a:endParaRPr lang="ru-RU" smtClean="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2AFBCB-C663-4D61-8B4B-D24B7A954E4A}" type="slidenum">
              <a:rPr lang="ru-RU" smtClean="0"/>
              <a:pPr/>
              <a:t>152</a:t>
            </a:fld>
            <a:endParaRPr lang="ru-RU" smtClean="0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153</a:t>
            </a:fld>
            <a:endParaRPr lang="ru-RU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Итак!  Мы  понимаем</a:t>
            </a:r>
            <a:r>
              <a:rPr lang="ru-RU" baseline="0" dirty="0" smtClean="0"/>
              <a:t> важность перемен в своей жизни. </a:t>
            </a:r>
            <a:br>
              <a:rPr lang="ru-RU" baseline="0" dirty="0" smtClean="0"/>
            </a:br>
            <a:endParaRPr lang="ru-RU" dirty="0" smtClean="0"/>
          </a:p>
          <a:p>
            <a:r>
              <a:rPr lang="ru-RU" dirty="0" smtClean="0"/>
              <a:t>Вносим ли в свою жизнь краски радости доброты, тепла и мира?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154</a:t>
            </a:fld>
            <a:endParaRPr lang="ru-RU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4D8821-E35B-4BF7-9758-DC99FCE32DE7}" type="slidenum">
              <a:rPr lang="ru-RU" smtClean="0"/>
              <a:pPr/>
              <a:t>155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браке человек должен </a:t>
            </a:r>
            <a:r>
              <a:rPr lang="ru-RU" dirty="0" err="1" smtClean="0"/>
              <a:t>расчитывать</a:t>
            </a:r>
            <a:r>
              <a:rPr lang="ru-RU" dirty="0" smtClean="0"/>
              <a:t> на эмоциональную поддержку. Счастлив тот, кто счастлив у себя дома. А куда ему идти?</a:t>
            </a:r>
          </a:p>
          <a:p>
            <a:endParaRPr lang="ru-RU" dirty="0" smtClean="0"/>
          </a:p>
          <a:p>
            <a:r>
              <a:rPr lang="ru-RU" dirty="0" smtClean="0"/>
              <a:t>Будем пополнять эмоциональный резервуар друг друга.</a:t>
            </a:r>
          </a:p>
          <a:p>
            <a:endParaRPr lang="ru-RU" dirty="0" smtClean="0"/>
          </a:p>
          <a:p>
            <a:r>
              <a:rPr lang="ru-RU" dirty="0" smtClean="0"/>
              <a:t>Браки, как банки. Чем больше вложишь, тем больше будешь иметь и сможешь оттуда снимать.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156</a:t>
            </a:fld>
            <a:endParaRPr lang="ru-RU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157</a:t>
            </a:fld>
            <a:endParaRPr lang="ru-RU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159</a:t>
            </a:fld>
            <a:endParaRPr lang="ru-RU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160</a:t>
            </a:fld>
            <a:endParaRPr lang="ru-RU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162</a:t>
            </a:fld>
            <a:endParaRPr lang="ru-RU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163</a:t>
            </a:fld>
            <a:endParaRPr lang="ru-RU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164</a:t>
            </a:fld>
            <a:endParaRPr lang="ru-RU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05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CB0C37-2F47-42A2-A5EE-7CC730B50B0B}" type="slidenum">
              <a:rPr lang="ru-RU" smtClean="0"/>
              <a:pPr/>
              <a:t>166</a:t>
            </a:fld>
            <a:endParaRPr lang="ru-RU" smtClean="0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211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ABC622-401E-4A05-AEA3-E82E15EA5EEB}" type="slidenum">
              <a:rPr lang="ru-RU" smtClean="0"/>
              <a:pPr/>
              <a:t>167</a:t>
            </a:fld>
            <a:endParaRPr lang="ru-RU" smtClean="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AEE5D-4748-47A5-A7EF-A101DF7BE560}" type="slidenum">
              <a:rPr lang="ru-RU" smtClean="0"/>
              <a:pPr/>
              <a:t>174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Является ли наша семья – уголком рая?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baseline="0" dirty="0" smtClean="0"/>
              <a:t>«Живите! Наследуйте вечную землю!</a:t>
            </a:r>
          </a:p>
          <a:p>
            <a:r>
              <a:rPr lang="ru-RU" baseline="0" dirty="0" smtClean="0"/>
              <a:t>Для вас, расцветая не вянут цветы!</a:t>
            </a:r>
          </a:p>
          <a:p>
            <a:r>
              <a:rPr lang="ru-RU" baseline="0" dirty="0" smtClean="0"/>
              <a:t>Пусть хоры небесные слух ваш лелеют –</a:t>
            </a:r>
          </a:p>
          <a:p>
            <a:r>
              <a:rPr lang="ru-RU" baseline="0" dirty="0" smtClean="0"/>
              <a:t>На лицах – печать неземной красоты!»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Возле некоторых останавливаемся подолгу, чтобы понять что же художник через  свой рисунок хочет нам</a:t>
            </a:r>
            <a:r>
              <a:rPr lang="ru-RU" baseline="0" dirty="0" smtClean="0"/>
              <a:t> поведать.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Затаив дыхание, мы слушаем экскурсовода, представляя себе эпоху того времени, обычаи и нравы, настроение художника, культуру тех времен и можем часами простаивать у той или иной картины.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180</a:t>
            </a:fld>
            <a:endParaRPr lang="ru-RU" dirty="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860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12C5A7-F75A-4A2F-B524-3AE1DAE51899}" type="slidenum">
              <a:rPr lang="ru-RU" smtClean="0">
                <a:latin typeface="Arial" pitchFamily="34" charset="0"/>
                <a:cs typeface="Arial" pitchFamily="34" charset="0"/>
              </a:rPr>
              <a:pPr/>
              <a:t>181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r>
              <a:rPr lang="ru-RU" dirty="0" smtClean="0"/>
              <a:t>Пусть картина вашей жизни будет прекрасной!</a:t>
            </a:r>
          </a:p>
          <a:p>
            <a:r>
              <a:rPr lang="ru-RU" dirty="0" smtClean="0"/>
              <a:t>РЕКЛАМИРУЙТЕСЬ ТАМ, ГДЕ ВАС УВИДЯТ ЛЮДИ</a:t>
            </a:r>
          </a:p>
          <a:p>
            <a:endParaRPr lang="ru-RU" dirty="0" smtClean="0"/>
          </a:p>
          <a:p>
            <a:r>
              <a:rPr lang="ru-RU" baseline="0" dirty="0" smtClean="0"/>
              <a:t>Мы – письмо Христово! Красивое, позитивное, мы – то звено, через которое можно передать наследие любви! Мы не похоронки разносим, а несет добрую весть о любви  Божией!</a:t>
            </a:r>
          </a:p>
          <a:p>
            <a:endParaRPr lang="ru-RU" baseline="0" dirty="0" smtClean="0"/>
          </a:p>
          <a:p>
            <a:r>
              <a:rPr lang="ru-RU" sz="1200" dirty="0" smtClean="0"/>
              <a:t>. Мы призваны в этом мире представлять Самого Бога, быть христианином, наполненным радостью и счастьем.</a:t>
            </a:r>
          </a:p>
          <a:p>
            <a:endParaRPr lang="ru-RU" sz="1200" dirty="0" smtClean="0"/>
          </a:p>
          <a:p>
            <a:r>
              <a:rPr lang="ru-RU" sz="1200" dirty="0" smtClean="0"/>
              <a:t>Если будете тем, кем должны быть, то другие увидят это. Просто – будьте Божьими представителями!</a:t>
            </a:r>
          </a:p>
          <a:p>
            <a:r>
              <a:rPr lang="ru-RU" sz="1200" dirty="0" smtClean="0"/>
              <a:t> («Здесь живите и будьте Божьими детьми»)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182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Семья – это место, которое мы называем домом.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Семья – это основание, на котором мы строим свои жизни.                                                                                                                                    Семья – это люди, которые тебя услышат, даже если ты ничего не скажешь.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Семья – это группа людей, которым известны ваши недостатки, но они, несмотря ни на что, все равно любят вас!                                                                                                  Семья означает, что ты часть чего-то большего, чем ты сам. 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Семья – это команда!                                                                                                                        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Семья – это система.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Семья – это стартовая площадка в жизнь!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Счастлив тот человек,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оторый счастлив у себя дома!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счастья нужно, чтобы –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ЛЮБИЛИ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ЦЕНИЛИ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БЫЛ 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НУЖЕН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              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И, что очень важно, чтобы была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ГАРМОНИЯ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ТРЕХ,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Т.е. не только говорили, но и ценили. Не только нужен для стирки и т.п., но и ценили, и любили (5 языков любви).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Это должно быть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взаимно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для меня и мое отношение  к другому.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36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Мы проявляем свой художественный</a:t>
            </a:r>
            <a:r>
              <a:rPr lang="ru-RU" baseline="0" dirty="0" smtClean="0"/>
              <a:t> вкус, когда строим дома, 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…создаем уют, думая куда поставить шкаф или кресло, или повесить картинку.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Не</a:t>
            </a:r>
            <a:r>
              <a:rPr lang="ru-RU" baseline="0" dirty="0" smtClean="0"/>
              <a:t> каждый из нас может быть  талантливым художником, дизайнером или архитектором.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Но каждый из нас строит взаимоотношения  друг с другом.</a:t>
            </a:r>
          </a:p>
          <a:p>
            <a:endParaRPr lang="ru-RU" baseline="0" dirty="0" smtClean="0"/>
          </a:p>
          <a:p>
            <a:r>
              <a:rPr lang="ru-RU" baseline="0" dirty="0" smtClean="0"/>
              <a:t>Семья – это муж и жена, я и ты, я и еще кто-то,…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Семья</a:t>
            </a:r>
            <a:r>
              <a:rPr lang="ru-RU" baseline="0" dirty="0" smtClean="0"/>
              <a:t> – родители и дети.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И что же у нас получается?</a:t>
            </a:r>
          </a:p>
          <a:p>
            <a:endParaRPr lang="ru-RU" dirty="0" smtClean="0"/>
          </a:p>
          <a:p>
            <a:r>
              <a:rPr lang="ru-RU" dirty="0" smtClean="0"/>
              <a:t> Какова картина наших взаимоотношений, какова картина нашей жизни?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DE81D4-64B0-4782-B7EC-A1E6987EB303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Давайте представим, что мы находимся в картинной галерее.</a:t>
            </a:r>
          </a:p>
          <a:p>
            <a:endParaRPr lang="ru-RU" dirty="0" smtClean="0"/>
          </a:p>
          <a:p>
            <a:r>
              <a:rPr lang="ru-RU" dirty="0" smtClean="0"/>
              <a:t>Мы пришли сюда для того,</a:t>
            </a:r>
            <a:r>
              <a:rPr lang="ru-RU" baseline="0" dirty="0" smtClean="0"/>
              <a:t> ч</a:t>
            </a:r>
            <a:r>
              <a:rPr lang="ru-RU" dirty="0" smtClean="0"/>
              <a:t>тобы созерцать различные картины.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41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Какие-то картины нам известны,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42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Это картина</a:t>
            </a:r>
            <a:r>
              <a:rPr lang="ru-RU" baseline="0" dirty="0" smtClean="0"/>
              <a:t> одной семьи – медвежьей. Глядя на нее, улыбаешься. Уж такие они забавные, непоседливые и мама-медведица за ними наблюдает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43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Останавливаясь перед ними, мы то улыбаемся, то загадочно мечтаем о чем-то.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44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Возле некоторых останавливаемся подолгу, чтобы понять что же художник через  свой рисунок хочет нам</a:t>
            </a:r>
            <a:r>
              <a:rPr lang="ru-RU" baseline="0" dirty="0" smtClean="0"/>
              <a:t> поведать.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Затаив дыхание, мы слушаем экскурсовода, представляя себе эпоху того времени, обычаи и нравы, настроение художника, культуру тех времен и можем часами простаивать у той или иной картины.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45</a:t>
            </a:fld>
            <a:endParaRPr lang="ru-R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Каждый</a:t>
            </a:r>
            <a:r>
              <a:rPr lang="ru-RU" baseline="0" dirty="0" smtClean="0"/>
              <a:t> художник через свою картину делится с нами какой-то информацией.</a:t>
            </a:r>
          </a:p>
          <a:p>
            <a:r>
              <a:rPr lang="ru-RU" baseline="0" dirty="0" smtClean="0"/>
              <a:t>Эти картины радуют наш глаз.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46</a:t>
            </a:fld>
            <a:endParaRPr lang="ru-RU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Возле некоторых останавливаемся подолгу, чтобы понять что же художник через  свой рисунок хочет нам</a:t>
            </a:r>
            <a:r>
              <a:rPr lang="ru-RU" baseline="0" dirty="0" smtClean="0"/>
              <a:t> поведать.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Затаив дыхание, мы слушаем экскурсовода, представляя себе эпоху того времени, обычаи и нравы, настроение художника, культуру тех времен и можем часами простаивать у той или иной картины.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47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Но есть и другие картины,</a:t>
            </a:r>
            <a:r>
              <a:rPr lang="ru-RU" baseline="0" dirty="0" smtClean="0"/>
              <a:t> рисунок которых не всем понятен. Художник выразил свое восприятие.</a:t>
            </a:r>
          </a:p>
          <a:p>
            <a:r>
              <a:rPr lang="ru-RU" baseline="0" dirty="0" smtClean="0"/>
              <a:t>Кому-то они нравятся, а кому-то нет. Поэтому, посетитель возле одной картины стоит подольше, а другую проходит мимо</a:t>
            </a:r>
          </a:p>
          <a:p>
            <a:endParaRPr lang="ru-RU" baseline="0" dirty="0" smtClean="0"/>
          </a:p>
          <a:p>
            <a:r>
              <a:rPr lang="ru-RU" baseline="0" dirty="0" smtClean="0"/>
              <a:t>Говорят, что о вкусах не спорят.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Но их развивают.</a:t>
            </a:r>
            <a:endParaRPr lang="ru-RU" dirty="0" smtClean="0"/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48</a:t>
            </a:fld>
            <a:endParaRPr lang="ru-RU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Есть одна картина, возле которой останавливаются многие. Чаще всего останавливаются из-за любопытства.</a:t>
            </a:r>
          </a:p>
          <a:p>
            <a:endParaRPr lang="ru-RU" dirty="0" smtClean="0"/>
          </a:p>
          <a:p>
            <a:r>
              <a:rPr lang="ru-RU" dirty="0" smtClean="0"/>
              <a:t>Но задерживаться там надолго не стоит. Там нечем любоваться. «Есть такое выражение – мы то, на что мы смотрим».</a:t>
            </a:r>
          </a:p>
          <a:p>
            <a:endParaRPr lang="ru-RU" dirty="0" smtClean="0"/>
          </a:p>
          <a:p>
            <a:r>
              <a:rPr lang="ru-RU" dirty="0" smtClean="0"/>
              <a:t>Если любоваться такой картиной, то уже нужен не психолог, а психиатр.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49</a:t>
            </a:fld>
            <a:endParaRPr lang="ru-RU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ИТАК!</a:t>
            </a:r>
            <a:r>
              <a:rPr lang="ru-RU" dirty="0" smtClean="0"/>
              <a:t> Давайте со стороны посмотрим на наши взаимоотношения. Нравятся ли они нам, счастливы ли мы у себя дома?</a:t>
            </a:r>
          </a:p>
          <a:p>
            <a:endParaRPr lang="ru-RU" dirty="0" smtClean="0"/>
          </a:p>
          <a:p>
            <a:r>
              <a:rPr lang="ru-RU" dirty="0" smtClean="0"/>
              <a:t>Является</a:t>
            </a:r>
            <a:r>
              <a:rPr lang="ru-RU" baseline="0" dirty="0" smtClean="0"/>
              <a:t> ли наша семья уголком рая на земле? От кого это зависит?</a:t>
            </a:r>
          </a:p>
          <a:p>
            <a:endParaRPr lang="ru-RU" baseline="0" dirty="0" smtClean="0"/>
          </a:p>
          <a:p>
            <a:r>
              <a:rPr lang="ru-RU" baseline="0" dirty="0" smtClean="0"/>
              <a:t>КАКОЕ </a:t>
            </a:r>
            <a:r>
              <a:rPr lang="ru-RU" b="1" baseline="0" dirty="0" smtClean="0"/>
              <a:t>ВЛИЯНИЕ </a:t>
            </a:r>
            <a:r>
              <a:rPr lang="ru-RU" baseline="0" dirty="0" smtClean="0"/>
              <a:t>ОКАЗЫВАЕТ НА ДРУГИХ НАША СЕМЬЯ? Какую информацию получают люди, глядя на наги взаимоотношения?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A4CF05-6C67-48C8-8C2C-75CDEA02C0E7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Если взаимоотношения</a:t>
            </a:r>
            <a:r>
              <a:rPr lang="ru-RU" baseline="0" dirty="0" smtClean="0"/>
              <a:t> не нравятся, тогда почему мы стоим и так долго на них смотрим?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5D971-887E-4CE4-895C-B50ADEC4CF23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Там, где не срабатывают никакие человеческие принципы – работают Божественные принципы – любовь, радость, мир, долготерпение.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наш выбор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DE1CC-A477-4A29-AA81-3CF1A00DD090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каждого из нас Господь помещает туда, где тоже может быть одержана победа, ведущая к жизни, жизни вечной. – и это наше поле битвы!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DE1CC-A477-4A29-AA81-3CF1A00DD090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F83E23-293F-4543-B713-E0F82C250208}" type="slidenum">
              <a:rPr lang="ru-RU" smtClean="0"/>
              <a:pPr/>
              <a:t>59</a:t>
            </a:fld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Любовь готова всё прощать,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Умеет беспредельно ждать,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Любовь не может грешной быть,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Её немыслимо забыть,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любовь.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способна жизнь отдать,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- спасенье, благодать,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Полна безмерной доброты,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естественна, как ты,</a:t>
            </a:r>
            <a:b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Э. Рязанов.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DE1CC-A477-4A29-AA81-3CF1A00DD090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7650D5-B538-45D6-8535-1D8A2301F482}" type="slidenum">
              <a:rPr lang="ru-RU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5D971-887E-4CE4-895C-B50ADEC4CF23}" type="slidenum">
              <a:rPr lang="ru-RU" smtClean="0"/>
              <a:pPr/>
              <a:t>63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5D971-887E-4CE4-895C-B50ADEC4CF23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5D971-887E-4CE4-895C-B50ADEC4CF23}" type="slidenum">
              <a:rPr lang="ru-RU" smtClean="0"/>
              <a:pPr/>
              <a:t>66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09E1AC-D6E9-4DB4-8308-E5689904C3A7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80BEC-675B-47E5-AF8F-D5DB7FB2F0FD}" type="slidenum">
              <a:rPr lang="ru-RU" smtClean="0"/>
              <a:pPr/>
              <a:t>67</a:t>
            </a:fld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i="1" dirty="0" smtClean="0">
                <a:solidFill>
                  <a:schemeClr val="tx1"/>
                </a:solidFill>
                <a:cs typeface="Times New Roman" pitchFamily="18" charset="0"/>
              </a:rPr>
              <a:t>Брак – это союз двух людей разного пола, не состоящих в близких родственных отношениях и добровольно выбравших друг друга для совместной жизни и личностного развития каждого из них</a:t>
            </a:r>
            <a:endParaRPr lang="ru-RU" b="1" i="1" dirty="0" smtClean="0">
              <a:solidFill>
                <a:schemeClr val="tx1"/>
              </a:solidFill>
            </a:endParaRPr>
          </a:p>
          <a:p>
            <a:endParaRPr lang="ru-RU" dirty="0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010BDC-5947-421D-96CE-1882C6EF7D9F}" type="slidenum">
              <a:rPr lang="ru-RU" smtClean="0"/>
              <a:pPr/>
              <a:t>68</a:t>
            </a:fld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2BDEF-88FB-42B0-8043-48CF4D8D29E5}" type="slidenum">
              <a:rPr lang="ru-RU" smtClean="0"/>
              <a:pPr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2BDEF-88FB-42B0-8043-48CF4D8D29E5}" type="slidenum">
              <a:rPr lang="ru-RU" smtClean="0"/>
              <a:pPr/>
              <a:t>70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Случалось ли вам слышать вопрос6»Почему ты не поздоровалась?»</a:t>
            </a:r>
          </a:p>
          <a:p>
            <a:r>
              <a:rPr lang="ru-RU" dirty="0" smtClean="0"/>
              <a:t>Не потому что не хотела, а потому что,  имея глаза и </a:t>
            </a:r>
            <a:r>
              <a:rPr lang="ru-RU" dirty="0" err="1" smtClean="0"/>
              <a:t>зрени</a:t>
            </a:r>
            <a:r>
              <a:rPr lang="ru-RU" dirty="0" smtClean="0"/>
              <a:t>, – не видела!</a:t>
            </a:r>
          </a:p>
          <a:p>
            <a:r>
              <a:rPr lang="ru-RU" dirty="0" smtClean="0"/>
              <a:t>Почему?</a:t>
            </a:r>
          </a:p>
          <a:p>
            <a:endParaRPr lang="ru-RU" dirty="0" smtClean="0"/>
          </a:p>
          <a:p>
            <a:r>
              <a:rPr lang="ru-RU" dirty="0" smtClean="0"/>
              <a:t>Засуетилась или задумалась. У нас портрет или фото семьи? Есть ли там место еще для кого-то?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71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Когда</a:t>
            </a:r>
            <a:r>
              <a:rPr lang="ru-RU" baseline="0" dirty="0" smtClean="0"/>
              <a:t> я хочу – это понятно!</a:t>
            </a:r>
          </a:p>
          <a:p>
            <a:r>
              <a:rPr lang="ru-RU" baseline="0" dirty="0" smtClean="0"/>
              <a:t>Но вижу ли я тебя  с твоими руками, ногами и потребностями?</a:t>
            </a:r>
          </a:p>
          <a:p>
            <a:r>
              <a:rPr lang="ru-RU" baseline="0" dirty="0" smtClean="0"/>
              <a:t>Ты – тоже хочешь?  Ну я понятно! А ты тоже хочешь?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Нужна ли нам «глазная мазь». Позволяющая замечать рядом другого человека?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72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849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A8A1F7-8674-47B6-BFD2-1D472ED11AAC}" type="slidenum">
              <a:rPr lang="ru-RU" smtClean="0"/>
              <a:pPr/>
              <a:t>73</a:t>
            </a:fld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60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30DC6F-4DCF-487B-88E4-E6D849F65688}" type="slidenum">
              <a:rPr lang="ru-RU" smtClean="0"/>
              <a:pPr/>
              <a:t>74</a:t>
            </a:fld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8BB80-FF5F-4223-A18C-01BCF3A437EC}" type="slidenum">
              <a:rPr lang="ru-RU" smtClean="0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Сегодня мы часто слышим фразу «если б я только знал!»……..     Ну и что было бы?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Возможно, если бы владели информацией, многих проблем можно было бы избежать.  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А. Психологи говорят, что с христианами легче работать, потому что у них есть надежда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(у них есть важная информация, спасающая)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Б. Так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как д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ля человека важно то, чтобы была гармония трех,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христиан – Библия авторитет,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то с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 страниц Священного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Писания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мы узнаем важную для нас информацию о том, что (следующий слайд)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77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78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21E93E-FB99-4D30-A063-78E46F4F4FBE}" type="slidenum">
              <a:rPr lang="ru-RU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CB25C-1A92-4336-85FF-1FFD935295E9}" type="slidenum">
              <a:rPr lang="ru-RU" smtClean="0"/>
              <a:pPr/>
              <a:t>78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Не жен и мужей надо менять, а меняться самому, потому что мы, как и море, каждый день другие.</a:t>
            </a:r>
          </a:p>
          <a:p>
            <a:endParaRPr lang="ru-RU" dirty="0" smtClean="0"/>
          </a:p>
          <a:p>
            <a:r>
              <a:rPr lang="ru-RU" dirty="0" smtClean="0"/>
              <a:t>Сегодня мы старше, мудрее. Другая обстановка. Обстоятельства, настроение…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79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50B7DA-32D5-4B1A-B637-EFAA6407D83E}" type="slidenum">
              <a:rPr lang="ru-RU" smtClean="0"/>
              <a:pPr/>
              <a:t>80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0D9538-45E6-450C-96D1-3F639EFDBF79}" type="slidenum">
              <a:rPr lang="ru-RU" smtClean="0"/>
              <a:pPr/>
              <a:t>83</a:t>
            </a:fld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Мы не хуже и не лучше – не сравниваем, мы просто другие и от этого богаче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84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85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9122AB-2061-453C-A1A2-EEDB2925D439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87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901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EEA849-C816-426E-B438-686B0C741FD0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88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7B8F3-0973-4412-8261-3261CDFA75FF}" type="slidenum">
              <a:rPr lang="ru-RU" smtClean="0"/>
              <a:pPr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BB8AD-7D04-42B6-8619-97E13464CF93}" type="slidenum">
              <a:rPr lang="ru-RU" smtClean="0"/>
              <a:pPr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BB8AD-7D04-42B6-8619-97E13464CF93}" type="slidenum">
              <a:rPr lang="ru-RU" smtClean="0"/>
              <a:pPr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92</a:t>
            </a:fld>
            <a:endParaRPr lang="ru-RU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93</a:t>
            </a:fld>
            <a:endParaRPr lang="ru-RU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95</a:t>
            </a:fld>
            <a:endParaRPr lang="ru-RU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BB8AD-7D04-42B6-8619-97E13464CF93}" type="slidenum">
              <a:rPr lang="ru-RU" smtClean="0"/>
              <a:pPr/>
              <a:t>97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Каждый хочет счастья, гармонии в отношениях, как в саду Эдема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98</a:t>
            </a:fld>
            <a:endParaRPr lang="ru-RU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BB8AD-7D04-42B6-8619-97E13464CF93}" type="slidenum">
              <a:rPr lang="ru-RU" smtClean="0"/>
              <a:pPr/>
              <a:t>99</a:t>
            </a:fld>
            <a:endParaRPr lang="ru-RU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100</a:t>
            </a:fld>
            <a:endParaRPr lang="ru-RU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101</a:t>
            </a:fld>
            <a:endParaRPr lang="ru-RU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102</a:t>
            </a:fld>
            <a:endParaRPr lang="ru-RU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103</a:t>
            </a:fld>
            <a:endParaRPr lang="ru-RU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8408E-8E56-4363-9CEE-5AE0A439187E}" type="slidenum">
              <a:rPr lang="ru-RU" smtClean="0"/>
              <a:pPr/>
              <a:t>106</a:t>
            </a:fld>
            <a:endParaRPr lang="ru-RU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F4D1F-8FEC-4C4F-A995-FED126C9F50A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Дети, вырастая, копируют вашу жизнь и срисовывают то, что созерцали на протяжении своей жизни в родительской семье.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0021D-0D94-48F4-8072-E082DF2BD4A3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3B0AE-926B-47C3-8BD4-79056FA546CA}" type="slidenum">
              <a:rPr lang="ru-RU" smtClean="0"/>
              <a:pPr/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57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CEDCA5A-8915-4DF8-9A68-DE504436E16C}" type="slidenum">
              <a:rPr lang="ru-RU" smtClean="0"/>
              <a:pPr/>
              <a:t>113</a:t>
            </a:fld>
            <a:endParaRPr lang="ru-RU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  <p:sp>
        <p:nvSpPr>
          <p:cNvPr id="173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E48C2D-3D3F-4CC9-8103-6CD2ECC19157}" type="slidenum">
              <a:rPr lang="ru-RU" smtClean="0"/>
              <a:pPr/>
              <a:t>114</a:t>
            </a:fld>
            <a:endParaRPr lang="ru-RU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07AC0E-E337-4FBA-BE0E-F1BA316465D8}" type="slidenum">
              <a:rPr lang="ru-RU" smtClean="0"/>
              <a:pPr/>
              <a:t>118</a:t>
            </a:fld>
            <a:endParaRPr lang="ru-RU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2BDEF-88FB-42B0-8043-48CF4D8D29E5}" type="slidenum">
              <a:rPr lang="ru-RU" smtClean="0"/>
              <a:pPr/>
              <a:t>121</a:t>
            </a:fld>
            <a:endParaRPr lang="ru-RU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2BDEF-88FB-42B0-8043-48CF4D8D29E5}" type="slidenum">
              <a:rPr lang="ru-RU" smtClean="0"/>
              <a:pPr/>
              <a:t>122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Дети. Подобно реставраторам, воссоздают картину родительских отношений в своей взрослой жизни, они копируют многое</a:t>
            </a:r>
          </a:p>
          <a:p>
            <a:endParaRPr lang="ru-RU" dirty="0" smtClean="0"/>
          </a:p>
          <a:p>
            <a:r>
              <a:rPr lang="ru-RU" dirty="0" smtClean="0"/>
              <a:t>Хорошо,</a:t>
            </a:r>
            <a:r>
              <a:rPr lang="ru-RU" baseline="0" dirty="0" smtClean="0"/>
              <a:t> когда им передано такое качество – как любовь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BB238F-067D-43A1-AD66-05672220B1C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2BDEF-88FB-42B0-8043-48CF4D8D29E5}" type="slidenum">
              <a:rPr lang="ru-RU" smtClean="0"/>
              <a:pPr/>
              <a:t>123</a:t>
            </a:fld>
            <a:endParaRPr lang="ru-RU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C66E3-7ABD-4612-A36A-5A41550C97DC}" type="slidenum">
              <a:rPr lang="ru-RU" smtClean="0"/>
              <a:pPr/>
              <a:t>124</a:t>
            </a:fld>
            <a:endParaRPr lang="ru-RU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85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CD263B-D5A8-42F4-ACAD-8E48BEA322D3}" type="slidenum">
              <a:rPr lang="ru-RU" smtClean="0"/>
              <a:pPr/>
              <a:t>125</a:t>
            </a:fld>
            <a:endParaRPr lang="ru-RU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095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90DC79-4CA5-4D1F-A9D3-92021F7304D1}" type="slidenum">
              <a:rPr lang="ru-RU" smtClean="0"/>
              <a:pPr/>
              <a:t>126</a:t>
            </a:fld>
            <a:endParaRPr lang="ru-RU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46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663FF8-FCD9-4D00-9B17-0D62E297D06B}" type="slidenum">
              <a:rPr lang="ru-RU" smtClean="0"/>
              <a:pPr/>
              <a:t>127</a:t>
            </a:fld>
            <a:endParaRPr lang="ru-RU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6D3620-F96B-4AD3-BFAE-BD5BD47FD266}" type="slidenum">
              <a:rPr lang="ru-RU" smtClean="0"/>
              <a:pPr/>
              <a:t>128</a:t>
            </a:fld>
            <a:endParaRPr lang="ru-RU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FA36D-F6C0-4CB0-AB83-A2B01105A633}" type="slidenum">
              <a:rPr lang="ru-RU" smtClean="0"/>
              <a:pPr/>
              <a:t>129</a:t>
            </a:fld>
            <a:endParaRPr lang="ru-RU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77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F826A7-16B9-4912-A561-886F4ABDD4C7}" type="slidenum">
              <a:rPr lang="ru-RU" smtClean="0"/>
              <a:pPr/>
              <a:t>130</a:t>
            </a:fld>
            <a:endParaRPr lang="ru-RU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198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06DAE-4F01-42C4-985E-F067ECBD918D}" type="slidenum">
              <a:rPr lang="ru-RU" smtClean="0"/>
              <a:pPr/>
              <a:t>131</a:t>
            </a:fld>
            <a:endParaRPr lang="ru-RU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Стоя пред пастором</a:t>
            </a:r>
            <a:r>
              <a:rPr lang="en-US" sz="1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, </a:t>
            </a:r>
            <a:r>
              <a:rPr lang="ru-RU" sz="1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обещали друг другу «жить вместе по Божественному предписанию в святом супружестве… любить, уважать и заботиться … в болезни, в здравии, в благополучии и нужде …   принадлежать только друг другу покуда будут живы». Каждый из них твердо ответил: «Да!»</a:t>
            </a:r>
          </a:p>
          <a:p>
            <a:endParaRPr lang="ru-RU" dirty="0" smtClean="0"/>
          </a:p>
          <a:p>
            <a:r>
              <a:rPr lang="ru-RU" dirty="0" smtClean="0"/>
              <a:t>А как получается в жизни?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CDBFC-A581-4A45-BD4D-6B0C1B265BE8}" type="slidenum">
              <a:rPr lang="ru-RU" smtClean="0"/>
              <a:pPr/>
              <a:t>134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30784-F780-415C-9458-525DA1AFC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2F3FD-9B49-4CC5-950A-53582760C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D8923-72E7-4D64-BC6B-4B4ABC762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C05E4-64D6-40D7-9567-1BCD570E1D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56A55-D438-4D1C-A82E-72C01FA51C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C7FA3-85EE-4A06-A12C-74F068AA4C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8DB2BCD2-0D4D-4EC9-83EB-382B601BCAE1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DDC544D-A2F7-4480-B49D-B81C9D46CC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gi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169.jpeg"/><Relationship Id="rId4" Type="http://schemas.openxmlformats.org/officeDocument/2006/relationships/image" Target="../media/image119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1.jpe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5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page?q=472339952&amp;p=868&amp;ag=ih&amp;rpt2=simage&amp;qs=text=%CD%C1%D3%CB%C9&amp;isize=&amp;ogo=5&amp;rpt=image" TargetMode="Externa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http://im-tub.yandex.ru/i?id=40429575" TargetMode="External"/><Relationship Id="rId4" Type="http://schemas.openxmlformats.org/officeDocument/2006/relationships/image" Target="../media/image181.jpeg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9.jpeg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7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6.jpeg"/><Relationship Id="rId4" Type="http://schemas.openxmlformats.org/officeDocument/2006/relationships/image" Target="../media/image2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e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image" Target="../media/image219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4/48/Malewitsch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ualrian.ru/storage/PreviewWM/0242/77/024277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ic.videocore.tv/images/news_photos/tm8e7gI7aWBI9oyvfMMHw8QVlRoFz2y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4664"/>
            <a:ext cx="684076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mainpic" descr="http://pics.posternazakaz.ru/pnz/product/med/ba4987c11d0d9c1a645414aa9dc7b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872236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608996"/>
            <a:ext cx="9147175" cy="2677656"/>
          </a:xfrm>
          <a:prstGeom prst="rect">
            <a:avLst/>
          </a:prstGeom>
          <a:solidFill>
            <a:schemeClr val="tx1">
              <a:alpha val="42000"/>
            </a:schemeClr>
          </a:solidFill>
          <a:effectLst>
            <a:outerShdw blurRad="50800" dist="50800" dir="5400000" sx="94000" sy="94000" algn="ctr" rotWithShape="0">
              <a:schemeClr val="tx1">
                <a:lumMod val="95000"/>
                <a:lumOff val="5000"/>
                <a:alpha val="86000"/>
              </a:schemeClr>
            </a:outerShdw>
          </a:effectLst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КОГДА ЖЕНЩИНА НАЧИНАЕТ ДАВАТЬ МУЖЧИНЕ СОВЕТЫ, О КОТОРЫХ ОН НЕ ПРОСИЛ  ИЛИ СТАРАЕТСЯ «ПОМОЧЬ» ЕМУ, ОНА ДАЖЕ НЕ ПРЕДСТАВЛЯЕТ СЕБЕ КАКИМ УКОРОМ, КАКИМ ВЫРАЖЕНИЕМ НЕЛЮБВИ ЭТО МОЖЕТ ЕМУ ПОКАЗАТЬСЯ.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400" b="1" kern="1200" dirty="0">
              <a:solidFill>
                <a:prstClr val="black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Вотпосмотриш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28596" y="357166"/>
            <a:ext cx="64711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>
                    <a:lumMod val="40000"/>
                    <a:lumOff val="60000"/>
                  </a:srgbClr>
                </a:solidFill>
                <a:latin typeface="Arial" charset="0"/>
                <a:cs typeface="Arial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«Я понимаю что ты очень расстроена, я тебя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люблю и постараюсь выслушать тебя чуть позже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когда приду в себя». Женщине может не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понравиться такая реакция, однако уважать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она её будет.</a:t>
            </a:r>
            <a:endParaRPr lang="ru-RU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3702" y="3214686"/>
            <a:ext cx="1463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 мин </a:t>
            </a:r>
            <a:endParaRPr lang="ru-RU" dirty="0"/>
          </a:p>
        </p:txBody>
      </p:sp>
      <p:sp>
        <p:nvSpPr>
          <p:cNvPr id="5" name="Лента лицом вниз 4"/>
          <p:cNvSpPr/>
          <p:nvPr/>
        </p:nvSpPr>
        <p:spPr>
          <a:xfrm rot="19548287">
            <a:off x="5954827" y="3025761"/>
            <a:ext cx="1880970" cy="949955"/>
          </a:xfrm>
          <a:prstGeom prst="ribb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20</a:t>
            </a:r>
            <a:r>
              <a:rPr lang="ru-RU" dirty="0" smtClean="0"/>
              <a:t> минут</a:t>
            </a:r>
            <a:endParaRPr lang="ru-RU" dirty="0"/>
          </a:p>
        </p:txBody>
      </p:sp>
      <p:sp>
        <p:nvSpPr>
          <p:cNvPr id="7" name="Круглая лента лицом вниз 6"/>
          <p:cNvSpPr/>
          <p:nvPr/>
        </p:nvSpPr>
        <p:spPr>
          <a:xfrm>
            <a:off x="755576" y="4509120"/>
            <a:ext cx="2088232" cy="1152128"/>
          </a:xfrm>
          <a:prstGeom prst="ellipse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72 часа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5122" name="Photo House" r:id="rId4" imgW="6095238" imgH="4571429" progId="">
              <p:embed/>
            </p:oleObj>
          </a:graphicData>
        </a:graphic>
      </p:graphicFrame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28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CC3300"/>
            </a:outerShdw>
          </a:effectLst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12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Arial" charset="0"/>
              </a:rPr>
              <a:t> </a:t>
            </a:r>
            <a:endParaRPr lang="ru-RU" sz="4000" b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1993900"/>
            <a:ext cx="895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C3300"/>
            </a:outerShdw>
          </a:effectLst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        </a:t>
            </a:r>
            <a:endParaRPr lang="ru-RU" sz="5400" b="1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5443381"/>
            <a:ext cx="9142888" cy="1200329"/>
          </a:xfrm>
          <a:prstGeom prst="rect">
            <a:avLst/>
          </a:prstGeom>
          <a:solidFill>
            <a:schemeClr val="tx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kern="1200" dirty="0">
                <a:solidFill>
                  <a:srgbClr val="FF0000"/>
                </a:solidFill>
                <a:latin typeface="Arial"/>
                <a:ea typeface="+mn-ea"/>
                <a:cs typeface="Arial" charset="0"/>
              </a:rPr>
              <a:t>Способность женщин держать в голове одновременно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kern="1200" dirty="0">
                <a:solidFill>
                  <a:srgbClr val="FF0000"/>
                </a:solidFill>
                <a:latin typeface="Arial"/>
                <a:ea typeface="+mn-ea"/>
                <a:cs typeface="Arial" charset="0"/>
              </a:rPr>
              <a:t> огромное множество мыслей , напрямую влияет на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kern="1200" dirty="0">
                <a:solidFill>
                  <a:srgbClr val="FF0000"/>
                </a:solidFill>
                <a:latin typeface="Arial"/>
                <a:ea typeface="+mn-ea"/>
                <a:cs typeface="Arial" charset="0"/>
              </a:rPr>
              <a:t> повседневные отношения между ними и их избранником.</a:t>
            </a:r>
            <a:endParaRPr lang="ru-RU" sz="2400" b="1" kern="12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:\клипарт\Clipart\Люди\Мужчины\00021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865" y="0"/>
            <a:ext cx="9341907" cy="69294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5042118"/>
            <a:ext cx="8715404" cy="138499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Для того, чтобы женщине выйти из стресса, ей нужно </a:t>
            </a:r>
            <a:r>
              <a:rPr lang="ru-RU" sz="2800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проговорить</a:t>
            </a:r>
            <a:r>
              <a:rPr lang="ru-RU" sz="28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 все проблемы в деталях, она может вспоминать  даже старые раны и обиды.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клипарт\картинки на разные темы\people\C04-25-1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69999" y="4786322"/>
            <a:ext cx="7182607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Мужчина, который любит свою жену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и понимает важность различий,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Может научиться </a:t>
            </a:r>
            <a:r>
              <a:rPr lang="ru-RU" sz="2800" b="1" kern="12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тому, чтобы  </a:t>
            </a:r>
            <a:r>
              <a:rPr lang="ru-RU" sz="28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просто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 </a:t>
            </a:r>
            <a:r>
              <a:rPr lang="ru-RU" sz="2800" b="1" kern="1200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выслушать  её</a:t>
            </a:r>
            <a:r>
              <a:rPr lang="ru-RU" sz="28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98557-0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noFill/>
          <a:ln/>
        </p:spPr>
      </p:pic>
      <p:sp>
        <p:nvSpPr>
          <p:cNvPr id="3" name="TextBox 2"/>
          <p:cNvSpPr txBox="1"/>
          <p:nvPr/>
        </p:nvSpPr>
        <p:spPr>
          <a:xfrm>
            <a:off x="1357290" y="5929330"/>
            <a:ext cx="7036029" cy="830997"/>
          </a:xfrm>
          <a:prstGeom prst="rect">
            <a:avLst/>
          </a:prstGeom>
          <a:solidFill>
            <a:srgbClr val="00B050">
              <a:alpha val="44000"/>
            </a:srgbClr>
          </a:solidFill>
          <a:effectLst>
            <a:innerShdw blurRad="114300">
              <a:prstClr val="black"/>
            </a:innerShdw>
          </a:effectLst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Он отдаляется не из-за того что она говорит,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а из-за неудачно выбранного момента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клипарт\Clipart\Люди\Мужчины\00020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511" y="0"/>
            <a:ext cx="926143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06" y="357166"/>
            <a:ext cx="32117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1200" dirty="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95%</a:t>
            </a:r>
            <a:r>
              <a:rPr lang="ru-RU" sz="2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мозга заняты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решением проблемы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1200" dirty="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5%</a:t>
            </a:r>
            <a:r>
              <a:rPr lang="ru-RU" sz="2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 мозга общаются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kern="1200" dirty="0">
                <a:solidFill>
                  <a:prstClr val="white"/>
                </a:solidFill>
                <a:latin typeface="Arial" charset="0"/>
                <a:ea typeface="+mn-ea"/>
                <a:cs typeface="Arial" charset="0"/>
              </a:rPr>
              <a:t>с вами.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7020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111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4500563" y="609600"/>
            <a:ext cx="4643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600" b="1" kern="1200">
              <a:solidFill>
                <a:srgbClr val="FF0000"/>
              </a:solidFill>
              <a:latin typeface="Arial"/>
              <a:ea typeface="+mn-ea"/>
              <a:cs typeface="Arial" charset="0"/>
            </a:endParaRPr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4994275" y="571500"/>
            <a:ext cx="414972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ЧАСТО БЫВАЕТ ЧТО ЖЕНЩИНА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ПРОСТО ХОЧЕТ РАССКАЗАТЬ, КАК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У НЕЁ ПРОШЕЛ ДЕНЬ, ПОДЕЛИТЬСЯ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СВОИМИ ЧУВСТВАМИ, А МУЖ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ИСКРЕННО ЖЕЛАЯ ПОМОЧЬ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ПЕРЕБИВАЕТ ЕЁ ВЫДАВАЯ РЕШЕНИЕ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ЗА РЕШЕНИЕМ.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1</a:t>
            </a:r>
            <a:r>
              <a:rPr lang="ru-RU" sz="2800" b="1" i="1" dirty="0" smtClean="0"/>
              <a:t>. Правое полушарие головного мозга женщин отвечает за эмоции, а левое у мужчин – за логику</a:t>
            </a:r>
            <a:endParaRPr lang="ru-RU" sz="2800" b="1" i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- Вы можете искренне говорить своей жене, что вы не отвергаете ее и что вы не являетесь бесчувственным, - просто так работает ваш мозг</a:t>
            </a:r>
          </a:p>
          <a:p>
            <a:r>
              <a:rPr lang="ru-RU" dirty="0" smtClean="0"/>
              <a:t>- Мужчинам не нравится вопрос – «А ты помнишь?...»</a:t>
            </a:r>
          </a:p>
          <a:p>
            <a:r>
              <a:rPr lang="ru-RU" i="1" dirty="0" smtClean="0">
                <a:solidFill>
                  <a:srgbClr val="FFFF00"/>
                </a:solidFill>
              </a:rPr>
              <a:t>- </a:t>
            </a:r>
            <a:r>
              <a:rPr lang="ru-RU" i="1" dirty="0" smtClean="0">
                <a:solidFill>
                  <a:srgbClr val="0070C0"/>
                </a:solidFill>
              </a:rPr>
              <a:t>Получасовой разговор жены по 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телефону с  сестрой ему не интересен.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- Женщины хотят пересказать слово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 в слово, описывая в ярких красках и подробностях.</a:t>
            </a:r>
          </a:p>
          <a:p>
            <a:r>
              <a:rPr lang="ru-RU" i="1" dirty="0" smtClean="0">
                <a:solidFill>
                  <a:srgbClr val="0070C0"/>
                </a:solidFill>
              </a:rPr>
              <a:t>- Память женщины уходит в подробные детали в правом полушарии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часы_песоч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6644" y="2643182"/>
            <a:ext cx="1616825" cy="2097503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i="1" dirty="0" smtClean="0"/>
              <a:t>Характеристика правого и левого полушарий также влияет на то, как мы реагируем на кризис.</a:t>
            </a:r>
            <a:endParaRPr lang="ru-RU" sz="2800" b="1" i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Мужчины – «Кто стоит во главе страны сейчас?»</a:t>
            </a:r>
          </a:p>
          <a:p>
            <a:r>
              <a:rPr lang="ru-RU" dirty="0" smtClean="0"/>
              <a:t>          - логическая реакция левого полушария</a:t>
            </a:r>
          </a:p>
          <a:p>
            <a:endParaRPr lang="ru-RU" dirty="0" smtClean="0"/>
          </a:p>
          <a:p>
            <a:r>
              <a:rPr lang="ru-RU" dirty="0" smtClean="0"/>
              <a:t>Женщины – «Бедная…»</a:t>
            </a:r>
          </a:p>
          <a:p>
            <a:r>
              <a:rPr lang="ru-RU" dirty="0" smtClean="0"/>
              <a:t>          - чувственная реакция правого полушария</a:t>
            </a:r>
          </a:p>
          <a:p>
            <a:endParaRPr lang="ru-RU" dirty="0" smtClean="0"/>
          </a:p>
          <a:p>
            <a:r>
              <a:rPr lang="ru-RU" dirty="0" smtClean="0"/>
              <a:t>= ни одна из них не была неправильной или плохой. Они просто отличались друг от друга.</a:t>
            </a:r>
            <a:endParaRPr lang="ru-RU" dirty="0"/>
          </a:p>
        </p:txBody>
      </p:sp>
      <p:pic>
        <p:nvPicPr>
          <p:cNvPr id="4" name="Содержимое 4" descr="%21cid%5F009c01c40577%242650e7a0%247ecffea9%40MaraLuisaGab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000372"/>
            <a:ext cx="3695700" cy="933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Утро в сосновом лесу. 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6393" cy="6858000"/>
          </a:xfrm>
          <a:prstGeom prst="rect">
            <a:avLst/>
          </a:prstGeom>
          <a:noFill/>
        </p:spPr>
      </p:pic>
      <p:pic>
        <p:nvPicPr>
          <p:cNvPr id="11" name="Picture 4" descr="Рисунок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5786" y="785794"/>
            <a:ext cx="7500990" cy="5214975"/>
          </a:xfrm>
          <a:prstGeom prst="rect">
            <a:avLst/>
          </a:prstGeom>
          <a:noFill/>
          <a:ln/>
        </p:spPr>
      </p:pic>
      <p:sp>
        <p:nvSpPr>
          <p:cNvPr id="13" name="TextBox 12"/>
          <p:cNvSpPr txBox="1"/>
          <p:nvPr/>
        </p:nvSpPr>
        <p:spPr>
          <a:xfrm rot="20788638">
            <a:off x="1112989" y="1390640"/>
            <a:ext cx="72275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81E2"/>
                </a:solidFill>
              </a:rPr>
              <a:t>КАРТИНА</a:t>
            </a:r>
            <a:r>
              <a:rPr lang="ru-RU" sz="4400" b="1" dirty="0" smtClean="0">
                <a:solidFill>
                  <a:srgbClr val="008000"/>
                </a:solidFill>
              </a:rPr>
              <a:t>      </a:t>
            </a:r>
            <a:r>
              <a:rPr lang="ru-RU" sz="4400" b="1" dirty="0" smtClean="0">
                <a:solidFill>
                  <a:srgbClr val="FF0000"/>
                </a:solidFill>
              </a:rPr>
              <a:t>ЖИЗНИ </a:t>
            </a:r>
          </a:p>
          <a:p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/>
              <a:t>2.Женщины наслаждаются процессом,</a:t>
            </a:r>
            <a:br>
              <a:rPr lang="ru-RU" sz="3200" b="1" i="1" dirty="0" smtClean="0"/>
            </a:br>
            <a:r>
              <a:rPr lang="ru-RU" sz="3200" b="1" i="1" dirty="0" smtClean="0"/>
              <a:t> а мужчины видят цель</a:t>
            </a:r>
            <a:endParaRPr lang="ru-RU" sz="3200" b="1" i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97683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Женщинам нравится процесс продвижения к цели.</a:t>
            </a:r>
          </a:p>
          <a:p>
            <a:r>
              <a:rPr lang="ru-RU" sz="2000" dirty="0" smtClean="0"/>
              <a:t>Мужчины же хотят достигнуть цели как можно быстрее – им не интересен процесс.</a:t>
            </a:r>
          </a:p>
          <a:p>
            <a:r>
              <a:rPr lang="ru-RU" sz="2000" dirty="0" smtClean="0"/>
              <a:t>- В магазине (покупки за 5 мин и более…)</a:t>
            </a:r>
          </a:p>
          <a:p>
            <a:r>
              <a:rPr lang="ru-RU" sz="2000" dirty="0" smtClean="0"/>
              <a:t>- Поездка  (женщины восхищаются окрестностями, а мужчины торопятся достигнуть цели)</a:t>
            </a:r>
          </a:p>
          <a:p>
            <a:r>
              <a:rPr lang="ru-RU" sz="2000" dirty="0" smtClean="0"/>
              <a:t>- Отношение к цветам (женщины восхищаются, а мужчина может и наступить на клумбу, чтоб сократить путь)</a:t>
            </a:r>
            <a:endParaRPr lang="ru-RU" sz="2000" dirty="0"/>
          </a:p>
        </p:txBody>
      </p:sp>
      <p:pic>
        <p:nvPicPr>
          <p:cNvPr id="6" name="Содержимое 6" descr="311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960220"/>
            <a:ext cx="3786214" cy="2540614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142852"/>
            <a:ext cx="142876" cy="142876"/>
          </a:xfrm>
        </p:spPr>
        <p:txBody>
          <a:bodyPr>
            <a:normAutofit fontScale="90000"/>
          </a:bodyPr>
          <a:lstStyle/>
          <a:p>
            <a:endParaRPr lang="ru-RU" sz="28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31640" y="571480"/>
            <a:ext cx="7040804" cy="3714776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3200" dirty="0" smtClean="0">
                <a:solidFill>
                  <a:srgbClr val="8F0B7C"/>
                </a:solidFill>
                <a:latin typeface="Palatino Linotype" pitchFamily="18" charset="0"/>
              </a:rPr>
              <a:t>Нужно признать эти отличия, приспособиться друг ко другу и гармонично решать проблемы.</a:t>
            </a:r>
          </a:p>
          <a:p>
            <a:pPr>
              <a:buNone/>
              <a:defRPr/>
            </a:pPr>
            <a:endParaRPr lang="en-US" sz="3200" dirty="0" smtClean="0">
              <a:solidFill>
                <a:srgbClr val="8F0B7C"/>
              </a:solidFill>
              <a:latin typeface="Palatino Linotype" pitchFamily="18" charset="0"/>
            </a:endParaRPr>
          </a:p>
        </p:txBody>
      </p:sp>
      <p:pic>
        <p:nvPicPr>
          <p:cNvPr id="9" name="Picture 2" descr="C:\Documents and Settings\raostrovskaya\Рабочий стол\Слайд04.JPG"/>
          <p:cNvPicPr>
            <a:picLocks noChangeAspect="1" noChangeArrowheads="1"/>
          </p:cNvPicPr>
          <p:nvPr/>
        </p:nvPicPr>
        <p:blipFill>
          <a:blip r:embed="rId3" cstate="print"/>
          <a:srcRect t="7735" b="6807"/>
          <a:stretch>
            <a:fillRect/>
          </a:stretch>
        </p:blipFill>
        <p:spPr bwMode="auto">
          <a:xfrm>
            <a:off x="1619672" y="2348880"/>
            <a:ext cx="651621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ics.posternazakaz.ru/pnz/product/med_x2/4b54199149b7c70def2537a46bd2fa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5725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Если я не за себя, 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то кто за меня?</a:t>
            </a:r>
          </a:p>
          <a:p>
            <a:r>
              <a:rPr lang="ru-RU" sz="6600" b="1" dirty="0" smtClean="0">
                <a:solidFill>
                  <a:srgbClr val="FF0000"/>
                </a:solidFill>
              </a:rPr>
              <a:t>Но если я лишь за себя    – зачем я?</a:t>
            </a:r>
            <a:endParaRPr lang="ru-RU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8916" name="Picture 2" descr="E:\Lektcija_03_ Fundament\Слайд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0" y="0"/>
            <a:ext cx="5940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0000"/>
                </a:solidFill>
              </a:rPr>
              <a:t>ГЛАВНЕЙ   ВСЕГО -</a:t>
            </a:r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 rot="-926235">
            <a:off x="2173288" y="1003300"/>
            <a:ext cx="5614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FFFF00"/>
                </a:solidFill>
              </a:rPr>
              <a:t>ПОГОДА В ДОМЕ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0" y="214290"/>
          <a:ext cx="8429655" cy="6215085"/>
        </p:xfrm>
        <a:graphic>
          <a:graphicData uri="http://schemas.openxmlformats.org/drawingml/2006/table">
            <a:tbl>
              <a:tblPr/>
              <a:tblGrid>
                <a:gridCol w="1496854"/>
                <a:gridCol w="2127110"/>
                <a:gridCol w="2549030"/>
                <a:gridCol w="2256661"/>
              </a:tblGrid>
              <a:tr h="6215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Моя проблема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Твоя проблема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Наша проблема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проблем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Отрицание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Гнев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Торг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Горевание</a:t>
                      </a:r>
                      <a:endParaRPr kumimoji="0" 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Приня</a:t>
                      </a:r>
                      <a:r>
                        <a:rPr kumimoji="0" lang="ru-RU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выше , чем 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ниже тебя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 как 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321" name="Infopage"/>
          <p:cNvSpPr>
            <a:spLocks noEditPoints="1" noChangeArrowheads="1"/>
          </p:cNvSpPr>
          <p:nvPr/>
        </p:nvSpPr>
        <p:spPr bwMode="auto">
          <a:xfrm>
            <a:off x="500034" y="1214422"/>
            <a:ext cx="1000125" cy="192881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99 w 21600"/>
              <a:gd name="T17" fmla="*/ 12174 h 21600"/>
              <a:gd name="T18" fmla="*/ 20813 w 21600"/>
              <a:gd name="T19" fmla="*/ 171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 extrusionOk="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  <a:path w="21600" h="21600" extrusionOk="0">
                <a:moveTo>
                  <a:pt x="8333" y="4025"/>
                </a:moveTo>
                <a:lnTo>
                  <a:pt x="12500" y="4025"/>
                </a:lnTo>
                <a:lnTo>
                  <a:pt x="12500" y="11094"/>
                </a:lnTo>
                <a:lnTo>
                  <a:pt x="13903" y="11094"/>
                </a:lnTo>
                <a:lnTo>
                  <a:pt x="13903" y="11618"/>
                </a:lnTo>
                <a:lnTo>
                  <a:pt x="7908" y="11618"/>
                </a:lnTo>
                <a:lnTo>
                  <a:pt x="7908" y="11078"/>
                </a:lnTo>
                <a:lnTo>
                  <a:pt x="9418" y="11078"/>
                </a:lnTo>
                <a:lnTo>
                  <a:pt x="9418" y="4549"/>
                </a:lnTo>
                <a:lnTo>
                  <a:pt x="8333" y="4549"/>
                </a:lnTo>
                <a:lnTo>
                  <a:pt x="8333" y="4025"/>
                </a:lnTo>
                <a:close/>
              </a:path>
              <a:path w="21600" h="21600" extrusionOk="0">
                <a:moveTo>
                  <a:pt x="9120" y="2127"/>
                </a:moveTo>
                <a:lnTo>
                  <a:pt x="9120" y="1783"/>
                </a:lnTo>
                <a:lnTo>
                  <a:pt x="9269" y="1538"/>
                </a:lnTo>
                <a:lnTo>
                  <a:pt x="9588" y="1194"/>
                </a:lnTo>
                <a:lnTo>
                  <a:pt x="10013" y="998"/>
                </a:lnTo>
                <a:lnTo>
                  <a:pt x="10396" y="850"/>
                </a:lnTo>
                <a:lnTo>
                  <a:pt x="10906" y="801"/>
                </a:lnTo>
                <a:lnTo>
                  <a:pt x="11480" y="900"/>
                </a:lnTo>
                <a:lnTo>
                  <a:pt x="11926" y="1047"/>
                </a:lnTo>
                <a:lnTo>
                  <a:pt x="12266" y="1292"/>
                </a:lnTo>
                <a:lnTo>
                  <a:pt x="12500" y="1587"/>
                </a:lnTo>
                <a:lnTo>
                  <a:pt x="12649" y="1832"/>
                </a:lnTo>
                <a:lnTo>
                  <a:pt x="12692" y="2143"/>
                </a:lnTo>
                <a:lnTo>
                  <a:pt x="12649" y="2421"/>
                </a:lnTo>
                <a:lnTo>
                  <a:pt x="12500" y="2781"/>
                </a:lnTo>
                <a:lnTo>
                  <a:pt x="12330" y="3060"/>
                </a:lnTo>
                <a:lnTo>
                  <a:pt x="11884" y="3305"/>
                </a:lnTo>
                <a:lnTo>
                  <a:pt x="11501" y="3452"/>
                </a:lnTo>
                <a:lnTo>
                  <a:pt x="10863" y="3550"/>
                </a:lnTo>
                <a:lnTo>
                  <a:pt x="10396" y="3518"/>
                </a:lnTo>
                <a:lnTo>
                  <a:pt x="9949" y="3321"/>
                </a:lnTo>
                <a:lnTo>
                  <a:pt x="9524" y="3125"/>
                </a:lnTo>
                <a:lnTo>
                  <a:pt x="9311" y="2765"/>
                </a:lnTo>
                <a:lnTo>
                  <a:pt x="9184" y="2438"/>
                </a:lnTo>
                <a:lnTo>
                  <a:pt x="9120" y="2127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content-b.xx.fbcdn.net/hphotos-xpf1/t1.0-9/10419066_691549897575548_167415593875171316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MyDocuments\Представь себе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4800600"/>
            <a:ext cx="10972800" cy="16459200"/>
          </a:xfrm>
          <a:prstGeom prst="rect">
            <a:avLst/>
          </a:prstGeom>
          <a:noFill/>
        </p:spPr>
      </p:pic>
    </p:spTree>
  </p:cSld>
  <p:clrMapOvr>
    <a:masterClrMapping/>
  </p:clrMapOvr>
  <p:transition advTm="1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-b.xx.fbcdn.net/hphotos-xap1/t1.0-9/10440647_690941317636406_676204653058473031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HPIM04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Box 2"/>
          <p:cNvSpPr txBox="1">
            <a:spLocks noChangeArrowheads="1"/>
          </p:cNvSpPr>
          <p:nvPr/>
        </p:nvSpPr>
        <p:spPr bwMode="auto">
          <a:xfrm>
            <a:off x="642938" y="571500"/>
            <a:ext cx="8439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Смех – отличное средство снять напряжение</a:t>
            </a:r>
          </a:p>
        </p:txBody>
      </p:sp>
      <p:sp>
        <p:nvSpPr>
          <p:cNvPr id="93188" name="TextBox 3"/>
          <p:cNvSpPr txBox="1">
            <a:spLocks noChangeArrowheads="1"/>
          </p:cNvSpPr>
          <p:nvPr/>
        </p:nvSpPr>
        <p:spPr bwMode="auto">
          <a:xfrm>
            <a:off x="0" y="1357313"/>
            <a:ext cx="9144000" cy="569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Люди, умеющие смеяться над своими ошибками, глупыми поступками и недостатками,</a:t>
            </a:r>
          </a:p>
          <a:p>
            <a:endParaRPr lang="ru-RU" sz="2800" b="1"/>
          </a:p>
          <a:p>
            <a:r>
              <a:rPr lang="ru-RU" sz="2800" b="1"/>
              <a:t> способны возвращаться на правильный курс быстрее тех, кто терзается чувством вины.</a:t>
            </a:r>
          </a:p>
          <a:p>
            <a:endParaRPr lang="ru-RU" sz="2800" b="1"/>
          </a:p>
          <a:p>
            <a:r>
              <a:rPr lang="ru-RU" sz="2800" b="1"/>
              <a:t>Чувство юмора позволяет избежать крайностей, помогает человеку держаться середины между чрезмерной строгостью к себе и полной недисциплинированностью и расхлябанностью..</a:t>
            </a:r>
          </a:p>
          <a:p>
            <a:endParaRPr lang="ru-RU" sz="2800" b="1"/>
          </a:p>
          <a:p>
            <a:r>
              <a:rPr lang="ru-RU" sz="2800" b="1"/>
              <a:t>Истинный юмор – это не легкомыслие, а легкость сердца.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4.live4fun.ru/pictures/s3img_7120701_33999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32656"/>
            <a:ext cx="47625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86e283856c1e9e43481b-b829db378f3b234d532e1e098365a271.r13.cf1.rackcdn.com/news/event/9342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3200400" cy="256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1340768"/>
            <a:ext cx="4038600" cy="4495800"/>
          </a:xfrm>
        </p:spPr>
        <p:txBody>
          <a:bodyPr/>
          <a:lstStyle/>
          <a:p>
            <a:pPr eaLnBrk="1" hangingPunct="1"/>
            <a:endParaRPr lang="ru-RU" sz="2800" dirty="0" smtClean="0"/>
          </a:p>
        </p:txBody>
      </p:sp>
      <p:pic>
        <p:nvPicPr>
          <p:cNvPr id="28676" name="Picture 4" descr="13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3601" y="97650"/>
            <a:ext cx="7344823" cy="6427694"/>
          </a:xfrm>
          <a:noFill/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512175" y="63754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latin typeface="Arial" charset="0"/>
              </a:rPr>
              <a:t>29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fbcdn-sphotos-d-a.akamaihd.net/hphotos-ak-xpf1/t1.0-9/1797454_685208114876393_739971053374540746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87" y="188640"/>
            <a:ext cx="8554277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Lektcija_09_Roly\Слайд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3857625"/>
          </a:xfrm>
          <a:prstGeom prst="rect">
            <a:avLst/>
          </a:prstGeom>
          <a:noFill/>
        </p:spPr>
      </p:pic>
      <p:pic>
        <p:nvPicPr>
          <p:cNvPr id="22531" name="Picture 3" descr="E:\Lektcija_09_Roly\Слайд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46" y="3000372"/>
            <a:ext cx="5048253" cy="3857628"/>
          </a:xfrm>
          <a:prstGeom prst="rect">
            <a:avLst/>
          </a:prstGeom>
          <a:noFill/>
        </p:spPr>
      </p:pic>
      <p:pic>
        <p:nvPicPr>
          <p:cNvPr id="22532" name="Picture 4" descr="E:\Lektcija_08_Zrelost\Слайд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00372"/>
            <a:ext cx="5143504" cy="385762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286380" y="714356"/>
            <a:ext cx="3643338" cy="15696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b="1" dirty="0" smtClean="0"/>
              <a:t>1. муж – мужчина</a:t>
            </a:r>
          </a:p>
          <a:p>
            <a:r>
              <a:rPr lang="ru-RU" sz="3200" b="1" dirty="0" smtClean="0"/>
              <a:t>2. муж – сын</a:t>
            </a:r>
          </a:p>
          <a:p>
            <a:r>
              <a:rPr lang="ru-RU" sz="3200" b="1" dirty="0" smtClean="0"/>
              <a:t>3. муж – отец</a:t>
            </a:r>
          </a:p>
        </p:txBody>
      </p:sp>
      <p:pic>
        <p:nvPicPr>
          <p:cNvPr id="8" name="Picture 2" descr="E:\Lektcija_11_Smirno\Слайд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000372"/>
            <a:ext cx="4000496" cy="38576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Lektcija_09_Roly\Слайд1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57688" cy="3286125"/>
          </a:xfrm>
          <a:prstGeom prst="rect">
            <a:avLst/>
          </a:prstGeom>
          <a:noFill/>
        </p:spPr>
      </p:pic>
      <p:pic>
        <p:nvPicPr>
          <p:cNvPr id="23555" name="Picture 3" descr="E:\Lektcija_09_Roly\Слайд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5745" y="3071810"/>
            <a:ext cx="5048254" cy="3786190"/>
          </a:xfrm>
          <a:prstGeom prst="rect">
            <a:avLst/>
          </a:prstGeom>
          <a:noFill/>
        </p:spPr>
      </p:pic>
      <p:pic>
        <p:nvPicPr>
          <p:cNvPr id="23556" name="Picture 4" descr="E:\Lektcija_09_Roly\Слайд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71810"/>
            <a:ext cx="4143372" cy="378619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 flipH="1">
            <a:off x="4500562" y="500042"/>
            <a:ext cx="4643438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1. жена – женщина 2. жена – дочь</a:t>
            </a:r>
            <a:r>
              <a:rPr lang="en-US" sz="4000" b="1" dirty="0" smtClean="0"/>
              <a:t>       </a:t>
            </a:r>
            <a:r>
              <a:rPr lang="ru-RU" sz="4000" b="1" dirty="0" smtClean="0"/>
              <a:t> 3. жена - мать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E:\Lektcija_09_Roly\Слайд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>
                <a:solidFill>
                  <a:schemeClr val="accent2"/>
                </a:solidFill>
                <a:latin typeface="Mangal" pitchFamily="18" charset="0"/>
              </a:rPr>
              <a:t>Как можно наполнить </a:t>
            </a:r>
            <a:br>
              <a:rPr lang="ru-RU" sz="4000" smtClean="0">
                <a:solidFill>
                  <a:schemeClr val="accent2"/>
                </a:solidFill>
                <a:latin typeface="Mangal" pitchFamily="18" charset="0"/>
              </a:rPr>
            </a:br>
            <a:r>
              <a:rPr lang="ru-RU" sz="4000" smtClean="0">
                <a:solidFill>
                  <a:schemeClr val="accent2"/>
                </a:solidFill>
                <a:latin typeface="Mangal" pitchFamily="18" charset="0"/>
              </a:rPr>
              <a:t>сосуд любви человека, </a:t>
            </a:r>
            <a:br>
              <a:rPr lang="ru-RU" sz="4000" smtClean="0">
                <a:solidFill>
                  <a:schemeClr val="accent2"/>
                </a:solidFill>
                <a:latin typeface="Mangal" pitchFamily="18" charset="0"/>
              </a:rPr>
            </a:br>
            <a:r>
              <a:rPr lang="ru-RU" sz="4000" smtClean="0">
                <a:solidFill>
                  <a:schemeClr val="accent2"/>
                </a:solidFill>
                <a:latin typeface="Mangal" pitchFamily="18" charset="0"/>
              </a:rPr>
              <a:t>который нам дорог?</a:t>
            </a:r>
          </a:p>
        </p:txBody>
      </p:sp>
      <p:pic>
        <p:nvPicPr>
          <p:cNvPr id="48131" name="Picture 6" descr="238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6473" y="1813560"/>
            <a:ext cx="6076604" cy="406908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>
                <a:latin typeface="Courier New" pitchFamily="49" charset="0"/>
              </a:rPr>
              <a:t>Способы наполнения резервуара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423150" cy="4525963"/>
          </a:xfrm>
          <a:solidFill>
            <a:schemeClr val="bg1"/>
          </a:solidFill>
        </p:spPr>
        <p:txBody>
          <a:bodyPr/>
          <a:lstStyle/>
          <a:p>
            <a:pPr eaLnBrk="1" hangingPunct="1"/>
            <a:endParaRPr lang="ru-RU" sz="2800" b="1" smtClean="0"/>
          </a:p>
          <a:p>
            <a:pPr eaLnBrk="1" hangingPunct="1"/>
            <a:r>
              <a:rPr lang="ru-RU" sz="2800" b="1" smtClean="0">
                <a:latin typeface="Courier New" pitchFamily="49" charset="0"/>
              </a:rPr>
              <a:t>Слова одобрения </a:t>
            </a:r>
          </a:p>
          <a:p>
            <a:pPr eaLnBrk="1" hangingPunct="1">
              <a:buFontTx/>
              <a:buNone/>
            </a:pPr>
            <a:r>
              <a:rPr lang="ru-RU" sz="2800" b="1" smtClean="0">
                <a:latin typeface="Courier New" pitchFamily="49" charset="0"/>
              </a:rPr>
              <a:t>  и похвалы</a:t>
            </a:r>
          </a:p>
          <a:p>
            <a:pPr eaLnBrk="1" hangingPunct="1"/>
            <a:r>
              <a:rPr lang="ru-RU" sz="2800" b="1" smtClean="0">
                <a:latin typeface="Courier New" pitchFamily="49" charset="0"/>
              </a:rPr>
              <a:t>Время вместе</a:t>
            </a:r>
          </a:p>
          <a:p>
            <a:pPr eaLnBrk="1" hangingPunct="1"/>
            <a:r>
              <a:rPr lang="ru-RU" sz="2800" b="1" smtClean="0">
                <a:latin typeface="Courier New" pitchFamily="49" charset="0"/>
              </a:rPr>
              <a:t>Подарки</a:t>
            </a:r>
          </a:p>
          <a:p>
            <a:pPr eaLnBrk="1" hangingPunct="1"/>
            <a:r>
              <a:rPr lang="ru-RU" sz="2800" b="1" smtClean="0">
                <a:latin typeface="Courier New" pitchFamily="49" charset="0"/>
              </a:rPr>
              <a:t>Помощь и забота </a:t>
            </a:r>
          </a:p>
          <a:p>
            <a:pPr eaLnBrk="1" hangingPunct="1"/>
            <a:r>
              <a:rPr lang="ru-RU" sz="2800" b="1" smtClean="0">
                <a:latin typeface="Courier New" pitchFamily="49" charset="0"/>
              </a:rPr>
              <a:t>Физические </a:t>
            </a:r>
          </a:p>
          <a:p>
            <a:pPr eaLnBrk="1" hangingPunct="1">
              <a:buFontTx/>
              <a:buNone/>
            </a:pPr>
            <a:r>
              <a:rPr lang="ru-RU" sz="2800" b="1" smtClean="0">
                <a:latin typeface="Courier New" pitchFamily="49" charset="0"/>
              </a:rPr>
              <a:t>    прикосновения</a:t>
            </a:r>
          </a:p>
          <a:p>
            <a:pPr eaLnBrk="1" hangingPunct="1"/>
            <a:endParaRPr lang="ru-RU" sz="3600" b="1" smtClean="0"/>
          </a:p>
        </p:txBody>
      </p:sp>
      <p:pic>
        <p:nvPicPr>
          <p:cNvPr id="49156" name="Picture 8" descr="230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2611" y="1600200"/>
            <a:ext cx="3029777" cy="452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chemeClr val="tx1"/>
                </a:solidFill>
                <a:latin typeface="Pravda" pitchFamily="18" charset="0"/>
              </a:rPr>
              <a:t>ПРОБЛЕМА</a:t>
            </a:r>
          </a:p>
        </p:txBody>
      </p:sp>
      <p:sp>
        <p:nvSpPr>
          <p:cNvPr id="50178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2133600"/>
            <a:ext cx="7010400" cy="3886200"/>
          </a:xfrm>
          <a:solidFill>
            <a:srgbClr val="68F323"/>
          </a:solidFill>
        </p:spPr>
        <p:txBody>
          <a:bodyPr/>
          <a:lstStyle/>
          <a:p>
            <a:pPr eaLnBrk="1" hangingPunct="1">
              <a:buFont typeface="Arial" charset="0"/>
              <a:buChar char="♥"/>
            </a:pPr>
            <a:r>
              <a:rPr lang="ru-RU" sz="3600" b="1" smtClean="0">
                <a:latin typeface="Pravda" pitchFamily="18" charset="0"/>
              </a:rPr>
              <a:t>Языки любви супругов чаще всего не совпадают!</a:t>
            </a:r>
          </a:p>
          <a:p>
            <a:pPr eaLnBrk="1" hangingPunct="1">
              <a:buFont typeface="Arial" charset="0"/>
              <a:buChar char="♥"/>
            </a:pPr>
            <a:r>
              <a:rPr lang="ru-RU" sz="3600" b="1" smtClean="0">
                <a:latin typeface="Pravda" pitchFamily="18" charset="0"/>
              </a:rPr>
              <a:t>Языку супруга нужно учиться, как иностранному.</a:t>
            </a:r>
          </a:p>
          <a:p>
            <a:pPr eaLnBrk="1" hangingPunct="1">
              <a:buFont typeface="Arial" charset="0"/>
              <a:buChar char="♥"/>
            </a:pPr>
            <a:r>
              <a:rPr lang="ru-RU" sz="3600" b="1" smtClean="0">
                <a:latin typeface="Pravda" pitchFamily="18" charset="0"/>
              </a:rPr>
              <a:t>Иностранному языку нелегко учиться!</a:t>
            </a:r>
          </a:p>
        </p:txBody>
      </p:sp>
      <p:sp>
        <p:nvSpPr>
          <p:cNvPr id="50179" name="AutoShape 4"/>
          <p:cNvSpPr>
            <a:spLocks noChangeArrowheads="1"/>
          </p:cNvSpPr>
          <p:nvPr/>
        </p:nvSpPr>
        <p:spPr bwMode="auto">
          <a:xfrm>
            <a:off x="6324600" y="228600"/>
            <a:ext cx="1371600" cy="1295400"/>
          </a:xfrm>
          <a:prstGeom prst="smileyFace">
            <a:avLst>
              <a:gd name="adj" fmla="val -4653"/>
            </a:avLst>
          </a:prstGeom>
          <a:solidFill>
            <a:srgbClr val="F5F94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0181" name="AutoShape 6"/>
          <p:cNvSpPr>
            <a:spLocks noChangeArrowheads="1"/>
          </p:cNvSpPr>
          <p:nvPr/>
        </p:nvSpPr>
        <p:spPr bwMode="auto">
          <a:xfrm>
            <a:off x="1371600" y="228600"/>
            <a:ext cx="1371600" cy="1295400"/>
          </a:xfrm>
          <a:prstGeom prst="smileyFace">
            <a:avLst>
              <a:gd name="adj" fmla="val -4653"/>
            </a:avLst>
          </a:prstGeom>
          <a:solidFill>
            <a:srgbClr val="F5F94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15"/>
          <p:cNvSpPr>
            <a:spLocks noGrp="1" noChangeArrowheads="1"/>
          </p:cNvSpPr>
          <p:nvPr>
            <p:ph type="title"/>
          </p:nvPr>
        </p:nvSpPr>
        <p:spPr>
          <a:noFill/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smtClean="0">
                <a:latin typeface="Georgia" pitchFamily="18" charset="0"/>
              </a:rPr>
              <a:t>Подарки – это символ того, </a:t>
            </a:r>
            <a:br>
              <a:rPr lang="ru-RU" sz="4000" smtClean="0">
                <a:latin typeface="Georgia" pitchFamily="18" charset="0"/>
              </a:rPr>
            </a:br>
            <a:r>
              <a:rPr lang="ru-RU" sz="4000" smtClean="0">
                <a:latin typeface="Georgia" pitchFamily="18" charset="0"/>
              </a:rPr>
              <a:t>что о вас думали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4495800"/>
            <a:ext cx="3810000" cy="160020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ru-RU" i="1" smtClean="0">
              <a:latin typeface="Pravda" pitchFamily="18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i="1" smtClean="0">
                <a:latin typeface="Pravda" pitchFamily="18" charset="0"/>
              </a:rPr>
              <a:t>это видимый символ частички сердца</a:t>
            </a:r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  <p:pic>
        <p:nvPicPr>
          <p:cNvPr id="55299" name="Picture 12" descr="212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828800"/>
            <a:ext cx="3810000" cy="2549525"/>
          </a:xfrm>
          <a:noFill/>
          <a:ln w="28575">
            <a:solidFill>
              <a:schemeClr val="tx1"/>
            </a:solidFill>
          </a:ln>
        </p:spPr>
      </p:pic>
      <p:pic>
        <p:nvPicPr>
          <p:cNvPr id="55300" name="Picture 14" descr="24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410200" y="1828800"/>
            <a:ext cx="3108325" cy="4648200"/>
          </a:xfr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7924800" cy="1143000"/>
          </a:xfrm>
          <a:solidFill>
            <a:srgbClr val="FDAAA1"/>
          </a:solidFill>
          <a:ln w="15875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mtClean="0">
                <a:latin typeface="Georgia" pitchFamily="18" charset="0"/>
              </a:rPr>
              <a:t>Забота (помощь)</a:t>
            </a:r>
          </a:p>
        </p:txBody>
      </p:sp>
      <p:pic>
        <p:nvPicPr>
          <p:cNvPr id="56323" name="Picture 4" descr="Ю Вас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84375" y="1447800"/>
            <a:ext cx="6400800" cy="4800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DAAA1"/>
          </a:solidFill>
          <a:ln w="15875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ru-RU" smtClean="0">
                <a:latin typeface="Georgia" pitchFamily="18" charset="0"/>
              </a:rPr>
              <a:t>Физические прикосновения</a:t>
            </a:r>
          </a:p>
        </p:txBody>
      </p:sp>
      <p:pic>
        <p:nvPicPr>
          <p:cNvPr id="57347" name="Picture 11" descr="205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512826"/>
            <a:ext cx="4038600" cy="2700710"/>
          </a:xfrm>
          <a:noFill/>
        </p:spPr>
      </p:pic>
      <p:sp>
        <p:nvSpPr>
          <p:cNvPr id="57348" name="Rectangle 10"/>
          <p:cNvSpPr>
            <a:spLocks noGrp="1" noChangeArrowheads="1"/>
          </p:cNvSpPr>
          <p:nvPr>
            <p:ph sz="quarter" idx="2"/>
          </p:nvPr>
        </p:nvSpPr>
        <p:spPr>
          <a:xfrm>
            <a:off x="3886200" y="1752600"/>
            <a:ext cx="4800600" cy="1143000"/>
          </a:xfrm>
          <a:solidFill>
            <a:srgbClr val="FDAAA1"/>
          </a:solidFill>
          <a:ln>
            <a:solidFill>
              <a:schemeClr val="tx1"/>
            </a:solidFill>
          </a:ln>
        </p:spPr>
        <p:txBody>
          <a:bodyPr anchor="b"/>
          <a:lstStyle/>
          <a:p>
            <a:pPr algn="ctr" eaLnBrk="1" hangingPunct="1">
              <a:buFontTx/>
              <a:buNone/>
            </a:pPr>
            <a:r>
              <a:rPr lang="ru-RU" i="1" smtClean="0">
                <a:latin typeface="Pravda" pitchFamily="18" charset="0"/>
              </a:rPr>
              <a:t>Прикосновения могут выражать любовь</a:t>
            </a:r>
          </a:p>
        </p:txBody>
      </p:sp>
      <p:pic>
        <p:nvPicPr>
          <p:cNvPr id="57349" name="Picture 13" descr="15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48064" y="3789040"/>
            <a:ext cx="2590800" cy="1839913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ds1ishim.ru/sites/default/files/news/2013_07_01/ass_ire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0"/>
            <a:ext cx="66967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Image" r:id="rId4" imgW="13003175" imgH="9752381" progId="">
              <p:embed/>
            </p:oleObj>
          </a:graphicData>
        </a:graphic>
      </p:graphicFrame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685800" y="5029200"/>
            <a:ext cx="7924800" cy="1320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4000" b="1" i="1">
                <a:solidFill>
                  <a:schemeClr val="accent2"/>
                </a:solidFill>
                <a:latin typeface="Book Antiqua" pitchFamily="18" charset="0"/>
              </a:rPr>
              <a:t>Любите супруга на его языке,</a:t>
            </a:r>
            <a:br>
              <a:rPr lang="ru-RU" sz="4000" b="1" i="1">
                <a:solidFill>
                  <a:schemeClr val="accent2"/>
                </a:solidFill>
                <a:latin typeface="Book Antiqua" pitchFamily="18" charset="0"/>
              </a:rPr>
            </a:br>
            <a:r>
              <a:rPr lang="ru-RU" sz="4000" b="1" i="1">
                <a:solidFill>
                  <a:schemeClr val="accent2"/>
                </a:solidFill>
                <a:latin typeface="Book Antiqua" pitchFamily="18" charset="0"/>
              </a:rPr>
              <a:t>     и любовь не уйдет из брака!!!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75"/>
                                        <p:tgtEl>
                                          <p:spTgt spid="149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7" grpId="0" animBg="1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1" descr="140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tretch>
            <a:fillRect/>
          </a:stretch>
        </p:blipFill>
        <p:spPr>
          <a:xfrm>
            <a:off x="670983" y="274638"/>
            <a:ext cx="7802033" cy="5851525"/>
          </a:xfrm>
          <a:noFill/>
        </p:spPr>
      </p:pic>
      <p:sp>
        <p:nvSpPr>
          <p:cNvPr id="5939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ТЕСТ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219200" y="1600200"/>
            <a:ext cx="7924800" cy="4525963"/>
          </a:xfrm>
        </p:spPr>
        <p:txBody>
          <a:bodyPr/>
          <a:lstStyle/>
          <a:p>
            <a:pPr marL="533400" indent="-533400" eaLnBrk="1" hangingPunct="1">
              <a:buFontTx/>
              <a:buAutoNum type="arabicPeriod"/>
            </a:pPr>
            <a:r>
              <a:rPr lang="ru-RU" b="1" i="1" smtClean="0">
                <a:latin typeface="Book Antiqua" pitchFamily="18" charset="0"/>
              </a:rPr>
              <a:t>Я чувствую, что меня любят, когда…</a:t>
            </a:r>
          </a:p>
          <a:p>
            <a:pPr marL="533400" indent="-533400" eaLnBrk="1" hangingPunct="1">
              <a:buFontTx/>
              <a:buNone/>
            </a:pPr>
            <a:endParaRPr lang="ru-RU" sz="1000" b="1" i="1" smtClean="0">
              <a:latin typeface="Book Antiqua" pitchFamily="18" charset="0"/>
            </a:endParaRPr>
          </a:p>
          <a:p>
            <a:pPr marL="533400" indent="-533400" eaLnBrk="1" hangingPunct="1">
              <a:buFontTx/>
              <a:buAutoNum type="arabicPeriod" startAt="2"/>
            </a:pPr>
            <a:r>
              <a:rPr lang="ru-RU" b="1" i="1" smtClean="0">
                <a:latin typeface="Book Antiqua" pitchFamily="18" charset="0"/>
              </a:rPr>
              <a:t>Меня больнее всего ранит ...</a:t>
            </a:r>
          </a:p>
          <a:p>
            <a:pPr marL="533400" indent="-533400" eaLnBrk="1" hangingPunct="1">
              <a:buFontTx/>
              <a:buAutoNum type="arabicPeriod" startAt="2"/>
            </a:pPr>
            <a:endParaRPr lang="ru-RU" sz="1000" b="1" i="1" smtClean="0">
              <a:latin typeface="Book Antiqua" pitchFamily="18" charset="0"/>
            </a:endParaRPr>
          </a:p>
          <a:p>
            <a:pPr marL="533400" indent="-533400" eaLnBrk="1" hangingPunct="1">
              <a:buFontTx/>
              <a:buAutoNum type="arabicPeriod" startAt="3"/>
            </a:pPr>
            <a:r>
              <a:rPr lang="ru-RU" b="1" i="1" smtClean="0">
                <a:latin typeface="Book Antiqua" pitchFamily="18" charset="0"/>
              </a:rPr>
              <a:t>Я выражаю любовь своему супругу следующим образом….</a:t>
            </a:r>
          </a:p>
          <a:p>
            <a:pPr marL="533400" indent="-533400" eaLnBrk="1" hangingPunct="1">
              <a:buFontTx/>
              <a:buAutoNum type="arabicPeriod" startAt="3"/>
            </a:pPr>
            <a:endParaRPr lang="ru-RU" sz="1000" b="1" i="1" smtClean="0">
              <a:latin typeface="Book Antiqua" pitchFamily="18" charset="0"/>
            </a:endParaRPr>
          </a:p>
          <a:p>
            <a:pPr marL="533400" indent="-533400" eaLnBrk="1" hangingPunct="1">
              <a:buFontTx/>
              <a:buAutoNum type="arabicPeriod" startAt="3"/>
            </a:pPr>
            <a:endParaRPr lang="ru-RU" sz="1000" b="1" i="1" smtClean="0">
              <a:latin typeface="Book Antiqua" pitchFamily="18" charset="0"/>
            </a:endParaRPr>
          </a:p>
          <a:p>
            <a:pPr marL="533400" indent="-533400" eaLnBrk="1" hangingPunct="1">
              <a:buFontTx/>
              <a:buNone/>
            </a:pPr>
            <a:r>
              <a:rPr lang="ru-RU" b="1" i="1" smtClean="0">
                <a:latin typeface="Book Antiqua" pitchFamily="18" charset="0"/>
              </a:rPr>
              <a:t>4.  Я чаще всего прошу своего супруга …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3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060.radikal.ru/1307/13/5698247cfc23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0648"/>
            <a:ext cx="6984775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15616" y="5013176"/>
            <a:ext cx="88990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</a:rPr>
              <a:t>ЛЮБВИ И ВЕРНОСТИ</a:t>
            </a:r>
            <a:endParaRPr lang="ru-RU" sz="6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aint-petersburg.ru/i/imglibtmp/3953_msg-bi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88640"/>
            <a:ext cx="5715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content.foto.mail.ru/mail/soltag/842/s-8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5076329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Lektcija_00_1_Predislovie\Слайд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035" y="1628800"/>
            <a:ext cx="2786081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о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бещали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друг другу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любить, уважать и заботиться … в болезни, в здравии, в благополучии и нужде …   принадлежать только друг другу покуда будут живы». Каждый из них твердо ответил: «Да!»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8662" y="1142984"/>
            <a:ext cx="2382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С этого дня и далее…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E:\Lektcija_04_Ljubov\Слайд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1285860"/>
            <a:ext cx="821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072066" y="4429132"/>
            <a:ext cx="34290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sz="3200" b="1" dirty="0" smtClean="0">
                <a:solidFill>
                  <a:srgbClr val="FF0000"/>
                </a:solidFill>
              </a:rPr>
              <a:t>АГАПЭ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(без ожиданий и условий)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8860" y="2857496"/>
            <a:ext cx="3819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ФИЛИО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(основа будущей семьи в дружбе)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«Пойдут ли двое, не сговорившись между собою?»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«Совет да любовь!»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6578" y="2214554"/>
            <a:ext cx="235742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      ЭРОС                              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(симпатии и взаимное влечение)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    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искорка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2143116"/>
            <a:ext cx="35004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</a:t>
            </a:r>
            <a:r>
              <a:rPr lang="ru-RU" sz="3200" b="1" dirty="0" smtClean="0">
                <a:solidFill>
                  <a:srgbClr val="FF0000"/>
                </a:solidFill>
              </a:rPr>
              <a:t>СТОРГЭ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(сохраняет надолго 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родственные чувства)</a:t>
            </a:r>
            <a:r>
              <a:rPr lang="ru-RU" b="1" i="1" dirty="0" smtClean="0">
                <a:solidFill>
                  <a:srgbClr val="FFFF00"/>
                </a:solidFill>
              </a:rPr>
              <a:t>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Единственная моя!</a:t>
            </a:r>
          </a:p>
          <a:p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А он мне нравится…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Утро в сосновом лесу. 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6393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71670" y="4857760"/>
            <a:ext cx="321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Шишкин  «В сосновом бору»</a:t>
            </a:r>
            <a:endParaRPr lang="ru-RU" dirty="0"/>
          </a:p>
        </p:txBody>
      </p:sp>
      <p:pic>
        <p:nvPicPr>
          <p:cNvPr id="5" name="Picture 2" descr="E:\Bible Studies for Women\GRAPHICS - Pictures\Flowers- pictures\709887_46805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714356"/>
            <a:ext cx="7572428" cy="521497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/>
          <p:cNvSpPr txBox="1"/>
          <p:nvPr/>
        </p:nvSpPr>
        <p:spPr>
          <a:xfrm rot="20284923">
            <a:off x="4511341" y="707582"/>
            <a:ext cx="42317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</a:rPr>
              <a:t>  Будьте счастливы!</a:t>
            </a:r>
            <a:endParaRPr lang="ru-RU" sz="5400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:\MyDocuments\Представь себе\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620688"/>
            <a:ext cx="7920880" cy="57278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43608" y="692696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 smtClean="0">
                <a:solidFill>
                  <a:srgbClr val="FF0000"/>
                </a:solidFill>
              </a:rPr>
              <a:t>КАРТИНА   ЖИЗНИ </a:t>
            </a:r>
            <a:endParaRPr lang="ru-RU" sz="5400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509119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 или</a:t>
            </a:r>
          </a:p>
          <a:p>
            <a:r>
              <a:rPr lang="ru-RU" sz="5400" b="1" dirty="0" smtClean="0">
                <a:solidFill>
                  <a:srgbClr val="FF0000"/>
                </a:solidFill>
              </a:rPr>
              <a:t>«Возвращение в Эдем»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9372600" cy="731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WordArt 3"/>
          <p:cNvSpPr>
            <a:spLocks noChangeArrowheads="1" noChangeShapeType="1" noTextEdit="1"/>
          </p:cNvSpPr>
          <p:nvPr/>
        </p:nvSpPr>
        <p:spPr bwMode="auto">
          <a:xfrm>
            <a:off x="200025" y="1295400"/>
            <a:ext cx="8943975" cy="1143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endParaRPr lang="ru-RU" sz="54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3810000"/>
            <a:ext cx="3124200" cy="2362200"/>
            <a:chOff x="1824" y="633"/>
            <a:chExt cx="2834" cy="2849"/>
          </a:xfrm>
        </p:grpSpPr>
        <p:sp>
          <p:nvSpPr>
            <p:cNvPr id="12294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95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96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97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5800" y="1447800"/>
            <a:ext cx="744537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6600" b="1" dirty="0">
                <a:solidFill>
                  <a:srgbClr val="FF0066"/>
                </a:solidFill>
              </a:rPr>
              <a:t>Четыре</a:t>
            </a:r>
            <a:r>
              <a:rPr lang="ru-RU" sz="6600" b="1" dirty="0">
                <a:solidFill>
                  <a:srgbClr val="FFFF00"/>
                </a:solidFill>
              </a:rPr>
              <a:t> </a:t>
            </a:r>
            <a:r>
              <a:rPr lang="ru-RU" sz="6600" b="1" dirty="0">
                <a:solidFill>
                  <a:schemeClr val="tx2"/>
                </a:solidFill>
              </a:rPr>
              <a:t>фазы</a:t>
            </a:r>
          </a:p>
          <a:p>
            <a:pPr>
              <a:defRPr/>
            </a:pPr>
            <a:r>
              <a:rPr lang="ru-RU" sz="6600" b="1" dirty="0">
                <a:solidFill>
                  <a:srgbClr val="FFFF00"/>
                </a:solidFill>
              </a:rPr>
              <a:t> </a:t>
            </a:r>
            <a:r>
              <a:rPr lang="ru-RU" sz="6600" b="1" dirty="0">
                <a:solidFill>
                  <a:srgbClr val="008000"/>
                </a:solidFill>
              </a:rPr>
              <a:t>в</a:t>
            </a:r>
            <a:r>
              <a:rPr lang="ru-RU" sz="6600" b="1" dirty="0">
                <a:solidFill>
                  <a:srgbClr val="FFFF00"/>
                </a:solidFill>
              </a:rPr>
              <a:t> </a:t>
            </a:r>
            <a:r>
              <a:rPr lang="ru-RU" sz="6600" b="1" dirty="0">
                <a:solidFill>
                  <a:schemeClr val="accent2">
                    <a:lumMod val="75000"/>
                  </a:schemeClr>
                </a:solidFill>
              </a:rPr>
              <a:t>браке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инструктор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00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752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3" descr="оттолкнулся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870325"/>
            <a:ext cx="37338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4191000" y="838200"/>
            <a:ext cx="495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Вся наша жизнь - экзамен</a:t>
            </a:r>
          </a:p>
        </p:txBody>
      </p:sp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28600" y="4495800"/>
            <a:ext cx="48291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FF0000"/>
                </a:solidFill>
              </a:rPr>
              <a:t>Экзамен –</a:t>
            </a:r>
          </a:p>
          <a:p>
            <a:endParaRPr lang="ru-RU" sz="3600" b="1">
              <a:solidFill>
                <a:srgbClr val="FF0000"/>
              </a:solidFill>
            </a:endParaRPr>
          </a:p>
          <a:p>
            <a:r>
              <a:rPr lang="ru-RU" sz="3600" b="1">
                <a:solidFill>
                  <a:srgbClr val="FF0000"/>
                </a:solidFill>
              </a:rPr>
              <a:t>Длиною в жизнь</a:t>
            </a:r>
            <a:r>
              <a:rPr lang="ru-RU"/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свадьб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410200" y="279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304800" y="3933056"/>
            <a:ext cx="88392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ru-RU" sz="4000" b="1" i="1" dirty="0">
                <a:solidFill>
                  <a:srgbClr val="FF0000"/>
                </a:solidFill>
              </a:rPr>
              <a:t>Нам необходимо, чтобы рядом был близкий, любимый человек </a:t>
            </a:r>
            <a:br>
              <a:rPr lang="ru-RU" sz="4000" b="1" i="1" dirty="0">
                <a:solidFill>
                  <a:srgbClr val="FF0000"/>
                </a:solidFill>
              </a:rPr>
            </a:br>
            <a:endParaRPr lang="en-US" sz="4000" b="1" i="1" dirty="0">
              <a:solidFill>
                <a:srgbClr val="FF0000"/>
              </a:solidFill>
            </a:endParaRPr>
          </a:p>
          <a:p>
            <a:pPr algn="ctr"/>
            <a:r>
              <a:rPr lang="ru-RU" sz="4000" b="1" i="1" dirty="0">
                <a:solidFill>
                  <a:srgbClr val="FF0000"/>
                </a:solidFill>
              </a:rPr>
              <a:t>Для этого и существует брак</a:t>
            </a:r>
          </a:p>
          <a:p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ic.playcast.ru/uploads/2014/01/12/7118278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4500265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net.gorod.tomsk.ru/posts-files/70/861/i/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0648"/>
            <a:ext cx="4536504" cy="37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2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33400"/>
            <a:ext cx="67659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4724400"/>
            <a:ext cx="8077200" cy="19050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3600" b="1" smtClean="0">
                <a:latin typeface="Georgia" pitchFamily="18" charset="0"/>
              </a:rPr>
              <a:t>Влюбленные думают:</a:t>
            </a:r>
          </a:p>
          <a:p>
            <a:pPr algn="ctr" eaLnBrk="1" hangingPunct="1">
              <a:buFontTx/>
              <a:buNone/>
            </a:pPr>
            <a:r>
              <a:rPr lang="ru-RU" sz="3600" b="1" smtClean="0">
                <a:latin typeface="Georgia" pitchFamily="18" charset="0"/>
              </a:rPr>
              <a:t>«Только такие отношения будут у нас».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/>
              <a:t>МОЖНО ЛИ СОХРАНИТЬ ЛЮБОВЬ В БРАКЕ?</a:t>
            </a:r>
          </a:p>
        </p:txBody>
      </p:sp>
      <p:pic>
        <p:nvPicPr>
          <p:cNvPr id="18435" name="Picture 4" descr="201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9390" y="1447800"/>
            <a:ext cx="7170770" cy="4800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pics.posternazakaz.ru/pnz/product/med_x2/6eabd38b4e94364a1b3de4af1d481f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1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034" y="2143116"/>
            <a:ext cx="7143800" cy="304698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Можно иметь благородные намерения, тщательный план, быть искренним, и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все равно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вдруг на середине дис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танции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натолкнуться на непрео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долимые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первый взгляд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трудности. </a:t>
            </a:r>
            <a:endParaRPr lang="ru-RU" sz="32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352800" y="2209800"/>
            <a:ext cx="2278063" cy="2165350"/>
            <a:chOff x="1824" y="633"/>
            <a:chExt cx="2834" cy="2849"/>
          </a:xfrm>
        </p:grpSpPr>
        <p:sp>
          <p:nvSpPr>
            <p:cNvPr id="20491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2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3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494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81200" y="990600"/>
            <a:ext cx="2514600" cy="1631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МЕЧТЫ</a:t>
            </a:r>
          </a:p>
          <a:p>
            <a:pPr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ОЖИДАНИЯ</a:t>
            </a:r>
          </a:p>
          <a:p>
            <a:pPr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ОСТОРОЖНОСТЬ</a:t>
            </a:r>
          </a:p>
          <a:p>
            <a:pPr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СТРАХ</a:t>
            </a:r>
          </a:p>
          <a:p>
            <a:pPr>
              <a:defRPr/>
            </a:pPr>
            <a:r>
              <a:rPr lang="ru-RU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СМУЩЕНИЕ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48200" y="795338"/>
            <a:ext cx="29749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10000"/>
                  </a:schemeClr>
                </a:solidFill>
              </a:rPr>
              <a:t>РАЗДРАЖЕНИЕ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10000"/>
                  </a:schemeClr>
                </a:solidFill>
              </a:rPr>
              <a:t>ССОРЫ И СЛЕЗЫ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10000"/>
                  </a:schemeClr>
                </a:solidFill>
              </a:rPr>
              <a:t>ЖЕЛАНИЕ ИЗМЕНИТЬ ДРУГОГО</a:t>
            </a:r>
          </a:p>
        </p:txBody>
      </p:sp>
      <p:sp>
        <p:nvSpPr>
          <p:cNvPr id="20485" name="Прямоугольник 13"/>
          <p:cNvSpPr>
            <a:spLocks noChangeArrowheads="1"/>
          </p:cNvSpPr>
          <p:nvPr/>
        </p:nvSpPr>
        <p:spPr bwMode="auto">
          <a:xfrm>
            <a:off x="0" y="3200400"/>
            <a:ext cx="38862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50"/>
                </a:solidFill>
              </a:rPr>
              <a:t>УСТУПКА</a:t>
            </a:r>
          </a:p>
          <a:p>
            <a:r>
              <a:rPr lang="ru-RU" b="1">
                <a:solidFill>
                  <a:srgbClr val="00B050"/>
                </a:solidFill>
              </a:rPr>
              <a:t>ЖЕЛАНИЕ ПОНЯТЬ И ВЫСЛУШАТЬ</a:t>
            </a:r>
          </a:p>
          <a:p>
            <a:r>
              <a:rPr lang="ru-RU" b="1">
                <a:solidFill>
                  <a:srgbClr val="00B050"/>
                </a:solidFill>
              </a:rPr>
              <a:t>ВЗАИМНАЯ ДЕЯТЕЛЬНОСТЬ</a:t>
            </a:r>
          </a:p>
          <a:p>
            <a:r>
              <a:rPr lang="ru-RU" b="1">
                <a:solidFill>
                  <a:srgbClr val="00B050"/>
                </a:solidFill>
              </a:rPr>
              <a:t>НЕТ СОРЕВНОВАНИЙ</a:t>
            </a:r>
          </a:p>
          <a:p>
            <a:r>
              <a:rPr lang="ru-RU" b="1">
                <a:solidFill>
                  <a:srgbClr val="00B050"/>
                </a:solidFill>
              </a:rPr>
              <a:t>ГРАНИЦЫ</a:t>
            </a:r>
          </a:p>
          <a:p>
            <a:r>
              <a:rPr lang="ru-RU" b="1">
                <a:solidFill>
                  <a:srgbClr val="00B050"/>
                </a:solidFill>
              </a:rPr>
              <a:t>УВАЖЕНИЕ</a:t>
            </a:r>
          </a:p>
          <a:p>
            <a:r>
              <a:rPr lang="ru-RU" b="1">
                <a:solidFill>
                  <a:srgbClr val="00B050"/>
                </a:solidFill>
              </a:rPr>
              <a:t>ПОДДЕРЖКА</a:t>
            </a:r>
          </a:p>
          <a:p>
            <a:r>
              <a:rPr lang="ru-RU" b="1">
                <a:solidFill>
                  <a:srgbClr val="00B050"/>
                </a:solidFill>
              </a:rPr>
              <a:t>ДИАЛОГ</a:t>
            </a:r>
          </a:p>
        </p:txBody>
      </p:sp>
      <p:sp>
        <p:nvSpPr>
          <p:cNvPr id="20486" name="TextBox 14"/>
          <p:cNvSpPr txBox="1">
            <a:spLocks noChangeArrowheads="1"/>
          </p:cNvSpPr>
          <p:nvPr/>
        </p:nvSpPr>
        <p:spPr bwMode="auto">
          <a:xfrm>
            <a:off x="5334000" y="4343400"/>
            <a:ext cx="3429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C000"/>
                </a:solidFill>
              </a:rPr>
              <a:t>ПОНИМАНИЕ</a:t>
            </a:r>
          </a:p>
          <a:p>
            <a:r>
              <a:rPr lang="ru-RU" b="1">
                <a:solidFill>
                  <a:srgbClr val="FFC000"/>
                </a:solidFill>
              </a:rPr>
              <a:t>УДОВЛЕТВОРЕНИЕ ОТ РАЗЛИЧИЙ</a:t>
            </a:r>
          </a:p>
          <a:p>
            <a:r>
              <a:rPr lang="ru-RU" b="1">
                <a:solidFill>
                  <a:srgbClr val="FFC000"/>
                </a:solidFill>
              </a:rPr>
              <a:t>КОНСТРУКТИВНЫЕ</a:t>
            </a:r>
          </a:p>
          <a:p>
            <a:r>
              <a:rPr lang="ru-RU" b="1">
                <a:solidFill>
                  <a:srgbClr val="FFC000"/>
                </a:solidFill>
              </a:rPr>
              <a:t>КОНФЛИКТЫ</a:t>
            </a:r>
          </a:p>
          <a:p>
            <a:r>
              <a:rPr lang="ru-RU" b="1">
                <a:solidFill>
                  <a:srgbClr val="FFC000"/>
                </a:solidFill>
              </a:rPr>
              <a:t>ПРОЩЕНИЕ</a:t>
            </a:r>
          </a:p>
          <a:p>
            <a:r>
              <a:rPr lang="ru-RU" b="1">
                <a:solidFill>
                  <a:srgbClr val="FFC000"/>
                </a:solidFill>
              </a:rPr>
              <a:t>ДОВЕРИТЕЛЬНОСТЬ</a:t>
            </a:r>
          </a:p>
        </p:txBody>
      </p:sp>
      <p:pic>
        <p:nvPicPr>
          <p:cNvPr id="20487" name="Picture 1" descr="D:\клипарт\картинки на разные темы\people\C04-25-1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1600200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4" descr="Вотпосмотриш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" descr="D:\клипарт\картинки на разные темы\people\C04-25-09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2438400"/>
            <a:ext cx="23876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2" descr="D:\клипарт\Clipart\Люди\Мужчины\00021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4732338"/>
            <a:ext cx="289560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70207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11111"/>
          <a:stretch>
            <a:fillRect/>
          </a:stretch>
        </p:blipFill>
        <p:spPr>
          <a:xfrm>
            <a:off x="0" y="0"/>
            <a:ext cx="4572000" cy="3429000"/>
          </a:xfrm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4500563" y="609600"/>
            <a:ext cx="4643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3600" b="1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2532" name="Picture 2" descr="D:\клипарт\картинки на разные темы\people\C04-25-11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675" y="3201988"/>
            <a:ext cx="4632325" cy="365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81600" y="381000"/>
            <a:ext cx="300672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МЕЧТЫ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ОЖИДАНИЯ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ОСТОРОЖНОСТЬ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СТРАХ</a:t>
            </a:r>
          </a:p>
          <a:p>
            <a:pPr>
              <a:defRPr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СМУЩЕНИЕ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Lektcija_00_2_Vstuplenie\Слайд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23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97180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876800" y="228600"/>
            <a:ext cx="3657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7030A0"/>
                </a:solidFill>
              </a:rPr>
              <a:t>«В браке нет победивших и проигравших. Или  оба выигрывают или оба проигрывают</a:t>
            </a:r>
            <a:r>
              <a:rPr lang="ru-RU" b="1">
                <a:solidFill>
                  <a:srgbClr val="7030A0"/>
                </a:solidFill>
              </a:rPr>
              <a:t>.»</a:t>
            </a:r>
            <a:endParaRPr lang="ru-RU">
              <a:solidFill>
                <a:srgbClr val="7030A0"/>
              </a:solidFill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304800" y="3733800"/>
            <a:ext cx="35052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>
                <a:solidFill>
                  <a:srgbClr val="FF0000"/>
                </a:solidFill>
              </a:rPr>
              <a:t>       ТАК </a:t>
            </a:r>
          </a:p>
          <a:p>
            <a:pPr>
              <a:lnSpc>
                <a:spcPct val="150000"/>
              </a:lnSpc>
            </a:pPr>
            <a:r>
              <a:rPr lang="ru-RU" sz="3600" b="1">
                <a:solidFill>
                  <a:srgbClr val="FF0000"/>
                </a:solidFill>
              </a:rPr>
              <a:t>ПОСТОЯННО НЕ БУДЕТ!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304800" y="-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" y="228600"/>
          <a:ext cx="8458200" cy="3124200"/>
        </p:xfrm>
        <a:graphic>
          <a:graphicData uri="http://schemas.openxmlformats.org/drawingml/2006/table">
            <a:tbl>
              <a:tblPr/>
              <a:tblGrid>
                <a:gridCol w="1968500"/>
                <a:gridCol w="2109788"/>
                <a:gridCol w="1798637"/>
                <a:gridCol w="2581275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Фантазии 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мечты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A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Разочарований     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Открытий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Глубина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праздника брака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9CDF"/>
                    </a:solidFill>
                  </a:tcPr>
                </a:tc>
              </a:tr>
              <a:tr h="2549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Мечты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Ожидания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Осторожность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Смущение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AAA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Раздражение, ссоры и слезы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Желание изменить другого-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Уступка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Желание понять и выслушать. Взаимная деятельность. Границы.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Уважение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соревнований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Диалог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Понимание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Удовлетворение от различий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Конструктивные конфликты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Прощение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Доверительность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9CDF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743200" y="2590800"/>
            <a:ext cx="685800" cy="685800"/>
            <a:chOff x="1824" y="633"/>
            <a:chExt cx="2834" cy="2849"/>
          </a:xfrm>
        </p:grpSpPr>
        <p:sp>
          <p:nvSpPr>
            <p:cNvPr id="24598" name="Puzzle3"/>
            <p:cNvSpPr>
              <a:spLocks noEditPoints="1" noChangeArrowheads="1"/>
            </p:cNvSpPr>
            <p:nvPr/>
          </p:nvSpPr>
          <p:spPr bwMode="auto">
            <a:xfrm>
              <a:off x="3204" y="633"/>
              <a:ext cx="1114" cy="15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269 w 21600"/>
                <a:gd name="T25" fmla="*/ 7718 h 21600"/>
                <a:gd name="T26" fmla="*/ 19157 w 21600"/>
                <a:gd name="T27" fmla="*/ 2023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6625" y="20892"/>
                  </a:moveTo>
                  <a:lnTo>
                    <a:pt x="7105" y="21023"/>
                  </a:lnTo>
                  <a:lnTo>
                    <a:pt x="7513" y="21088"/>
                  </a:lnTo>
                  <a:lnTo>
                    <a:pt x="7922" y="21115"/>
                  </a:lnTo>
                  <a:lnTo>
                    <a:pt x="8242" y="21115"/>
                  </a:lnTo>
                  <a:lnTo>
                    <a:pt x="8544" y="21062"/>
                  </a:lnTo>
                  <a:lnTo>
                    <a:pt x="8810" y="20997"/>
                  </a:lnTo>
                  <a:lnTo>
                    <a:pt x="9023" y="20892"/>
                  </a:lnTo>
                  <a:lnTo>
                    <a:pt x="9148" y="20761"/>
                  </a:lnTo>
                  <a:lnTo>
                    <a:pt x="9290" y="20616"/>
                  </a:lnTo>
                  <a:lnTo>
                    <a:pt x="9361" y="20459"/>
                  </a:lnTo>
                  <a:lnTo>
                    <a:pt x="9396" y="20289"/>
                  </a:lnTo>
                  <a:lnTo>
                    <a:pt x="9396" y="20092"/>
                  </a:lnTo>
                  <a:lnTo>
                    <a:pt x="9325" y="19909"/>
                  </a:lnTo>
                  <a:lnTo>
                    <a:pt x="9219" y="19738"/>
                  </a:lnTo>
                  <a:lnTo>
                    <a:pt x="9094" y="19555"/>
                  </a:lnTo>
                  <a:lnTo>
                    <a:pt x="8917" y="19384"/>
                  </a:lnTo>
                  <a:lnTo>
                    <a:pt x="8650" y="19162"/>
                  </a:lnTo>
                  <a:lnTo>
                    <a:pt x="8437" y="18900"/>
                  </a:lnTo>
                  <a:lnTo>
                    <a:pt x="8277" y="18624"/>
                  </a:lnTo>
                  <a:lnTo>
                    <a:pt x="8135" y="18349"/>
                  </a:lnTo>
                  <a:lnTo>
                    <a:pt x="8028" y="18048"/>
                  </a:lnTo>
                  <a:lnTo>
                    <a:pt x="7993" y="17746"/>
                  </a:lnTo>
                  <a:lnTo>
                    <a:pt x="7993" y="17471"/>
                  </a:lnTo>
                  <a:lnTo>
                    <a:pt x="8028" y="17169"/>
                  </a:lnTo>
                  <a:lnTo>
                    <a:pt x="8135" y="16920"/>
                  </a:lnTo>
                  <a:lnTo>
                    <a:pt x="8277" y="16671"/>
                  </a:lnTo>
                  <a:lnTo>
                    <a:pt x="8366" y="16540"/>
                  </a:lnTo>
                  <a:lnTo>
                    <a:pt x="8473" y="16409"/>
                  </a:lnTo>
                  <a:lnTo>
                    <a:pt x="8615" y="16317"/>
                  </a:lnTo>
                  <a:lnTo>
                    <a:pt x="8739" y="16213"/>
                  </a:lnTo>
                  <a:lnTo>
                    <a:pt x="8881" y="16134"/>
                  </a:lnTo>
                  <a:lnTo>
                    <a:pt x="9059" y="16055"/>
                  </a:lnTo>
                  <a:lnTo>
                    <a:pt x="9254" y="15990"/>
                  </a:lnTo>
                  <a:lnTo>
                    <a:pt x="9432" y="15911"/>
                  </a:lnTo>
                  <a:lnTo>
                    <a:pt x="9663" y="15885"/>
                  </a:lnTo>
                  <a:lnTo>
                    <a:pt x="9876" y="15833"/>
                  </a:lnTo>
                  <a:lnTo>
                    <a:pt x="10142" y="15806"/>
                  </a:lnTo>
                  <a:lnTo>
                    <a:pt x="10391" y="15806"/>
                  </a:lnTo>
                  <a:lnTo>
                    <a:pt x="10728" y="15806"/>
                  </a:lnTo>
                  <a:lnTo>
                    <a:pt x="10995" y="15806"/>
                  </a:lnTo>
                  <a:lnTo>
                    <a:pt x="11279" y="15833"/>
                  </a:lnTo>
                  <a:lnTo>
                    <a:pt x="11546" y="15885"/>
                  </a:lnTo>
                  <a:lnTo>
                    <a:pt x="11776" y="15937"/>
                  </a:lnTo>
                  <a:lnTo>
                    <a:pt x="12025" y="15990"/>
                  </a:lnTo>
                  <a:lnTo>
                    <a:pt x="12221" y="16055"/>
                  </a:lnTo>
                  <a:lnTo>
                    <a:pt x="12434" y="16134"/>
                  </a:lnTo>
                  <a:lnTo>
                    <a:pt x="12611" y="16213"/>
                  </a:lnTo>
                  <a:lnTo>
                    <a:pt x="12771" y="16317"/>
                  </a:lnTo>
                  <a:lnTo>
                    <a:pt x="12913" y="16409"/>
                  </a:lnTo>
                  <a:lnTo>
                    <a:pt x="13038" y="16514"/>
                  </a:lnTo>
                  <a:lnTo>
                    <a:pt x="13251" y="16737"/>
                  </a:lnTo>
                  <a:lnTo>
                    <a:pt x="13428" y="16986"/>
                  </a:lnTo>
                  <a:lnTo>
                    <a:pt x="13517" y="17248"/>
                  </a:lnTo>
                  <a:lnTo>
                    <a:pt x="13588" y="17523"/>
                  </a:lnTo>
                  <a:lnTo>
                    <a:pt x="13588" y="17799"/>
                  </a:lnTo>
                  <a:lnTo>
                    <a:pt x="13517" y="18074"/>
                  </a:lnTo>
                  <a:lnTo>
                    <a:pt x="13428" y="18323"/>
                  </a:lnTo>
                  <a:lnTo>
                    <a:pt x="13286" y="18572"/>
                  </a:lnTo>
                  <a:lnTo>
                    <a:pt x="13109" y="18808"/>
                  </a:lnTo>
                  <a:lnTo>
                    <a:pt x="12878" y="19031"/>
                  </a:lnTo>
                  <a:lnTo>
                    <a:pt x="12434" y="19411"/>
                  </a:lnTo>
                  <a:lnTo>
                    <a:pt x="12132" y="19738"/>
                  </a:lnTo>
                  <a:lnTo>
                    <a:pt x="12025" y="19856"/>
                  </a:lnTo>
                  <a:lnTo>
                    <a:pt x="11919" y="20014"/>
                  </a:lnTo>
                  <a:lnTo>
                    <a:pt x="11883" y="20132"/>
                  </a:lnTo>
                  <a:lnTo>
                    <a:pt x="11883" y="20263"/>
                  </a:lnTo>
                  <a:lnTo>
                    <a:pt x="11883" y="20394"/>
                  </a:lnTo>
                  <a:lnTo>
                    <a:pt x="11954" y="20485"/>
                  </a:lnTo>
                  <a:lnTo>
                    <a:pt x="12061" y="20590"/>
                  </a:lnTo>
                  <a:lnTo>
                    <a:pt x="12185" y="20695"/>
                  </a:lnTo>
                  <a:lnTo>
                    <a:pt x="12327" y="20787"/>
                  </a:lnTo>
                  <a:lnTo>
                    <a:pt x="12540" y="20892"/>
                  </a:lnTo>
                  <a:lnTo>
                    <a:pt x="12771" y="20997"/>
                  </a:lnTo>
                  <a:lnTo>
                    <a:pt x="13073" y="21088"/>
                  </a:lnTo>
                  <a:lnTo>
                    <a:pt x="13428" y="21193"/>
                  </a:lnTo>
                  <a:lnTo>
                    <a:pt x="13873" y="21298"/>
                  </a:lnTo>
                  <a:lnTo>
                    <a:pt x="14317" y="21390"/>
                  </a:lnTo>
                  <a:lnTo>
                    <a:pt x="14778" y="21468"/>
                  </a:lnTo>
                  <a:lnTo>
                    <a:pt x="15294" y="21547"/>
                  </a:lnTo>
                  <a:lnTo>
                    <a:pt x="15809" y="21600"/>
                  </a:lnTo>
                  <a:lnTo>
                    <a:pt x="16359" y="21652"/>
                  </a:lnTo>
                  <a:lnTo>
                    <a:pt x="16875" y="21678"/>
                  </a:lnTo>
                  <a:lnTo>
                    <a:pt x="17407" y="21678"/>
                  </a:lnTo>
                  <a:lnTo>
                    <a:pt x="17958" y="21678"/>
                  </a:lnTo>
                  <a:lnTo>
                    <a:pt x="18473" y="21652"/>
                  </a:lnTo>
                  <a:lnTo>
                    <a:pt x="18953" y="21573"/>
                  </a:lnTo>
                  <a:lnTo>
                    <a:pt x="19397" y="21495"/>
                  </a:lnTo>
                  <a:lnTo>
                    <a:pt x="19841" y="21390"/>
                  </a:lnTo>
                  <a:lnTo>
                    <a:pt x="20214" y="21272"/>
                  </a:lnTo>
                  <a:lnTo>
                    <a:pt x="20551" y="21088"/>
                  </a:lnTo>
                  <a:lnTo>
                    <a:pt x="20480" y="20787"/>
                  </a:lnTo>
                  <a:lnTo>
                    <a:pt x="20409" y="20485"/>
                  </a:lnTo>
                  <a:lnTo>
                    <a:pt x="20356" y="20158"/>
                  </a:lnTo>
                  <a:lnTo>
                    <a:pt x="20356" y="19804"/>
                  </a:lnTo>
                  <a:lnTo>
                    <a:pt x="20321" y="19083"/>
                  </a:lnTo>
                  <a:lnTo>
                    <a:pt x="20356" y="18349"/>
                  </a:lnTo>
                  <a:lnTo>
                    <a:pt x="20409" y="17641"/>
                  </a:lnTo>
                  <a:lnTo>
                    <a:pt x="20480" y="17012"/>
                  </a:lnTo>
                  <a:lnTo>
                    <a:pt x="20551" y="16488"/>
                  </a:lnTo>
                  <a:lnTo>
                    <a:pt x="20551" y="16055"/>
                  </a:lnTo>
                  <a:lnTo>
                    <a:pt x="20551" y="15911"/>
                  </a:lnTo>
                  <a:lnTo>
                    <a:pt x="20445" y="15754"/>
                  </a:lnTo>
                  <a:lnTo>
                    <a:pt x="20356" y="15610"/>
                  </a:lnTo>
                  <a:lnTo>
                    <a:pt x="20178" y="15452"/>
                  </a:lnTo>
                  <a:lnTo>
                    <a:pt x="20001" y="15334"/>
                  </a:lnTo>
                  <a:lnTo>
                    <a:pt x="19770" y="15230"/>
                  </a:lnTo>
                  <a:lnTo>
                    <a:pt x="19521" y="15125"/>
                  </a:lnTo>
                  <a:lnTo>
                    <a:pt x="19290" y="15059"/>
                  </a:lnTo>
                  <a:lnTo>
                    <a:pt x="19024" y="15007"/>
                  </a:lnTo>
                  <a:lnTo>
                    <a:pt x="18740" y="14954"/>
                  </a:lnTo>
                  <a:lnTo>
                    <a:pt x="18509" y="14954"/>
                  </a:lnTo>
                  <a:lnTo>
                    <a:pt x="18225" y="14954"/>
                  </a:lnTo>
                  <a:lnTo>
                    <a:pt x="17994" y="15007"/>
                  </a:lnTo>
                  <a:lnTo>
                    <a:pt x="17763" y="15085"/>
                  </a:lnTo>
                  <a:lnTo>
                    <a:pt x="17550" y="15177"/>
                  </a:lnTo>
                  <a:lnTo>
                    <a:pt x="17372" y="15308"/>
                  </a:lnTo>
                  <a:lnTo>
                    <a:pt x="17176" y="15426"/>
                  </a:lnTo>
                  <a:lnTo>
                    <a:pt x="16928" y="15557"/>
                  </a:lnTo>
                  <a:lnTo>
                    <a:pt x="16661" y="15636"/>
                  </a:lnTo>
                  <a:lnTo>
                    <a:pt x="16359" y="15688"/>
                  </a:lnTo>
                  <a:lnTo>
                    <a:pt x="16022" y="15715"/>
                  </a:lnTo>
                  <a:lnTo>
                    <a:pt x="15667" y="15688"/>
                  </a:lnTo>
                  <a:lnTo>
                    <a:pt x="15294" y="15662"/>
                  </a:lnTo>
                  <a:lnTo>
                    <a:pt x="14956" y="15583"/>
                  </a:lnTo>
                  <a:lnTo>
                    <a:pt x="14619" y="15479"/>
                  </a:lnTo>
                  <a:lnTo>
                    <a:pt x="14281" y="15334"/>
                  </a:lnTo>
                  <a:lnTo>
                    <a:pt x="13961" y="15177"/>
                  </a:lnTo>
                  <a:lnTo>
                    <a:pt x="13695" y="14981"/>
                  </a:lnTo>
                  <a:lnTo>
                    <a:pt x="13588" y="14850"/>
                  </a:lnTo>
                  <a:lnTo>
                    <a:pt x="13482" y="14732"/>
                  </a:lnTo>
                  <a:lnTo>
                    <a:pt x="13393" y="14600"/>
                  </a:lnTo>
                  <a:lnTo>
                    <a:pt x="13322" y="14456"/>
                  </a:lnTo>
                  <a:lnTo>
                    <a:pt x="13251" y="14299"/>
                  </a:lnTo>
                  <a:lnTo>
                    <a:pt x="13215" y="14155"/>
                  </a:lnTo>
                  <a:lnTo>
                    <a:pt x="13180" y="13971"/>
                  </a:lnTo>
                  <a:lnTo>
                    <a:pt x="13180" y="13801"/>
                  </a:lnTo>
                  <a:lnTo>
                    <a:pt x="13180" y="13591"/>
                  </a:lnTo>
                  <a:lnTo>
                    <a:pt x="13215" y="13395"/>
                  </a:lnTo>
                  <a:lnTo>
                    <a:pt x="13251" y="13198"/>
                  </a:lnTo>
                  <a:lnTo>
                    <a:pt x="13322" y="13015"/>
                  </a:lnTo>
                  <a:lnTo>
                    <a:pt x="13393" y="12870"/>
                  </a:lnTo>
                  <a:lnTo>
                    <a:pt x="13482" y="12713"/>
                  </a:lnTo>
                  <a:lnTo>
                    <a:pt x="13588" y="12569"/>
                  </a:lnTo>
                  <a:lnTo>
                    <a:pt x="13730" y="12438"/>
                  </a:lnTo>
                  <a:lnTo>
                    <a:pt x="13997" y="12215"/>
                  </a:lnTo>
                  <a:lnTo>
                    <a:pt x="14334" y="12005"/>
                  </a:lnTo>
                  <a:lnTo>
                    <a:pt x="14690" y="11861"/>
                  </a:lnTo>
                  <a:lnTo>
                    <a:pt x="15063" y="11756"/>
                  </a:lnTo>
                  <a:lnTo>
                    <a:pt x="15436" y="11678"/>
                  </a:lnTo>
                  <a:lnTo>
                    <a:pt x="15809" y="11638"/>
                  </a:lnTo>
                  <a:lnTo>
                    <a:pt x="16182" y="11638"/>
                  </a:lnTo>
                  <a:lnTo>
                    <a:pt x="16555" y="11678"/>
                  </a:lnTo>
                  <a:lnTo>
                    <a:pt x="16910" y="11730"/>
                  </a:lnTo>
                  <a:lnTo>
                    <a:pt x="17248" y="11835"/>
                  </a:lnTo>
                  <a:lnTo>
                    <a:pt x="17514" y="11966"/>
                  </a:lnTo>
                  <a:lnTo>
                    <a:pt x="17763" y="12110"/>
                  </a:lnTo>
                  <a:lnTo>
                    <a:pt x="17887" y="12215"/>
                  </a:lnTo>
                  <a:lnTo>
                    <a:pt x="18065" y="12307"/>
                  </a:lnTo>
                  <a:lnTo>
                    <a:pt x="18260" y="12412"/>
                  </a:lnTo>
                  <a:lnTo>
                    <a:pt x="18438" y="12464"/>
                  </a:lnTo>
                  <a:lnTo>
                    <a:pt x="18669" y="12543"/>
                  </a:lnTo>
                  <a:lnTo>
                    <a:pt x="18882" y="12569"/>
                  </a:lnTo>
                  <a:lnTo>
                    <a:pt x="19113" y="12595"/>
                  </a:lnTo>
                  <a:lnTo>
                    <a:pt x="19361" y="12608"/>
                  </a:lnTo>
                  <a:lnTo>
                    <a:pt x="19592" y="12608"/>
                  </a:lnTo>
                  <a:lnTo>
                    <a:pt x="19841" y="12595"/>
                  </a:lnTo>
                  <a:lnTo>
                    <a:pt x="20072" y="12543"/>
                  </a:lnTo>
                  <a:lnTo>
                    <a:pt x="20321" y="12490"/>
                  </a:lnTo>
                  <a:lnTo>
                    <a:pt x="20551" y="12438"/>
                  </a:lnTo>
                  <a:lnTo>
                    <a:pt x="20800" y="12333"/>
                  </a:lnTo>
                  <a:lnTo>
                    <a:pt x="20996" y="12241"/>
                  </a:lnTo>
                  <a:lnTo>
                    <a:pt x="21244" y="12110"/>
                  </a:lnTo>
                  <a:lnTo>
                    <a:pt x="21298" y="12032"/>
                  </a:lnTo>
                  <a:lnTo>
                    <a:pt x="21404" y="11966"/>
                  </a:lnTo>
                  <a:lnTo>
                    <a:pt x="21475" y="11861"/>
                  </a:lnTo>
                  <a:lnTo>
                    <a:pt x="21511" y="11730"/>
                  </a:lnTo>
                  <a:lnTo>
                    <a:pt x="21617" y="11481"/>
                  </a:lnTo>
                  <a:lnTo>
                    <a:pt x="21653" y="11180"/>
                  </a:lnTo>
                  <a:lnTo>
                    <a:pt x="21653" y="10826"/>
                  </a:lnTo>
                  <a:lnTo>
                    <a:pt x="21653" y="10472"/>
                  </a:lnTo>
                  <a:lnTo>
                    <a:pt x="21582" y="10092"/>
                  </a:lnTo>
                  <a:lnTo>
                    <a:pt x="21511" y="9725"/>
                  </a:lnTo>
                  <a:lnTo>
                    <a:pt x="21298" y="8912"/>
                  </a:lnTo>
                  <a:lnTo>
                    <a:pt x="21067" y="8191"/>
                  </a:lnTo>
                  <a:lnTo>
                    <a:pt x="20800" y="7536"/>
                  </a:lnTo>
                  <a:lnTo>
                    <a:pt x="20551" y="7025"/>
                  </a:lnTo>
                  <a:lnTo>
                    <a:pt x="20001" y="7103"/>
                  </a:lnTo>
                  <a:lnTo>
                    <a:pt x="19432" y="7156"/>
                  </a:lnTo>
                  <a:lnTo>
                    <a:pt x="18846" y="7208"/>
                  </a:lnTo>
                  <a:lnTo>
                    <a:pt x="18225" y="7208"/>
                  </a:lnTo>
                  <a:lnTo>
                    <a:pt x="17656" y="7208"/>
                  </a:lnTo>
                  <a:lnTo>
                    <a:pt x="17070" y="7182"/>
                  </a:lnTo>
                  <a:lnTo>
                    <a:pt x="16484" y="7156"/>
                  </a:lnTo>
                  <a:lnTo>
                    <a:pt x="15986" y="7103"/>
                  </a:lnTo>
                  <a:lnTo>
                    <a:pt x="14992" y="6999"/>
                  </a:lnTo>
                  <a:lnTo>
                    <a:pt x="14210" y="6907"/>
                  </a:lnTo>
                  <a:lnTo>
                    <a:pt x="13695" y="6828"/>
                  </a:lnTo>
                  <a:lnTo>
                    <a:pt x="13517" y="6802"/>
                  </a:lnTo>
                  <a:lnTo>
                    <a:pt x="13073" y="6645"/>
                  </a:lnTo>
                  <a:lnTo>
                    <a:pt x="12700" y="6474"/>
                  </a:lnTo>
                  <a:lnTo>
                    <a:pt x="12363" y="6304"/>
                  </a:lnTo>
                  <a:lnTo>
                    <a:pt x="12132" y="6094"/>
                  </a:lnTo>
                  <a:lnTo>
                    <a:pt x="11919" y="5871"/>
                  </a:lnTo>
                  <a:lnTo>
                    <a:pt x="11776" y="5649"/>
                  </a:lnTo>
                  <a:lnTo>
                    <a:pt x="11688" y="5413"/>
                  </a:lnTo>
                  <a:lnTo>
                    <a:pt x="11617" y="5190"/>
                  </a:lnTo>
                  <a:lnTo>
                    <a:pt x="11617" y="4941"/>
                  </a:lnTo>
                  <a:lnTo>
                    <a:pt x="11652" y="4718"/>
                  </a:lnTo>
                  <a:lnTo>
                    <a:pt x="11723" y="4482"/>
                  </a:lnTo>
                  <a:lnTo>
                    <a:pt x="11812" y="4285"/>
                  </a:lnTo>
                  <a:lnTo>
                    <a:pt x="11919" y="4089"/>
                  </a:lnTo>
                  <a:lnTo>
                    <a:pt x="12096" y="3905"/>
                  </a:lnTo>
                  <a:lnTo>
                    <a:pt x="12292" y="3735"/>
                  </a:lnTo>
                  <a:lnTo>
                    <a:pt x="12505" y="3604"/>
                  </a:lnTo>
                  <a:lnTo>
                    <a:pt x="12700" y="3460"/>
                  </a:lnTo>
                  <a:lnTo>
                    <a:pt x="12878" y="3250"/>
                  </a:lnTo>
                  <a:lnTo>
                    <a:pt x="13038" y="3027"/>
                  </a:lnTo>
                  <a:lnTo>
                    <a:pt x="13180" y="2752"/>
                  </a:lnTo>
                  <a:lnTo>
                    <a:pt x="13286" y="2477"/>
                  </a:lnTo>
                  <a:lnTo>
                    <a:pt x="13322" y="2175"/>
                  </a:lnTo>
                  <a:lnTo>
                    <a:pt x="13357" y="1874"/>
                  </a:lnTo>
                  <a:lnTo>
                    <a:pt x="13286" y="1572"/>
                  </a:lnTo>
                  <a:lnTo>
                    <a:pt x="13180" y="1271"/>
                  </a:lnTo>
                  <a:lnTo>
                    <a:pt x="13038" y="983"/>
                  </a:lnTo>
                  <a:lnTo>
                    <a:pt x="12949" y="865"/>
                  </a:lnTo>
                  <a:lnTo>
                    <a:pt x="12807" y="733"/>
                  </a:lnTo>
                  <a:lnTo>
                    <a:pt x="12665" y="616"/>
                  </a:lnTo>
                  <a:lnTo>
                    <a:pt x="12505" y="511"/>
                  </a:lnTo>
                  <a:lnTo>
                    <a:pt x="12327" y="406"/>
                  </a:lnTo>
                  <a:lnTo>
                    <a:pt x="12132" y="314"/>
                  </a:lnTo>
                  <a:lnTo>
                    <a:pt x="11883" y="235"/>
                  </a:lnTo>
                  <a:lnTo>
                    <a:pt x="11652" y="183"/>
                  </a:lnTo>
                  <a:lnTo>
                    <a:pt x="11368" y="104"/>
                  </a:lnTo>
                  <a:lnTo>
                    <a:pt x="11101" y="78"/>
                  </a:lnTo>
                  <a:lnTo>
                    <a:pt x="10800" y="52"/>
                  </a:lnTo>
                  <a:lnTo>
                    <a:pt x="10444" y="52"/>
                  </a:lnTo>
                  <a:lnTo>
                    <a:pt x="10142" y="52"/>
                  </a:lnTo>
                  <a:lnTo>
                    <a:pt x="9840" y="78"/>
                  </a:lnTo>
                  <a:lnTo>
                    <a:pt x="9574" y="104"/>
                  </a:lnTo>
                  <a:lnTo>
                    <a:pt x="9325" y="157"/>
                  </a:lnTo>
                  <a:lnTo>
                    <a:pt x="9094" y="209"/>
                  </a:lnTo>
                  <a:lnTo>
                    <a:pt x="8846" y="262"/>
                  </a:lnTo>
                  <a:lnTo>
                    <a:pt x="8650" y="340"/>
                  </a:lnTo>
                  <a:lnTo>
                    <a:pt x="8437" y="432"/>
                  </a:lnTo>
                  <a:lnTo>
                    <a:pt x="8277" y="511"/>
                  </a:lnTo>
                  <a:lnTo>
                    <a:pt x="8100" y="616"/>
                  </a:lnTo>
                  <a:lnTo>
                    <a:pt x="7957" y="707"/>
                  </a:lnTo>
                  <a:lnTo>
                    <a:pt x="7833" y="838"/>
                  </a:lnTo>
                  <a:lnTo>
                    <a:pt x="7620" y="1061"/>
                  </a:lnTo>
                  <a:lnTo>
                    <a:pt x="7442" y="1336"/>
                  </a:lnTo>
                  <a:lnTo>
                    <a:pt x="7353" y="1599"/>
                  </a:lnTo>
                  <a:lnTo>
                    <a:pt x="7318" y="1900"/>
                  </a:lnTo>
                  <a:lnTo>
                    <a:pt x="7318" y="2175"/>
                  </a:lnTo>
                  <a:lnTo>
                    <a:pt x="7353" y="2450"/>
                  </a:lnTo>
                  <a:lnTo>
                    <a:pt x="7442" y="2726"/>
                  </a:lnTo>
                  <a:lnTo>
                    <a:pt x="7620" y="2975"/>
                  </a:lnTo>
                  <a:lnTo>
                    <a:pt x="7833" y="3198"/>
                  </a:lnTo>
                  <a:lnTo>
                    <a:pt x="8064" y="3433"/>
                  </a:lnTo>
                  <a:lnTo>
                    <a:pt x="8295" y="3630"/>
                  </a:lnTo>
                  <a:lnTo>
                    <a:pt x="8508" y="3853"/>
                  </a:lnTo>
                  <a:lnTo>
                    <a:pt x="8686" y="4089"/>
                  </a:lnTo>
                  <a:lnTo>
                    <a:pt x="8775" y="4312"/>
                  </a:lnTo>
                  <a:lnTo>
                    <a:pt x="8846" y="4561"/>
                  </a:lnTo>
                  <a:lnTo>
                    <a:pt x="8846" y="4810"/>
                  </a:lnTo>
                  <a:lnTo>
                    <a:pt x="8810" y="5059"/>
                  </a:lnTo>
                  <a:lnTo>
                    <a:pt x="8721" y="5295"/>
                  </a:lnTo>
                  <a:lnTo>
                    <a:pt x="8579" y="5544"/>
                  </a:lnTo>
                  <a:lnTo>
                    <a:pt x="8366" y="5766"/>
                  </a:lnTo>
                  <a:lnTo>
                    <a:pt x="8135" y="5976"/>
                  </a:lnTo>
                  <a:lnTo>
                    <a:pt x="7833" y="6199"/>
                  </a:lnTo>
                  <a:lnTo>
                    <a:pt x="7478" y="6369"/>
                  </a:lnTo>
                  <a:lnTo>
                    <a:pt x="7069" y="6527"/>
                  </a:lnTo>
                  <a:lnTo>
                    <a:pt x="6590" y="6671"/>
                  </a:lnTo>
                  <a:lnTo>
                    <a:pt x="6092" y="6802"/>
                  </a:lnTo>
                  <a:lnTo>
                    <a:pt x="5684" y="6802"/>
                  </a:lnTo>
                  <a:lnTo>
                    <a:pt x="5133" y="6802"/>
                  </a:lnTo>
                  <a:lnTo>
                    <a:pt x="4547" y="6802"/>
                  </a:lnTo>
                  <a:lnTo>
                    <a:pt x="3872" y="6802"/>
                  </a:lnTo>
                  <a:lnTo>
                    <a:pt x="3144" y="6802"/>
                  </a:lnTo>
                  <a:lnTo>
                    <a:pt x="2362" y="6802"/>
                  </a:lnTo>
                  <a:lnTo>
                    <a:pt x="1545" y="6802"/>
                  </a:lnTo>
                  <a:lnTo>
                    <a:pt x="692" y="6802"/>
                  </a:lnTo>
                  <a:lnTo>
                    <a:pt x="586" y="7234"/>
                  </a:lnTo>
                  <a:lnTo>
                    <a:pt x="461" y="7837"/>
                  </a:lnTo>
                  <a:lnTo>
                    <a:pt x="355" y="8493"/>
                  </a:lnTo>
                  <a:lnTo>
                    <a:pt x="248" y="9187"/>
                  </a:lnTo>
                  <a:lnTo>
                    <a:pt x="142" y="9869"/>
                  </a:lnTo>
                  <a:lnTo>
                    <a:pt x="106" y="10498"/>
                  </a:lnTo>
                  <a:lnTo>
                    <a:pt x="106" y="10983"/>
                  </a:lnTo>
                  <a:lnTo>
                    <a:pt x="106" y="11311"/>
                  </a:lnTo>
                  <a:lnTo>
                    <a:pt x="213" y="11481"/>
                  </a:lnTo>
                  <a:lnTo>
                    <a:pt x="319" y="11651"/>
                  </a:lnTo>
                  <a:lnTo>
                    <a:pt x="497" y="11783"/>
                  </a:lnTo>
                  <a:lnTo>
                    <a:pt x="692" y="11914"/>
                  </a:lnTo>
                  <a:lnTo>
                    <a:pt x="941" y="12032"/>
                  </a:lnTo>
                  <a:lnTo>
                    <a:pt x="1207" y="12110"/>
                  </a:lnTo>
                  <a:lnTo>
                    <a:pt x="1509" y="12189"/>
                  </a:lnTo>
                  <a:lnTo>
                    <a:pt x="1794" y="12241"/>
                  </a:lnTo>
                  <a:lnTo>
                    <a:pt x="2131" y="12267"/>
                  </a:lnTo>
                  <a:lnTo>
                    <a:pt x="2433" y="12281"/>
                  </a:lnTo>
                  <a:lnTo>
                    <a:pt x="2735" y="12267"/>
                  </a:lnTo>
                  <a:lnTo>
                    <a:pt x="3055" y="12241"/>
                  </a:lnTo>
                  <a:lnTo>
                    <a:pt x="3357" y="12189"/>
                  </a:lnTo>
                  <a:lnTo>
                    <a:pt x="3623" y="12084"/>
                  </a:lnTo>
                  <a:lnTo>
                    <a:pt x="3872" y="11979"/>
                  </a:lnTo>
                  <a:lnTo>
                    <a:pt x="4103" y="11861"/>
                  </a:lnTo>
                  <a:lnTo>
                    <a:pt x="4316" y="11704"/>
                  </a:lnTo>
                  <a:lnTo>
                    <a:pt x="4582" y="11612"/>
                  </a:lnTo>
                  <a:lnTo>
                    <a:pt x="4849" y="11533"/>
                  </a:lnTo>
                  <a:lnTo>
                    <a:pt x="5169" y="11507"/>
                  </a:lnTo>
                  <a:lnTo>
                    <a:pt x="5506" y="11481"/>
                  </a:lnTo>
                  <a:lnTo>
                    <a:pt x="5808" y="11507"/>
                  </a:lnTo>
                  <a:lnTo>
                    <a:pt x="6146" y="11560"/>
                  </a:lnTo>
                  <a:lnTo>
                    <a:pt x="6501" y="11651"/>
                  </a:lnTo>
                  <a:lnTo>
                    <a:pt x="6803" y="11783"/>
                  </a:lnTo>
                  <a:lnTo>
                    <a:pt x="7105" y="11940"/>
                  </a:lnTo>
                  <a:lnTo>
                    <a:pt x="7353" y="12110"/>
                  </a:lnTo>
                  <a:lnTo>
                    <a:pt x="7584" y="12333"/>
                  </a:lnTo>
                  <a:lnTo>
                    <a:pt x="7798" y="12595"/>
                  </a:lnTo>
                  <a:lnTo>
                    <a:pt x="7922" y="12870"/>
                  </a:lnTo>
                  <a:lnTo>
                    <a:pt x="8028" y="13198"/>
                  </a:lnTo>
                  <a:lnTo>
                    <a:pt x="8064" y="13526"/>
                  </a:lnTo>
                  <a:lnTo>
                    <a:pt x="8028" y="13775"/>
                  </a:lnTo>
                  <a:lnTo>
                    <a:pt x="7922" y="13998"/>
                  </a:lnTo>
                  <a:lnTo>
                    <a:pt x="7798" y="14220"/>
                  </a:lnTo>
                  <a:lnTo>
                    <a:pt x="7584" y="14404"/>
                  </a:lnTo>
                  <a:lnTo>
                    <a:pt x="7353" y="14574"/>
                  </a:lnTo>
                  <a:lnTo>
                    <a:pt x="7105" y="14732"/>
                  </a:lnTo>
                  <a:lnTo>
                    <a:pt x="6803" y="14850"/>
                  </a:lnTo>
                  <a:lnTo>
                    <a:pt x="6501" y="14954"/>
                  </a:lnTo>
                  <a:lnTo>
                    <a:pt x="6146" y="15033"/>
                  </a:lnTo>
                  <a:lnTo>
                    <a:pt x="5808" y="15085"/>
                  </a:lnTo>
                  <a:lnTo>
                    <a:pt x="5506" y="15085"/>
                  </a:lnTo>
                  <a:lnTo>
                    <a:pt x="5169" y="15059"/>
                  </a:lnTo>
                  <a:lnTo>
                    <a:pt x="4849" y="15007"/>
                  </a:lnTo>
                  <a:lnTo>
                    <a:pt x="4582" y="14902"/>
                  </a:lnTo>
                  <a:lnTo>
                    <a:pt x="4316" y="14784"/>
                  </a:lnTo>
                  <a:lnTo>
                    <a:pt x="4103" y="14600"/>
                  </a:lnTo>
                  <a:lnTo>
                    <a:pt x="3907" y="14430"/>
                  </a:lnTo>
                  <a:lnTo>
                    <a:pt x="3659" y="14299"/>
                  </a:lnTo>
                  <a:lnTo>
                    <a:pt x="3428" y="14194"/>
                  </a:lnTo>
                  <a:lnTo>
                    <a:pt x="3179" y="14129"/>
                  </a:lnTo>
                  <a:lnTo>
                    <a:pt x="2913" y="14102"/>
                  </a:lnTo>
                  <a:lnTo>
                    <a:pt x="2646" y="14102"/>
                  </a:lnTo>
                  <a:lnTo>
                    <a:pt x="2362" y="14129"/>
                  </a:lnTo>
                  <a:lnTo>
                    <a:pt x="2096" y="14168"/>
                  </a:lnTo>
                  <a:lnTo>
                    <a:pt x="1811" y="14273"/>
                  </a:lnTo>
                  <a:lnTo>
                    <a:pt x="1545" y="14378"/>
                  </a:lnTo>
                  <a:lnTo>
                    <a:pt x="1314" y="14496"/>
                  </a:lnTo>
                  <a:lnTo>
                    <a:pt x="1065" y="14653"/>
                  </a:lnTo>
                  <a:lnTo>
                    <a:pt x="870" y="14797"/>
                  </a:lnTo>
                  <a:lnTo>
                    <a:pt x="657" y="14981"/>
                  </a:lnTo>
                  <a:lnTo>
                    <a:pt x="497" y="15177"/>
                  </a:lnTo>
                  <a:lnTo>
                    <a:pt x="390" y="15413"/>
                  </a:lnTo>
                  <a:lnTo>
                    <a:pt x="284" y="15636"/>
                  </a:lnTo>
                  <a:lnTo>
                    <a:pt x="248" y="15911"/>
                  </a:lnTo>
                  <a:lnTo>
                    <a:pt x="284" y="16239"/>
                  </a:lnTo>
                  <a:lnTo>
                    <a:pt x="319" y="16566"/>
                  </a:lnTo>
                  <a:lnTo>
                    <a:pt x="497" y="17340"/>
                  </a:lnTo>
                  <a:lnTo>
                    <a:pt x="692" y="18152"/>
                  </a:lnTo>
                  <a:lnTo>
                    <a:pt x="799" y="18559"/>
                  </a:lnTo>
                  <a:lnTo>
                    <a:pt x="905" y="18978"/>
                  </a:lnTo>
                  <a:lnTo>
                    <a:pt x="959" y="19384"/>
                  </a:lnTo>
                  <a:lnTo>
                    <a:pt x="994" y="19791"/>
                  </a:lnTo>
                  <a:lnTo>
                    <a:pt x="994" y="20132"/>
                  </a:lnTo>
                  <a:lnTo>
                    <a:pt x="959" y="20485"/>
                  </a:lnTo>
                  <a:lnTo>
                    <a:pt x="941" y="20669"/>
                  </a:lnTo>
                  <a:lnTo>
                    <a:pt x="870" y="20813"/>
                  </a:lnTo>
                  <a:lnTo>
                    <a:pt x="799" y="20970"/>
                  </a:lnTo>
                  <a:lnTo>
                    <a:pt x="692" y="21088"/>
                  </a:lnTo>
                  <a:lnTo>
                    <a:pt x="1474" y="20997"/>
                  </a:lnTo>
                  <a:lnTo>
                    <a:pt x="2291" y="20866"/>
                  </a:lnTo>
                  <a:lnTo>
                    <a:pt x="3108" y="20787"/>
                  </a:lnTo>
                  <a:lnTo>
                    <a:pt x="3907" y="20721"/>
                  </a:lnTo>
                  <a:lnTo>
                    <a:pt x="4653" y="20695"/>
                  </a:lnTo>
                  <a:lnTo>
                    <a:pt x="5364" y="20695"/>
                  </a:lnTo>
                  <a:lnTo>
                    <a:pt x="5701" y="20721"/>
                  </a:lnTo>
                  <a:lnTo>
                    <a:pt x="6057" y="20761"/>
                  </a:lnTo>
                  <a:lnTo>
                    <a:pt x="6323" y="20813"/>
                  </a:lnTo>
                  <a:lnTo>
                    <a:pt x="6625" y="20892"/>
                  </a:lnTo>
                  <a:close/>
                </a:path>
              </a:pathLst>
            </a:custGeom>
            <a:solidFill>
              <a:srgbClr val="FFBE7D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599" name="Puzzle2"/>
            <p:cNvSpPr>
              <a:spLocks noEditPoints="1" noChangeArrowheads="1"/>
            </p:cNvSpPr>
            <p:nvPr/>
          </p:nvSpPr>
          <p:spPr bwMode="auto">
            <a:xfrm>
              <a:off x="2880" y="1736"/>
              <a:ext cx="1778" cy="137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94 w 21600"/>
                <a:gd name="T25" fmla="*/ 6735 h 21600"/>
                <a:gd name="T26" fmla="*/ 16182 w 21600"/>
                <a:gd name="T27" fmla="*/ 2044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4247" y="12354"/>
                  </a:moveTo>
                  <a:lnTo>
                    <a:pt x="4134" y="12468"/>
                  </a:lnTo>
                  <a:lnTo>
                    <a:pt x="4010" y="12581"/>
                  </a:lnTo>
                  <a:lnTo>
                    <a:pt x="3897" y="12637"/>
                  </a:lnTo>
                  <a:lnTo>
                    <a:pt x="3773" y="12694"/>
                  </a:lnTo>
                  <a:lnTo>
                    <a:pt x="3637" y="12694"/>
                  </a:lnTo>
                  <a:lnTo>
                    <a:pt x="3524" y="12694"/>
                  </a:lnTo>
                  <a:lnTo>
                    <a:pt x="3400" y="12665"/>
                  </a:lnTo>
                  <a:lnTo>
                    <a:pt x="3287" y="12609"/>
                  </a:lnTo>
                  <a:lnTo>
                    <a:pt x="3027" y="12496"/>
                  </a:lnTo>
                  <a:lnTo>
                    <a:pt x="2790" y="12340"/>
                  </a:lnTo>
                  <a:lnTo>
                    <a:pt x="2530" y="12142"/>
                  </a:lnTo>
                  <a:lnTo>
                    <a:pt x="2293" y="11987"/>
                  </a:lnTo>
                  <a:lnTo>
                    <a:pt x="2033" y="11817"/>
                  </a:lnTo>
                  <a:lnTo>
                    <a:pt x="1773" y="11676"/>
                  </a:lnTo>
                  <a:lnTo>
                    <a:pt x="1638" y="11662"/>
                  </a:lnTo>
                  <a:lnTo>
                    <a:pt x="1513" y="11634"/>
                  </a:lnTo>
                  <a:lnTo>
                    <a:pt x="1378" y="11634"/>
                  </a:lnTo>
                  <a:lnTo>
                    <a:pt x="1253" y="11634"/>
                  </a:lnTo>
                  <a:lnTo>
                    <a:pt x="1118" y="11662"/>
                  </a:lnTo>
                  <a:lnTo>
                    <a:pt x="971" y="11732"/>
                  </a:lnTo>
                  <a:lnTo>
                    <a:pt x="835" y="11817"/>
                  </a:lnTo>
                  <a:lnTo>
                    <a:pt x="711" y="11959"/>
                  </a:lnTo>
                  <a:lnTo>
                    <a:pt x="553" y="12086"/>
                  </a:lnTo>
                  <a:lnTo>
                    <a:pt x="429" y="12284"/>
                  </a:lnTo>
                  <a:lnTo>
                    <a:pt x="271" y="12524"/>
                  </a:lnTo>
                  <a:lnTo>
                    <a:pt x="146" y="12793"/>
                  </a:lnTo>
                  <a:lnTo>
                    <a:pt x="79" y="12962"/>
                  </a:lnTo>
                  <a:lnTo>
                    <a:pt x="33" y="13146"/>
                  </a:lnTo>
                  <a:lnTo>
                    <a:pt x="11" y="13386"/>
                  </a:lnTo>
                  <a:lnTo>
                    <a:pt x="11" y="13641"/>
                  </a:lnTo>
                  <a:lnTo>
                    <a:pt x="33" y="13881"/>
                  </a:lnTo>
                  <a:lnTo>
                    <a:pt x="101" y="14150"/>
                  </a:lnTo>
                  <a:lnTo>
                    <a:pt x="192" y="14404"/>
                  </a:lnTo>
                  <a:lnTo>
                    <a:pt x="293" y="14645"/>
                  </a:lnTo>
                  <a:lnTo>
                    <a:pt x="451" y="14857"/>
                  </a:lnTo>
                  <a:lnTo>
                    <a:pt x="621" y="15054"/>
                  </a:lnTo>
                  <a:lnTo>
                    <a:pt x="734" y="15125"/>
                  </a:lnTo>
                  <a:lnTo>
                    <a:pt x="835" y="15210"/>
                  </a:lnTo>
                  <a:lnTo>
                    <a:pt x="948" y="15267"/>
                  </a:lnTo>
                  <a:lnTo>
                    <a:pt x="1084" y="15323"/>
                  </a:lnTo>
                  <a:lnTo>
                    <a:pt x="1208" y="15351"/>
                  </a:lnTo>
                  <a:lnTo>
                    <a:pt x="1355" y="15380"/>
                  </a:lnTo>
                  <a:lnTo>
                    <a:pt x="1513" y="15380"/>
                  </a:lnTo>
                  <a:lnTo>
                    <a:pt x="1683" y="15380"/>
                  </a:lnTo>
                  <a:lnTo>
                    <a:pt x="1864" y="15351"/>
                  </a:lnTo>
                  <a:lnTo>
                    <a:pt x="2033" y="15323"/>
                  </a:lnTo>
                  <a:lnTo>
                    <a:pt x="2225" y="15238"/>
                  </a:lnTo>
                  <a:lnTo>
                    <a:pt x="2428" y="15153"/>
                  </a:lnTo>
                  <a:lnTo>
                    <a:pt x="2745" y="15026"/>
                  </a:lnTo>
                  <a:lnTo>
                    <a:pt x="3005" y="14913"/>
                  </a:lnTo>
                  <a:lnTo>
                    <a:pt x="3264" y="14828"/>
                  </a:lnTo>
                  <a:lnTo>
                    <a:pt x="3513" y="14800"/>
                  </a:lnTo>
                  <a:lnTo>
                    <a:pt x="3615" y="14828"/>
                  </a:lnTo>
                  <a:lnTo>
                    <a:pt x="3728" y="14857"/>
                  </a:lnTo>
                  <a:lnTo>
                    <a:pt x="3807" y="14913"/>
                  </a:lnTo>
                  <a:lnTo>
                    <a:pt x="3920" y="14998"/>
                  </a:lnTo>
                  <a:lnTo>
                    <a:pt x="4010" y="15097"/>
                  </a:lnTo>
                  <a:lnTo>
                    <a:pt x="4089" y="15238"/>
                  </a:lnTo>
                  <a:lnTo>
                    <a:pt x="4179" y="15408"/>
                  </a:lnTo>
                  <a:lnTo>
                    <a:pt x="4247" y="15620"/>
                  </a:lnTo>
                  <a:lnTo>
                    <a:pt x="4326" y="15860"/>
                  </a:lnTo>
                  <a:lnTo>
                    <a:pt x="4394" y="16129"/>
                  </a:lnTo>
                  <a:lnTo>
                    <a:pt x="4439" y="16440"/>
                  </a:lnTo>
                  <a:lnTo>
                    <a:pt x="4507" y="16737"/>
                  </a:lnTo>
                  <a:lnTo>
                    <a:pt x="4552" y="17090"/>
                  </a:lnTo>
                  <a:lnTo>
                    <a:pt x="4575" y="17443"/>
                  </a:lnTo>
                  <a:lnTo>
                    <a:pt x="4586" y="17825"/>
                  </a:lnTo>
                  <a:lnTo>
                    <a:pt x="4586" y="18193"/>
                  </a:lnTo>
                  <a:lnTo>
                    <a:pt x="4586" y="18574"/>
                  </a:lnTo>
                  <a:lnTo>
                    <a:pt x="4586" y="18984"/>
                  </a:lnTo>
                  <a:lnTo>
                    <a:pt x="4552" y="19366"/>
                  </a:lnTo>
                  <a:lnTo>
                    <a:pt x="4507" y="19748"/>
                  </a:lnTo>
                  <a:lnTo>
                    <a:pt x="4462" y="20129"/>
                  </a:lnTo>
                  <a:lnTo>
                    <a:pt x="4371" y="20483"/>
                  </a:lnTo>
                  <a:lnTo>
                    <a:pt x="4292" y="20836"/>
                  </a:lnTo>
                  <a:lnTo>
                    <a:pt x="4202" y="21161"/>
                  </a:lnTo>
                  <a:lnTo>
                    <a:pt x="4744" y="21161"/>
                  </a:lnTo>
                  <a:lnTo>
                    <a:pt x="5264" y="21161"/>
                  </a:lnTo>
                  <a:lnTo>
                    <a:pt x="5784" y="21161"/>
                  </a:lnTo>
                  <a:lnTo>
                    <a:pt x="6235" y="21161"/>
                  </a:lnTo>
                  <a:lnTo>
                    <a:pt x="6676" y="21161"/>
                  </a:lnTo>
                  <a:lnTo>
                    <a:pt x="7060" y="21161"/>
                  </a:lnTo>
                  <a:lnTo>
                    <a:pt x="7410" y="21161"/>
                  </a:lnTo>
                  <a:lnTo>
                    <a:pt x="7670" y="21161"/>
                  </a:lnTo>
                  <a:lnTo>
                    <a:pt x="8020" y="21020"/>
                  </a:lnTo>
                  <a:lnTo>
                    <a:pt x="8303" y="20893"/>
                  </a:lnTo>
                  <a:lnTo>
                    <a:pt x="8563" y="20695"/>
                  </a:lnTo>
                  <a:lnTo>
                    <a:pt x="8800" y="20511"/>
                  </a:lnTo>
                  <a:lnTo>
                    <a:pt x="8969" y="20285"/>
                  </a:lnTo>
                  <a:lnTo>
                    <a:pt x="9150" y="20045"/>
                  </a:lnTo>
                  <a:lnTo>
                    <a:pt x="9252" y="19804"/>
                  </a:lnTo>
                  <a:lnTo>
                    <a:pt x="9342" y="19550"/>
                  </a:lnTo>
                  <a:lnTo>
                    <a:pt x="9410" y="19281"/>
                  </a:lnTo>
                  <a:lnTo>
                    <a:pt x="9433" y="19013"/>
                  </a:lnTo>
                  <a:lnTo>
                    <a:pt x="9433" y="18744"/>
                  </a:lnTo>
                  <a:lnTo>
                    <a:pt x="9387" y="18504"/>
                  </a:lnTo>
                  <a:lnTo>
                    <a:pt x="9320" y="18221"/>
                  </a:lnTo>
                  <a:lnTo>
                    <a:pt x="9207" y="17981"/>
                  </a:lnTo>
                  <a:lnTo>
                    <a:pt x="9105" y="17740"/>
                  </a:lnTo>
                  <a:lnTo>
                    <a:pt x="8924" y="17514"/>
                  </a:lnTo>
                  <a:lnTo>
                    <a:pt x="8777" y="17274"/>
                  </a:lnTo>
                  <a:lnTo>
                    <a:pt x="8642" y="17034"/>
                  </a:lnTo>
                  <a:lnTo>
                    <a:pt x="8563" y="16765"/>
                  </a:lnTo>
                  <a:lnTo>
                    <a:pt x="8472" y="16468"/>
                  </a:lnTo>
                  <a:lnTo>
                    <a:pt x="8450" y="16157"/>
                  </a:lnTo>
                  <a:lnTo>
                    <a:pt x="8450" y="15860"/>
                  </a:lnTo>
                  <a:lnTo>
                    <a:pt x="8472" y="15563"/>
                  </a:lnTo>
                  <a:lnTo>
                    <a:pt x="8540" y="15267"/>
                  </a:lnTo>
                  <a:lnTo>
                    <a:pt x="8642" y="14998"/>
                  </a:lnTo>
                  <a:lnTo>
                    <a:pt x="8777" y="14729"/>
                  </a:lnTo>
                  <a:lnTo>
                    <a:pt x="8868" y="14616"/>
                  </a:lnTo>
                  <a:lnTo>
                    <a:pt x="8969" y="14475"/>
                  </a:lnTo>
                  <a:lnTo>
                    <a:pt x="9060" y="14376"/>
                  </a:lnTo>
                  <a:lnTo>
                    <a:pt x="9184" y="14291"/>
                  </a:lnTo>
                  <a:lnTo>
                    <a:pt x="9297" y="14206"/>
                  </a:lnTo>
                  <a:lnTo>
                    <a:pt x="9433" y="14121"/>
                  </a:lnTo>
                  <a:lnTo>
                    <a:pt x="9579" y="14051"/>
                  </a:lnTo>
                  <a:lnTo>
                    <a:pt x="9726" y="13994"/>
                  </a:lnTo>
                  <a:lnTo>
                    <a:pt x="9884" y="13938"/>
                  </a:lnTo>
                  <a:lnTo>
                    <a:pt x="10054" y="13909"/>
                  </a:lnTo>
                  <a:lnTo>
                    <a:pt x="10257" y="13881"/>
                  </a:lnTo>
                  <a:lnTo>
                    <a:pt x="10449" y="13881"/>
                  </a:lnTo>
                  <a:lnTo>
                    <a:pt x="10664" y="13881"/>
                  </a:lnTo>
                  <a:lnTo>
                    <a:pt x="10856" y="13909"/>
                  </a:lnTo>
                  <a:lnTo>
                    <a:pt x="11037" y="13966"/>
                  </a:lnTo>
                  <a:lnTo>
                    <a:pt x="11206" y="14023"/>
                  </a:lnTo>
                  <a:lnTo>
                    <a:pt x="11353" y="14093"/>
                  </a:lnTo>
                  <a:lnTo>
                    <a:pt x="11511" y="14178"/>
                  </a:lnTo>
                  <a:lnTo>
                    <a:pt x="11635" y="14263"/>
                  </a:lnTo>
                  <a:lnTo>
                    <a:pt x="11748" y="14376"/>
                  </a:lnTo>
                  <a:lnTo>
                    <a:pt x="11861" y="14475"/>
                  </a:lnTo>
                  <a:lnTo>
                    <a:pt x="11941" y="14616"/>
                  </a:lnTo>
                  <a:lnTo>
                    <a:pt x="12031" y="14758"/>
                  </a:lnTo>
                  <a:lnTo>
                    <a:pt x="12099" y="14885"/>
                  </a:lnTo>
                  <a:lnTo>
                    <a:pt x="12200" y="15210"/>
                  </a:lnTo>
                  <a:lnTo>
                    <a:pt x="12268" y="15507"/>
                  </a:lnTo>
                  <a:lnTo>
                    <a:pt x="12291" y="15832"/>
                  </a:lnTo>
                  <a:lnTo>
                    <a:pt x="12291" y="16157"/>
                  </a:lnTo>
                  <a:lnTo>
                    <a:pt x="12246" y="16482"/>
                  </a:lnTo>
                  <a:lnTo>
                    <a:pt x="12178" y="16807"/>
                  </a:lnTo>
                  <a:lnTo>
                    <a:pt x="12099" y="17090"/>
                  </a:lnTo>
                  <a:lnTo>
                    <a:pt x="12008" y="17330"/>
                  </a:lnTo>
                  <a:lnTo>
                    <a:pt x="11884" y="17542"/>
                  </a:lnTo>
                  <a:lnTo>
                    <a:pt x="11748" y="17712"/>
                  </a:lnTo>
                  <a:lnTo>
                    <a:pt x="11613" y="17839"/>
                  </a:lnTo>
                  <a:lnTo>
                    <a:pt x="11489" y="18037"/>
                  </a:lnTo>
                  <a:lnTo>
                    <a:pt x="11398" y="18221"/>
                  </a:lnTo>
                  <a:lnTo>
                    <a:pt x="11319" y="18447"/>
                  </a:lnTo>
                  <a:lnTo>
                    <a:pt x="11251" y="18659"/>
                  </a:lnTo>
                  <a:lnTo>
                    <a:pt x="11206" y="18900"/>
                  </a:lnTo>
                  <a:lnTo>
                    <a:pt x="11184" y="19154"/>
                  </a:lnTo>
                  <a:lnTo>
                    <a:pt x="11184" y="19423"/>
                  </a:lnTo>
                  <a:lnTo>
                    <a:pt x="11229" y="19663"/>
                  </a:lnTo>
                  <a:lnTo>
                    <a:pt x="11297" y="19903"/>
                  </a:lnTo>
                  <a:lnTo>
                    <a:pt x="11376" y="20158"/>
                  </a:lnTo>
                  <a:lnTo>
                    <a:pt x="11511" y="20398"/>
                  </a:lnTo>
                  <a:lnTo>
                    <a:pt x="11681" y="20610"/>
                  </a:lnTo>
                  <a:lnTo>
                    <a:pt x="11884" y="20808"/>
                  </a:lnTo>
                  <a:lnTo>
                    <a:pt x="12121" y="20992"/>
                  </a:lnTo>
                  <a:lnTo>
                    <a:pt x="12404" y="21161"/>
                  </a:lnTo>
                  <a:lnTo>
                    <a:pt x="12528" y="21190"/>
                  </a:lnTo>
                  <a:lnTo>
                    <a:pt x="12856" y="21274"/>
                  </a:lnTo>
                  <a:lnTo>
                    <a:pt x="13330" y="21373"/>
                  </a:lnTo>
                  <a:lnTo>
                    <a:pt x="13963" y="21486"/>
                  </a:lnTo>
                  <a:lnTo>
                    <a:pt x="14313" y="21543"/>
                  </a:lnTo>
                  <a:lnTo>
                    <a:pt x="14652" y="21571"/>
                  </a:lnTo>
                  <a:lnTo>
                    <a:pt x="15025" y="21600"/>
                  </a:lnTo>
                  <a:lnTo>
                    <a:pt x="15409" y="21600"/>
                  </a:lnTo>
                  <a:lnTo>
                    <a:pt x="15782" y="21600"/>
                  </a:lnTo>
                  <a:lnTo>
                    <a:pt x="16177" y="21571"/>
                  </a:lnTo>
                  <a:lnTo>
                    <a:pt x="16516" y="21486"/>
                  </a:lnTo>
                  <a:lnTo>
                    <a:pt x="16889" y="21402"/>
                  </a:lnTo>
                  <a:lnTo>
                    <a:pt x="16821" y="21190"/>
                  </a:lnTo>
                  <a:lnTo>
                    <a:pt x="16776" y="20935"/>
                  </a:lnTo>
                  <a:lnTo>
                    <a:pt x="16742" y="20667"/>
                  </a:lnTo>
                  <a:lnTo>
                    <a:pt x="16719" y="20370"/>
                  </a:lnTo>
                  <a:lnTo>
                    <a:pt x="16697" y="19719"/>
                  </a:lnTo>
                  <a:lnTo>
                    <a:pt x="16697" y="19013"/>
                  </a:lnTo>
                  <a:lnTo>
                    <a:pt x="16719" y="18306"/>
                  </a:lnTo>
                  <a:lnTo>
                    <a:pt x="16753" y="17599"/>
                  </a:lnTo>
                  <a:lnTo>
                    <a:pt x="16821" y="16949"/>
                  </a:lnTo>
                  <a:lnTo>
                    <a:pt x="16889" y="16383"/>
                  </a:lnTo>
                  <a:lnTo>
                    <a:pt x="16934" y="16129"/>
                  </a:lnTo>
                  <a:lnTo>
                    <a:pt x="17002" y="15945"/>
                  </a:lnTo>
                  <a:lnTo>
                    <a:pt x="17081" y="15790"/>
                  </a:lnTo>
                  <a:lnTo>
                    <a:pt x="17194" y="15648"/>
                  </a:lnTo>
                  <a:lnTo>
                    <a:pt x="17318" y="15563"/>
                  </a:lnTo>
                  <a:lnTo>
                    <a:pt x="17453" y="15507"/>
                  </a:lnTo>
                  <a:lnTo>
                    <a:pt x="17600" y="15450"/>
                  </a:lnTo>
                  <a:lnTo>
                    <a:pt x="17758" y="15450"/>
                  </a:lnTo>
                  <a:lnTo>
                    <a:pt x="17905" y="15479"/>
                  </a:lnTo>
                  <a:lnTo>
                    <a:pt x="18064" y="15535"/>
                  </a:lnTo>
                  <a:lnTo>
                    <a:pt x="18233" y="15620"/>
                  </a:lnTo>
                  <a:lnTo>
                    <a:pt x="18380" y="15733"/>
                  </a:lnTo>
                  <a:lnTo>
                    <a:pt x="18561" y="15832"/>
                  </a:lnTo>
                  <a:lnTo>
                    <a:pt x="18707" y="15973"/>
                  </a:lnTo>
                  <a:lnTo>
                    <a:pt x="18866" y="16129"/>
                  </a:lnTo>
                  <a:lnTo>
                    <a:pt x="18990" y="16327"/>
                  </a:lnTo>
                  <a:lnTo>
                    <a:pt x="19125" y="16482"/>
                  </a:lnTo>
                  <a:lnTo>
                    <a:pt x="19295" y="16624"/>
                  </a:lnTo>
                  <a:lnTo>
                    <a:pt x="19464" y="16737"/>
                  </a:lnTo>
                  <a:lnTo>
                    <a:pt x="19668" y="16807"/>
                  </a:lnTo>
                  <a:lnTo>
                    <a:pt x="19860" y="16836"/>
                  </a:lnTo>
                  <a:lnTo>
                    <a:pt x="20052" y="16864"/>
                  </a:lnTo>
                  <a:lnTo>
                    <a:pt x="20266" y="16836"/>
                  </a:lnTo>
                  <a:lnTo>
                    <a:pt x="20470" y="16793"/>
                  </a:lnTo>
                  <a:lnTo>
                    <a:pt x="20662" y="16708"/>
                  </a:lnTo>
                  <a:lnTo>
                    <a:pt x="20854" y="16567"/>
                  </a:lnTo>
                  <a:lnTo>
                    <a:pt x="21035" y="16412"/>
                  </a:lnTo>
                  <a:lnTo>
                    <a:pt x="21182" y="16214"/>
                  </a:lnTo>
                  <a:lnTo>
                    <a:pt x="21340" y="16002"/>
                  </a:lnTo>
                  <a:lnTo>
                    <a:pt x="21441" y="15733"/>
                  </a:lnTo>
                  <a:lnTo>
                    <a:pt x="21532" y="15436"/>
                  </a:lnTo>
                  <a:lnTo>
                    <a:pt x="21600" y="15083"/>
                  </a:lnTo>
                  <a:lnTo>
                    <a:pt x="21600" y="14885"/>
                  </a:lnTo>
                  <a:lnTo>
                    <a:pt x="21600" y="14729"/>
                  </a:lnTo>
                  <a:lnTo>
                    <a:pt x="21600" y="14531"/>
                  </a:lnTo>
                  <a:lnTo>
                    <a:pt x="21577" y="14376"/>
                  </a:lnTo>
                  <a:lnTo>
                    <a:pt x="21532" y="14206"/>
                  </a:lnTo>
                  <a:lnTo>
                    <a:pt x="21487" y="14051"/>
                  </a:lnTo>
                  <a:lnTo>
                    <a:pt x="21419" y="13909"/>
                  </a:lnTo>
                  <a:lnTo>
                    <a:pt x="21351" y="13768"/>
                  </a:lnTo>
                  <a:lnTo>
                    <a:pt x="21204" y="13500"/>
                  </a:lnTo>
                  <a:lnTo>
                    <a:pt x="21035" y="13287"/>
                  </a:lnTo>
                  <a:lnTo>
                    <a:pt x="20809" y="13090"/>
                  </a:lnTo>
                  <a:lnTo>
                    <a:pt x="20594" y="12962"/>
                  </a:lnTo>
                  <a:lnTo>
                    <a:pt x="20357" y="12821"/>
                  </a:lnTo>
                  <a:lnTo>
                    <a:pt x="20120" y="12764"/>
                  </a:lnTo>
                  <a:lnTo>
                    <a:pt x="19882" y="12708"/>
                  </a:lnTo>
                  <a:lnTo>
                    <a:pt x="19645" y="12736"/>
                  </a:lnTo>
                  <a:lnTo>
                    <a:pt x="19430" y="12793"/>
                  </a:lnTo>
                  <a:lnTo>
                    <a:pt x="19227" y="12906"/>
                  </a:lnTo>
                  <a:lnTo>
                    <a:pt x="19148" y="12962"/>
                  </a:lnTo>
                  <a:lnTo>
                    <a:pt x="19058" y="13047"/>
                  </a:lnTo>
                  <a:lnTo>
                    <a:pt x="18990" y="13146"/>
                  </a:lnTo>
                  <a:lnTo>
                    <a:pt x="18911" y="13259"/>
                  </a:lnTo>
                  <a:lnTo>
                    <a:pt x="18775" y="13471"/>
                  </a:lnTo>
                  <a:lnTo>
                    <a:pt x="18628" y="13641"/>
                  </a:lnTo>
                  <a:lnTo>
                    <a:pt x="18470" y="13740"/>
                  </a:lnTo>
                  <a:lnTo>
                    <a:pt x="18301" y="13825"/>
                  </a:lnTo>
                  <a:lnTo>
                    <a:pt x="18143" y="13853"/>
                  </a:lnTo>
                  <a:lnTo>
                    <a:pt x="17973" y="13881"/>
                  </a:lnTo>
                  <a:lnTo>
                    <a:pt x="17804" y="13853"/>
                  </a:lnTo>
                  <a:lnTo>
                    <a:pt x="17646" y="13796"/>
                  </a:lnTo>
                  <a:lnTo>
                    <a:pt x="17499" y="13726"/>
                  </a:lnTo>
                  <a:lnTo>
                    <a:pt x="17341" y="13641"/>
                  </a:lnTo>
                  <a:lnTo>
                    <a:pt x="17216" y="13528"/>
                  </a:lnTo>
                  <a:lnTo>
                    <a:pt x="17103" y="13386"/>
                  </a:lnTo>
                  <a:lnTo>
                    <a:pt x="17024" y="13259"/>
                  </a:lnTo>
                  <a:lnTo>
                    <a:pt x="16934" y="13118"/>
                  </a:lnTo>
                  <a:lnTo>
                    <a:pt x="16889" y="12991"/>
                  </a:lnTo>
                  <a:lnTo>
                    <a:pt x="16889" y="12849"/>
                  </a:lnTo>
                  <a:lnTo>
                    <a:pt x="16889" y="12383"/>
                  </a:lnTo>
                  <a:lnTo>
                    <a:pt x="16889" y="11662"/>
                  </a:lnTo>
                  <a:lnTo>
                    <a:pt x="16889" y="10701"/>
                  </a:lnTo>
                  <a:lnTo>
                    <a:pt x="16889" y="9640"/>
                  </a:lnTo>
                  <a:lnTo>
                    <a:pt x="16889" y="8566"/>
                  </a:lnTo>
                  <a:lnTo>
                    <a:pt x="16889" y="7478"/>
                  </a:lnTo>
                  <a:lnTo>
                    <a:pt x="16889" y="6502"/>
                  </a:lnTo>
                  <a:lnTo>
                    <a:pt x="16889" y="5739"/>
                  </a:lnTo>
                  <a:lnTo>
                    <a:pt x="16674" y="5894"/>
                  </a:lnTo>
                  <a:lnTo>
                    <a:pt x="16414" y="6036"/>
                  </a:lnTo>
                  <a:lnTo>
                    <a:pt x="16154" y="6177"/>
                  </a:lnTo>
                  <a:lnTo>
                    <a:pt x="15849" y="6248"/>
                  </a:lnTo>
                  <a:lnTo>
                    <a:pt x="15544" y="6304"/>
                  </a:lnTo>
                  <a:lnTo>
                    <a:pt x="15217" y="6332"/>
                  </a:lnTo>
                  <a:lnTo>
                    <a:pt x="14866" y="6361"/>
                  </a:lnTo>
                  <a:lnTo>
                    <a:pt x="14550" y="6361"/>
                  </a:lnTo>
                  <a:lnTo>
                    <a:pt x="14200" y="6332"/>
                  </a:lnTo>
                  <a:lnTo>
                    <a:pt x="13850" y="6276"/>
                  </a:lnTo>
                  <a:lnTo>
                    <a:pt x="13522" y="6219"/>
                  </a:lnTo>
                  <a:lnTo>
                    <a:pt x="13206" y="6149"/>
                  </a:lnTo>
                  <a:lnTo>
                    <a:pt x="12901" y="6064"/>
                  </a:lnTo>
                  <a:lnTo>
                    <a:pt x="12618" y="5951"/>
                  </a:lnTo>
                  <a:lnTo>
                    <a:pt x="12358" y="5838"/>
                  </a:lnTo>
                  <a:lnTo>
                    <a:pt x="12121" y="5739"/>
                  </a:lnTo>
                  <a:lnTo>
                    <a:pt x="11941" y="5626"/>
                  </a:lnTo>
                  <a:lnTo>
                    <a:pt x="11794" y="5513"/>
                  </a:lnTo>
                  <a:lnTo>
                    <a:pt x="11658" y="5414"/>
                  </a:lnTo>
                  <a:lnTo>
                    <a:pt x="11556" y="5301"/>
                  </a:lnTo>
                  <a:lnTo>
                    <a:pt x="11466" y="5187"/>
                  </a:lnTo>
                  <a:lnTo>
                    <a:pt x="11398" y="5089"/>
                  </a:lnTo>
                  <a:lnTo>
                    <a:pt x="11376" y="4947"/>
                  </a:lnTo>
                  <a:lnTo>
                    <a:pt x="11353" y="4834"/>
                  </a:lnTo>
                  <a:lnTo>
                    <a:pt x="11353" y="4707"/>
                  </a:lnTo>
                  <a:lnTo>
                    <a:pt x="11376" y="4565"/>
                  </a:lnTo>
                  <a:lnTo>
                    <a:pt x="11443" y="4410"/>
                  </a:lnTo>
                  <a:lnTo>
                    <a:pt x="11511" y="4240"/>
                  </a:lnTo>
                  <a:lnTo>
                    <a:pt x="11703" y="3887"/>
                  </a:lnTo>
                  <a:lnTo>
                    <a:pt x="11986" y="3505"/>
                  </a:lnTo>
                  <a:lnTo>
                    <a:pt x="12144" y="3265"/>
                  </a:lnTo>
                  <a:lnTo>
                    <a:pt x="12246" y="3025"/>
                  </a:lnTo>
                  <a:lnTo>
                    <a:pt x="12336" y="2756"/>
                  </a:lnTo>
                  <a:lnTo>
                    <a:pt x="12404" y="2445"/>
                  </a:lnTo>
                  <a:lnTo>
                    <a:pt x="12438" y="2176"/>
                  </a:lnTo>
                  <a:lnTo>
                    <a:pt x="12438" y="1880"/>
                  </a:lnTo>
                  <a:lnTo>
                    <a:pt x="12404" y="1583"/>
                  </a:lnTo>
                  <a:lnTo>
                    <a:pt x="12336" y="1314"/>
                  </a:lnTo>
                  <a:lnTo>
                    <a:pt x="12246" y="1046"/>
                  </a:lnTo>
                  <a:lnTo>
                    <a:pt x="12099" y="791"/>
                  </a:lnTo>
                  <a:lnTo>
                    <a:pt x="12008" y="692"/>
                  </a:lnTo>
                  <a:lnTo>
                    <a:pt x="11918" y="579"/>
                  </a:lnTo>
                  <a:lnTo>
                    <a:pt x="11816" y="466"/>
                  </a:lnTo>
                  <a:lnTo>
                    <a:pt x="11703" y="381"/>
                  </a:lnTo>
                  <a:lnTo>
                    <a:pt x="11579" y="310"/>
                  </a:lnTo>
                  <a:lnTo>
                    <a:pt x="11443" y="226"/>
                  </a:lnTo>
                  <a:lnTo>
                    <a:pt x="11297" y="169"/>
                  </a:lnTo>
                  <a:lnTo>
                    <a:pt x="11138" y="113"/>
                  </a:lnTo>
                  <a:lnTo>
                    <a:pt x="10969" y="56"/>
                  </a:lnTo>
                  <a:lnTo>
                    <a:pt x="10800" y="28"/>
                  </a:lnTo>
                  <a:lnTo>
                    <a:pt x="10619" y="28"/>
                  </a:lnTo>
                  <a:lnTo>
                    <a:pt x="10404" y="28"/>
                  </a:lnTo>
                  <a:lnTo>
                    <a:pt x="10257" y="28"/>
                  </a:lnTo>
                  <a:lnTo>
                    <a:pt x="10076" y="56"/>
                  </a:lnTo>
                  <a:lnTo>
                    <a:pt x="9952" y="84"/>
                  </a:lnTo>
                  <a:lnTo>
                    <a:pt x="9794" y="141"/>
                  </a:lnTo>
                  <a:lnTo>
                    <a:pt x="9692" y="226"/>
                  </a:lnTo>
                  <a:lnTo>
                    <a:pt x="9557" y="282"/>
                  </a:lnTo>
                  <a:lnTo>
                    <a:pt x="9455" y="381"/>
                  </a:lnTo>
                  <a:lnTo>
                    <a:pt x="9365" y="466"/>
                  </a:lnTo>
                  <a:lnTo>
                    <a:pt x="9274" y="579"/>
                  </a:lnTo>
                  <a:lnTo>
                    <a:pt x="9184" y="692"/>
                  </a:lnTo>
                  <a:lnTo>
                    <a:pt x="9128" y="791"/>
                  </a:lnTo>
                  <a:lnTo>
                    <a:pt x="9060" y="932"/>
                  </a:lnTo>
                  <a:lnTo>
                    <a:pt x="8969" y="1201"/>
                  </a:lnTo>
                  <a:lnTo>
                    <a:pt x="8913" y="1498"/>
                  </a:lnTo>
                  <a:lnTo>
                    <a:pt x="8890" y="1795"/>
                  </a:lnTo>
                  <a:lnTo>
                    <a:pt x="8890" y="2120"/>
                  </a:lnTo>
                  <a:lnTo>
                    <a:pt x="8913" y="2445"/>
                  </a:lnTo>
                  <a:lnTo>
                    <a:pt x="8969" y="2756"/>
                  </a:lnTo>
                  <a:lnTo>
                    <a:pt x="9060" y="3081"/>
                  </a:lnTo>
                  <a:lnTo>
                    <a:pt x="9173" y="3378"/>
                  </a:lnTo>
                  <a:lnTo>
                    <a:pt x="9297" y="3647"/>
                  </a:lnTo>
                  <a:lnTo>
                    <a:pt x="9466" y="3887"/>
                  </a:lnTo>
                  <a:lnTo>
                    <a:pt x="9579" y="4085"/>
                  </a:lnTo>
                  <a:lnTo>
                    <a:pt x="9670" y="4269"/>
                  </a:lnTo>
                  <a:lnTo>
                    <a:pt x="9726" y="4467"/>
                  </a:lnTo>
                  <a:lnTo>
                    <a:pt x="9771" y="4650"/>
                  </a:lnTo>
                  <a:lnTo>
                    <a:pt x="9771" y="4834"/>
                  </a:lnTo>
                  <a:lnTo>
                    <a:pt x="9749" y="5032"/>
                  </a:lnTo>
                  <a:lnTo>
                    <a:pt x="9715" y="5216"/>
                  </a:lnTo>
                  <a:lnTo>
                    <a:pt x="9625" y="5385"/>
                  </a:lnTo>
                  <a:lnTo>
                    <a:pt x="9534" y="5513"/>
                  </a:lnTo>
                  <a:lnTo>
                    <a:pt x="9410" y="5626"/>
                  </a:lnTo>
                  <a:lnTo>
                    <a:pt x="9229" y="5710"/>
                  </a:lnTo>
                  <a:lnTo>
                    <a:pt x="9060" y="5767"/>
                  </a:lnTo>
                  <a:lnTo>
                    <a:pt x="8845" y="5767"/>
                  </a:lnTo>
                  <a:lnTo>
                    <a:pt x="8585" y="5739"/>
                  </a:lnTo>
                  <a:lnTo>
                    <a:pt x="8325" y="5654"/>
                  </a:lnTo>
                  <a:lnTo>
                    <a:pt x="8020" y="5513"/>
                  </a:lnTo>
                  <a:lnTo>
                    <a:pt x="7840" y="5442"/>
                  </a:lnTo>
                  <a:lnTo>
                    <a:pt x="7648" y="5385"/>
                  </a:lnTo>
                  <a:lnTo>
                    <a:pt x="7433" y="5329"/>
                  </a:lnTo>
                  <a:lnTo>
                    <a:pt x="7241" y="5301"/>
                  </a:lnTo>
                  <a:lnTo>
                    <a:pt x="6755" y="5301"/>
                  </a:lnTo>
                  <a:lnTo>
                    <a:pt x="6281" y="5329"/>
                  </a:lnTo>
                  <a:lnTo>
                    <a:pt x="5784" y="5385"/>
                  </a:lnTo>
                  <a:lnTo>
                    <a:pt x="5264" y="5498"/>
                  </a:lnTo>
                  <a:lnTo>
                    <a:pt x="4744" y="5597"/>
                  </a:lnTo>
                  <a:lnTo>
                    <a:pt x="4247" y="5739"/>
                  </a:lnTo>
                  <a:lnTo>
                    <a:pt x="4202" y="5894"/>
                  </a:lnTo>
                  <a:lnTo>
                    <a:pt x="4202" y="6191"/>
                  </a:lnTo>
                  <a:lnTo>
                    <a:pt x="4202" y="6545"/>
                  </a:lnTo>
                  <a:lnTo>
                    <a:pt x="4225" y="6954"/>
                  </a:lnTo>
                  <a:lnTo>
                    <a:pt x="4315" y="7930"/>
                  </a:lnTo>
                  <a:lnTo>
                    <a:pt x="4394" y="9018"/>
                  </a:lnTo>
                  <a:lnTo>
                    <a:pt x="4439" y="9570"/>
                  </a:lnTo>
                  <a:lnTo>
                    <a:pt x="4462" y="10107"/>
                  </a:lnTo>
                  <a:lnTo>
                    <a:pt x="4484" y="10630"/>
                  </a:lnTo>
                  <a:lnTo>
                    <a:pt x="4507" y="11082"/>
                  </a:lnTo>
                  <a:lnTo>
                    <a:pt x="4484" y="11520"/>
                  </a:lnTo>
                  <a:lnTo>
                    <a:pt x="4439" y="11874"/>
                  </a:lnTo>
                  <a:lnTo>
                    <a:pt x="4394" y="12029"/>
                  </a:lnTo>
                  <a:lnTo>
                    <a:pt x="4349" y="12171"/>
                  </a:lnTo>
                  <a:lnTo>
                    <a:pt x="4315" y="12284"/>
                  </a:lnTo>
                  <a:lnTo>
                    <a:pt x="4247" y="12354"/>
                  </a:lnTo>
                  <a:close/>
                </a:path>
              </a:pathLst>
            </a:custGeom>
            <a:solidFill>
              <a:srgbClr val="FFFFCC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0" name="Puzzle4"/>
            <p:cNvSpPr>
              <a:spLocks noEditPoints="1" noChangeArrowheads="1"/>
            </p:cNvSpPr>
            <p:nvPr/>
          </p:nvSpPr>
          <p:spPr bwMode="auto">
            <a:xfrm>
              <a:off x="2192" y="1719"/>
              <a:ext cx="1072" cy="17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2075 w 21600"/>
                <a:gd name="T25" fmla="*/ 5660 h 21600"/>
                <a:gd name="T26" fmla="*/ 20210 w 21600"/>
                <a:gd name="T27" fmla="*/ 1597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3813" y="10590"/>
                  </a:moveTo>
                  <a:lnTo>
                    <a:pt x="3927" y="10513"/>
                  </a:lnTo>
                  <a:lnTo>
                    <a:pt x="4078" y="10425"/>
                  </a:lnTo>
                  <a:lnTo>
                    <a:pt x="4210" y="10359"/>
                  </a:lnTo>
                  <a:lnTo>
                    <a:pt x="4361" y="10315"/>
                  </a:lnTo>
                  <a:lnTo>
                    <a:pt x="4682" y="10237"/>
                  </a:lnTo>
                  <a:lnTo>
                    <a:pt x="5041" y="10193"/>
                  </a:lnTo>
                  <a:lnTo>
                    <a:pt x="5456" y="10171"/>
                  </a:lnTo>
                  <a:lnTo>
                    <a:pt x="5853" y="10193"/>
                  </a:lnTo>
                  <a:lnTo>
                    <a:pt x="6249" y="10260"/>
                  </a:lnTo>
                  <a:lnTo>
                    <a:pt x="6646" y="10337"/>
                  </a:lnTo>
                  <a:lnTo>
                    <a:pt x="7004" y="10469"/>
                  </a:lnTo>
                  <a:lnTo>
                    <a:pt x="7363" y="10612"/>
                  </a:lnTo>
                  <a:lnTo>
                    <a:pt x="7665" y="10788"/>
                  </a:lnTo>
                  <a:lnTo>
                    <a:pt x="7911" y="10998"/>
                  </a:lnTo>
                  <a:lnTo>
                    <a:pt x="8024" y="11097"/>
                  </a:lnTo>
                  <a:lnTo>
                    <a:pt x="8137" y="11207"/>
                  </a:lnTo>
                  <a:lnTo>
                    <a:pt x="8194" y="11340"/>
                  </a:lnTo>
                  <a:lnTo>
                    <a:pt x="8269" y="11461"/>
                  </a:lnTo>
                  <a:lnTo>
                    <a:pt x="8307" y="11593"/>
                  </a:lnTo>
                  <a:lnTo>
                    <a:pt x="8307" y="11714"/>
                  </a:lnTo>
                  <a:lnTo>
                    <a:pt x="8307" y="11868"/>
                  </a:lnTo>
                  <a:lnTo>
                    <a:pt x="8307" y="12012"/>
                  </a:lnTo>
                  <a:lnTo>
                    <a:pt x="8194" y="12265"/>
                  </a:lnTo>
                  <a:lnTo>
                    <a:pt x="8062" y="12519"/>
                  </a:lnTo>
                  <a:lnTo>
                    <a:pt x="7873" y="12706"/>
                  </a:lnTo>
                  <a:lnTo>
                    <a:pt x="7627" y="12904"/>
                  </a:lnTo>
                  <a:lnTo>
                    <a:pt x="7363" y="13048"/>
                  </a:lnTo>
                  <a:lnTo>
                    <a:pt x="7080" y="13180"/>
                  </a:lnTo>
                  <a:lnTo>
                    <a:pt x="6759" y="13257"/>
                  </a:lnTo>
                  <a:lnTo>
                    <a:pt x="6419" y="13345"/>
                  </a:lnTo>
                  <a:lnTo>
                    <a:pt x="6098" y="13389"/>
                  </a:lnTo>
                  <a:lnTo>
                    <a:pt x="5739" y="13389"/>
                  </a:lnTo>
                  <a:lnTo>
                    <a:pt x="5418" y="13389"/>
                  </a:lnTo>
                  <a:lnTo>
                    <a:pt x="5079" y="13345"/>
                  </a:lnTo>
                  <a:lnTo>
                    <a:pt x="4758" y="13301"/>
                  </a:lnTo>
                  <a:lnTo>
                    <a:pt x="4474" y="13213"/>
                  </a:lnTo>
                  <a:lnTo>
                    <a:pt x="4172" y="13114"/>
                  </a:lnTo>
                  <a:lnTo>
                    <a:pt x="3965" y="12982"/>
                  </a:lnTo>
                  <a:lnTo>
                    <a:pt x="3738" y="12838"/>
                  </a:lnTo>
                  <a:lnTo>
                    <a:pt x="3493" y="12706"/>
                  </a:lnTo>
                  <a:lnTo>
                    <a:pt x="3228" y="12607"/>
                  </a:lnTo>
                  <a:lnTo>
                    <a:pt x="2945" y="12519"/>
                  </a:lnTo>
                  <a:lnTo>
                    <a:pt x="2700" y="12431"/>
                  </a:lnTo>
                  <a:lnTo>
                    <a:pt x="2397" y="12375"/>
                  </a:lnTo>
                  <a:lnTo>
                    <a:pt x="2152" y="12331"/>
                  </a:lnTo>
                  <a:lnTo>
                    <a:pt x="1888" y="12309"/>
                  </a:lnTo>
                  <a:lnTo>
                    <a:pt x="1642" y="12309"/>
                  </a:lnTo>
                  <a:lnTo>
                    <a:pt x="1397" y="12331"/>
                  </a:lnTo>
                  <a:lnTo>
                    <a:pt x="1170" y="12397"/>
                  </a:lnTo>
                  <a:lnTo>
                    <a:pt x="962" y="12453"/>
                  </a:lnTo>
                  <a:lnTo>
                    <a:pt x="774" y="12563"/>
                  </a:lnTo>
                  <a:lnTo>
                    <a:pt x="623" y="12684"/>
                  </a:lnTo>
                  <a:lnTo>
                    <a:pt x="528" y="12838"/>
                  </a:lnTo>
                  <a:lnTo>
                    <a:pt x="453" y="13026"/>
                  </a:lnTo>
                  <a:lnTo>
                    <a:pt x="339" y="13477"/>
                  </a:lnTo>
                  <a:lnTo>
                    <a:pt x="226" y="13984"/>
                  </a:lnTo>
                  <a:lnTo>
                    <a:pt x="151" y="14535"/>
                  </a:lnTo>
                  <a:lnTo>
                    <a:pt x="113" y="15075"/>
                  </a:lnTo>
                  <a:lnTo>
                    <a:pt x="113" y="15626"/>
                  </a:lnTo>
                  <a:lnTo>
                    <a:pt x="151" y="16133"/>
                  </a:lnTo>
                  <a:lnTo>
                    <a:pt x="188" y="16376"/>
                  </a:lnTo>
                  <a:lnTo>
                    <a:pt x="264" y="16585"/>
                  </a:lnTo>
                  <a:lnTo>
                    <a:pt x="339" y="16773"/>
                  </a:lnTo>
                  <a:lnTo>
                    <a:pt x="453" y="16938"/>
                  </a:lnTo>
                  <a:lnTo>
                    <a:pt x="1095" y="16883"/>
                  </a:lnTo>
                  <a:lnTo>
                    <a:pt x="1963" y="16795"/>
                  </a:lnTo>
                  <a:lnTo>
                    <a:pt x="2945" y="16751"/>
                  </a:lnTo>
                  <a:lnTo>
                    <a:pt x="3965" y="16706"/>
                  </a:lnTo>
                  <a:lnTo>
                    <a:pt x="5022" y="16684"/>
                  </a:lnTo>
                  <a:lnTo>
                    <a:pt x="5947" y="16684"/>
                  </a:lnTo>
                  <a:lnTo>
                    <a:pt x="6759" y="16706"/>
                  </a:lnTo>
                  <a:lnTo>
                    <a:pt x="7363" y="16751"/>
                  </a:lnTo>
                  <a:lnTo>
                    <a:pt x="7948" y="16839"/>
                  </a:lnTo>
                  <a:lnTo>
                    <a:pt x="8458" y="16916"/>
                  </a:lnTo>
                  <a:lnTo>
                    <a:pt x="8893" y="17026"/>
                  </a:lnTo>
                  <a:lnTo>
                    <a:pt x="9289" y="17158"/>
                  </a:lnTo>
                  <a:lnTo>
                    <a:pt x="9572" y="17280"/>
                  </a:lnTo>
                  <a:lnTo>
                    <a:pt x="9799" y="17412"/>
                  </a:lnTo>
                  <a:lnTo>
                    <a:pt x="9969" y="17555"/>
                  </a:lnTo>
                  <a:lnTo>
                    <a:pt x="10120" y="17687"/>
                  </a:lnTo>
                  <a:lnTo>
                    <a:pt x="10158" y="17831"/>
                  </a:lnTo>
                  <a:lnTo>
                    <a:pt x="10195" y="17974"/>
                  </a:lnTo>
                  <a:lnTo>
                    <a:pt x="10158" y="18128"/>
                  </a:lnTo>
                  <a:lnTo>
                    <a:pt x="10082" y="18271"/>
                  </a:lnTo>
                  <a:lnTo>
                    <a:pt x="9969" y="18426"/>
                  </a:lnTo>
                  <a:lnTo>
                    <a:pt x="9837" y="18569"/>
                  </a:lnTo>
                  <a:lnTo>
                    <a:pt x="9648" y="18701"/>
                  </a:lnTo>
                  <a:lnTo>
                    <a:pt x="9440" y="18822"/>
                  </a:lnTo>
                  <a:lnTo>
                    <a:pt x="9213" y="18999"/>
                  </a:lnTo>
                  <a:lnTo>
                    <a:pt x="9044" y="19186"/>
                  </a:lnTo>
                  <a:lnTo>
                    <a:pt x="8893" y="19395"/>
                  </a:lnTo>
                  <a:lnTo>
                    <a:pt x="8817" y="19627"/>
                  </a:lnTo>
                  <a:lnTo>
                    <a:pt x="8779" y="19858"/>
                  </a:lnTo>
                  <a:lnTo>
                    <a:pt x="8779" y="20112"/>
                  </a:lnTo>
                  <a:lnTo>
                    <a:pt x="8855" y="20354"/>
                  </a:lnTo>
                  <a:lnTo>
                    <a:pt x="8968" y="20586"/>
                  </a:lnTo>
                  <a:lnTo>
                    <a:pt x="9138" y="20817"/>
                  </a:lnTo>
                  <a:lnTo>
                    <a:pt x="9365" y="21026"/>
                  </a:lnTo>
                  <a:lnTo>
                    <a:pt x="9610" y="21192"/>
                  </a:lnTo>
                  <a:lnTo>
                    <a:pt x="9950" y="21368"/>
                  </a:lnTo>
                  <a:lnTo>
                    <a:pt x="10120" y="21445"/>
                  </a:lnTo>
                  <a:lnTo>
                    <a:pt x="10346" y="21511"/>
                  </a:lnTo>
                  <a:lnTo>
                    <a:pt x="10516" y="21555"/>
                  </a:lnTo>
                  <a:lnTo>
                    <a:pt x="10743" y="21600"/>
                  </a:lnTo>
                  <a:lnTo>
                    <a:pt x="10988" y="21644"/>
                  </a:lnTo>
                  <a:lnTo>
                    <a:pt x="11215" y="21666"/>
                  </a:lnTo>
                  <a:lnTo>
                    <a:pt x="11498" y="21666"/>
                  </a:lnTo>
                  <a:lnTo>
                    <a:pt x="11762" y="21666"/>
                  </a:lnTo>
                  <a:lnTo>
                    <a:pt x="12253" y="21644"/>
                  </a:lnTo>
                  <a:lnTo>
                    <a:pt x="12763" y="21577"/>
                  </a:lnTo>
                  <a:lnTo>
                    <a:pt x="13197" y="21467"/>
                  </a:lnTo>
                  <a:lnTo>
                    <a:pt x="13556" y="21346"/>
                  </a:lnTo>
                  <a:lnTo>
                    <a:pt x="13896" y="21192"/>
                  </a:lnTo>
                  <a:lnTo>
                    <a:pt x="14179" y="21026"/>
                  </a:lnTo>
                  <a:lnTo>
                    <a:pt x="14444" y="20839"/>
                  </a:lnTo>
                  <a:lnTo>
                    <a:pt x="14576" y="20641"/>
                  </a:lnTo>
                  <a:lnTo>
                    <a:pt x="14727" y="20431"/>
                  </a:lnTo>
                  <a:lnTo>
                    <a:pt x="14765" y="20200"/>
                  </a:lnTo>
                  <a:lnTo>
                    <a:pt x="14802" y="19991"/>
                  </a:lnTo>
                  <a:lnTo>
                    <a:pt x="14727" y="19759"/>
                  </a:lnTo>
                  <a:lnTo>
                    <a:pt x="14613" y="19550"/>
                  </a:lnTo>
                  <a:lnTo>
                    <a:pt x="14444" y="19307"/>
                  </a:lnTo>
                  <a:lnTo>
                    <a:pt x="14217" y="19098"/>
                  </a:lnTo>
                  <a:lnTo>
                    <a:pt x="13934" y="18911"/>
                  </a:lnTo>
                  <a:lnTo>
                    <a:pt x="13669" y="18745"/>
                  </a:lnTo>
                  <a:lnTo>
                    <a:pt x="13462" y="18547"/>
                  </a:lnTo>
                  <a:lnTo>
                    <a:pt x="13311" y="18337"/>
                  </a:lnTo>
                  <a:lnTo>
                    <a:pt x="13197" y="18150"/>
                  </a:lnTo>
                  <a:lnTo>
                    <a:pt x="13122" y="17941"/>
                  </a:lnTo>
                  <a:lnTo>
                    <a:pt x="13122" y="17720"/>
                  </a:lnTo>
                  <a:lnTo>
                    <a:pt x="13122" y="17533"/>
                  </a:lnTo>
                  <a:lnTo>
                    <a:pt x="13197" y="17346"/>
                  </a:lnTo>
                  <a:lnTo>
                    <a:pt x="13273" y="17158"/>
                  </a:lnTo>
                  <a:lnTo>
                    <a:pt x="13386" y="16982"/>
                  </a:lnTo>
                  <a:lnTo>
                    <a:pt x="13537" y="16839"/>
                  </a:lnTo>
                  <a:lnTo>
                    <a:pt x="13707" y="16706"/>
                  </a:lnTo>
                  <a:lnTo>
                    <a:pt x="13896" y="16607"/>
                  </a:lnTo>
                  <a:lnTo>
                    <a:pt x="14104" y="16519"/>
                  </a:lnTo>
                  <a:lnTo>
                    <a:pt x="14330" y="16453"/>
                  </a:lnTo>
                  <a:lnTo>
                    <a:pt x="14538" y="16431"/>
                  </a:lnTo>
                  <a:lnTo>
                    <a:pt x="14897" y="16453"/>
                  </a:lnTo>
                  <a:lnTo>
                    <a:pt x="15406" y="16497"/>
                  </a:lnTo>
                  <a:lnTo>
                    <a:pt x="16105" y="16541"/>
                  </a:lnTo>
                  <a:lnTo>
                    <a:pt x="16898" y="16607"/>
                  </a:lnTo>
                  <a:lnTo>
                    <a:pt x="17804" y="16651"/>
                  </a:lnTo>
                  <a:lnTo>
                    <a:pt x="18786" y="16684"/>
                  </a:lnTo>
                  <a:lnTo>
                    <a:pt x="19844" y="16728"/>
                  </a:lnTo>
                  <a:lnTo>
                    <a:pt x="20920" y="16751"/>
                  </a:lnTo>
                  <a:lnTo>
                    <a:pt x="21109" y="16497"/>
                  </a:lnTo>
                  <a:lnTo>
                    <a:pt x="21241" y="16222"/>
                  </a:lnTo>
                  <a:lnTo>
                    <a:pt x="21392" y="15946"/>
                  </a:lnTo>
                  <a:lnTo>
                    <a:pt x="21467" y="15648"/>
                  </a:lnTo>
                  <a:lnTo>
                    <a:pt x="21543" y="15351"/>
                  </a:lnTo>
                  <a:lnTo>
                    <a:pt x="21618" y="15042"/>
                  </a:lnTo>
                  <a:lnTo>
                    <a:pt x="21618" y="14745"/>
                  </a:lnTo>
                  <a:lnTo>
                    <a:pt x="21618" y="14447"/>
                  </a:lnTo>
                  <a:lnTo>
                    <a:pt x="21618" y="14150"/>
                  </a:lnTo>
                  <a:lnTo>
                    <a:pt x="21581" y="13852"/>
                  </a:lnTo>
                  <a:lnTo>
                    <a:pt x="21505" y="13577"/>
                  </a:lnTo>
                  <a:lnTo>
                    <a:pt x="21430" y="13301"/>
                  </a:lnTo>
                  <a:lnTo>
                    <a:pt x="21354" y="13048"/>
                  </a:lnTo>
                  <a:lnTo>
                    <a:pt x="21241" y="12816"/>
                  </a:lnTo>
                  <a:lnTo>
                    <a:pt x="21146" y="12607"/>
                  </a:lnTo>
                  <a:lnTo>
                    <a:pt x="21033" y="12431"/>
                  </a:lnTo>
                  <a:lnTo>
                    <a:pt x="20920" y="12265"/>
                  </a:lnTo>
                  <a:lnTo>
                    <a:pt x="20769" y="12144"/>
                  </a:lnTo>
                  <a:lnTo>
                    <a:pt x="20637" y="12034"/>
                  </a:lnTo>
                  <a:lnTo>
                    <a:pt x="20486" y="11946"/>
                  </a:lnTo>
                  <a:lnTo>
                    <a:pt x="20297" y="11891"/>
                  </a:lnTo>
                  <a:lnTo>
                    <a:pt x="20165" y="11846"/>
                  </a:lnTo>
                  <a:lnTo>
                    <a:pt x="19976" y="11824"/>
                  </a:lnTo>
                  <a:lnTo>
                    <a:pt x="19806" y="11802"/>
                  </a:lnTo>
                  <a:lnTo>
                    <a:pt x="19390" y="11824"/>
                  </a:lnTo>
                  <a:lnTo>
                    <a:pt x="18956" y="11891"/>
                  </a:lnTo>
                  <a:lnTo>
                    <a:pt x="18503" y="11968"/>
                  </a:lnTo>
                  <a:lnTo>
                    <a:pt x="17993" y="12078"/>
                  </a:lnTo>
                  <a:lnTo>
                    <a:pt x="17653" y="12144"/>
                  </a:lnTo>
                  <a:lnTo>
                    <a:pt x="17332" y="12199"/>
                  </a:lnTo>
                  <a:lnTo>
                    <a:pt x="17049" y="12221"/>
                  </a:lnTo>
                  <a:lnTo>
                    <a:pt x="16747" y="12243"/>
                  </a:lnTo>
                  <a:lnTo>
                    <a:pt x="16464" y="12243"/>
                  </a:lnTo>
                  <a:lnTo>
                    <a:pt x="16218" y="12243"/>
                  </a:lnTo>
                  <a:lnTo>
                    <a:pt x="15992" y="12221"/>
                  </a:lnTo>
                  <a:lnTo>
                    <a:pt x="15746" y="12199"/>
                  </a:lnTo>
                  <a:lnTo>
                    <a:pt x="15520" y="12155"/>
                  </a:lnTo>
                  <a:lnTo>
                    <a:pt x="15350" y="12122"/>
                  </a:lnTo>
                  <a:lnTo>
                    <a:pt x="15161" y="12056"/>
                  </a:lnTo>
                  <a:lnTo>
                    <a:pt x="14972" y="11990"/>
                  </a:lnTo>
                  <a:lnTo>
                    <a:pt x="14689" y="11846"/>
                  </a:lnTo>
                  <a:lnTo>
                    <a:pt x="14444" y="11670"/>
                  </a:lnTo>
                  <a:lnTo>
                    <a:pt x="14255" y="11483"/>
                  </a:lnTo>
                  <a:lnTo>
                    <a:pt x="14104" y="11295"/>
                  </a:lnTo>
                  <a:lnTo>
                    <a:pt x="14028" y="11086"/>
                  </a:lnTo>
                  <a:lnTo>
                    <a:pt x="13972" y="10888"/>
                  </a:lnTo>
                  <a:lnTo>
                    <a:pt x="13972" y="10700"/>
                  </a:lnTo>
                  <a:lnTo>
                    <a:pt x="14009" y="10513"/>
                  </a:lnTo>
                  <a:lnTo>
                    <a:pt x="14066" y="10359"/>
                  </a:lnTo>
                  <a:lnTo>
                    <a:pt x="14179" y="10215"/>
                  </a:lnTo>
                  <a:lnTo>
                    <a:pt x="14406" y="10006"/>
                  </a:lnTo>
                  <a:lnTo>
                    <a:pt x="14651" y="9830"/>
                  </a:lnTo>
                  <a:lnTo>
                    <a:pt x="14878" y="9686"/>
                  </a:lnTo>
                  <a:lnTo>
                    <a:pt x="15123" y="9554"/>
                  </a:lnTo>
                  <a:lnTo>
                    <a:pt x="15350" y="9477"/>
                  </a:lnTo>
                  <a:lnTo>
                    <a:pt x="15558" y="9411"/>
                  </a:lnTo>
                  <a:lnTo>
                    <a:pt x="15803" y="9345"/>
                  </a:lnTo>
                  <a:lnTo>
                    <a:pt x="16030" y="9323"/>
                  </a:lnTo>
                  <a:lnTo>
                    <a:pt x="16256" y="9301"/>
                  </a:lnTo>
                  <a:lnTo>
                    <a:pt x="16464" y="9323"/>
                  </a:lnTo>
                  <a:lnTo>
                    <a:pt x="16690" y="9345"/>
                  </a:lnTo>
                  <a:lnTo>
                    <a:pt x="16898" y="9367"/>
                  </a:lnTo>
                  <a:lnTo>
                    <a:pt x="17332" y="9477"/>
                  </a:lnTo>
                  <a:lnTo>
                    <a:pt x="17767" y="9598"/>
                  </a:lnTo>
                  <a:lnTo>
                    <a:pt x="18163" y="9731"/>
                  </a:lnTo>
                  <a:lnTo>
                    <a:pt x="18597" y="9874"/>
                  </a:lnTo>
                  <a:lnTo>
                    <a:pt x="18994" y="10006"/>
                  </a:lnTo>
                  <a:lnTo>
                    <a:pt x="19428" y="10083"/>
                  </a:lnTo>
                  <a:lnTo>
                    <a:pt x="19617" y="10127"/>
                  </a:lnTo>
                  <a:lnTo>
                    <a:pt x="19844" y="10149"/>
                  </a:lnTo>
                  <a:lnTo>
                    <a:pt x="20013" y="10149"/>
                  </a:lnTo>
                  <a:lnTo>
                    <a:pt x="20240" y="10127"/>
                  </a:lnTo>
                  <a:lnTo>
                    <a:pt x="20410" y="10105"/>
                  </a:lnTo>
                  <a:lnTo>
                    <a:pt x="20637" y="10061"/>
                  </a:lnTo>
                  <a:lnTo>
                    <a:pt x="20844" y="9984"/>
                  </a:lnTo>
                  <a:lnTo>
                    <a:pt x="21033" y="9896"/>
                  </a:lnTo>
                  <a:lnTo>
                    <a:pt x="21146" y="9830"/>
                  </a:lnTo>
                  <a:lnTo>
                    <a:pt x="21203" y="9753"/>
                  </a:lnTo>
                  <a:lnTo>
                    <a:pt x="21279" y="9642"/>
                  </a:lnTo>
                  <a:lnTo>
                    <a:pt x="21354" y="9521"/>
                  </a:lnTo>
                  <a:lnTo>
                    <a:pt x="21430" y="9246"/>
                  </a:lnTo>
                  <a:lnTo>
                    <a:pt x="21430" y="8904"/>
                  </a:lnTo>
                  <a:lnTo>
                    <a:pt x="21430" y="8540"/>
                  </a:lnTo>
                  <a:lnTo>
                    <a:pt x="21392" y="8144"/>
                  </a:lnTo>
                  <a:lnTo>
                    <a:pt x="21354" y="7714"/>
                  </a:lnTo>
                  <a:lnTo>
                    <a:pt x="21279" y="7295"/>
                  </a:lnTo>
                  <a:lnTo>
                    <a:pt x="21146" y="6446"/>
                  </a:lnTo>
                  <a:lnTo>
                    <a:pt x="20995" y="5686"/>
                  </a:lnTo>
                  <a:lnTo>
                    <a:pt x="20958" y="5366"/>
                  </a:lnTo>
                  <a:lnTo>
                    <a:pt x="20958" y="5091"/>
                  </a:lnTo>
                  <a:lnTo>
                    <a:pt x="20958" y="4860"/>
                  </a:lnTo>
                  <a:lnTo>
                    <a:pt x="21033" y="4716"/>
                  </a:lnTo>
                  <a:lnTo>
                    <a:pt x="20637" y="4860"/>
                  </a:lnTo>
                  <a:lnTo>
                    <a:pt x="20127" y="4992"/>
                  </a:lnTo>
                  <a:lnTo>
                    <a:pt x="19617" y="5069"/>
                  </a:lnTo>
                  <a:lnTo>
                    <a:pt x="19032" y="5157"/>
                  </a:lnTo>
                  <a:lnTo>
                    <a:pt x="18465" y="5201"/>
                  </a:lnTo>
                  <a:lnTo>
                    <a:pt x="17842" y="5245"/>
                  </a:lnTo>
                  <a:lnTo>
                    <a:pt x="17219" y="5267"/>
                  </a:lnTo>
                  <a:lnTo>
                    <a:pt x="16615" y="5267"/>
                  </a:lnTo>
                  <a:lnTo>
                    <a:pt x="15992" y="5245"/>
                  </a:lnTo>
                  <a:lnTo>
                    <a:pt x="15369" y="5201"/>
                  </a:lnTo>
                  <a:lnTo>
                    <a:pt x="14840" y="5157"/>
                  </a:lnTo>
                  <a:lnTo>
                    <a:pt x="14293" y="5091"/>
                  </a:lnTo>
                  <a:lnTo>
                    <a:pt x="13783" y="5014"/>
                  </a:lnTo>
                  <a:lnTo>
                    <a:pt x="13386" y="4926"/>
                  </a:lnTo>
                  <a:lnTo>
                    <a:pt x="13027" y="4815"/>
                  </a:lnTo>
                  <a:lnTo>
                    <a:pt x="12725" y="4716"/>
                  </a:lnTo>
                  <a:lnTo>
                    <a:pt x="12480" y="4606"/>
                  </a:lnTo>
                  <a:lnTo>
                    <a:pt x="12291" y="4496"/>
                  </a:lnTo>
                  <a:lnTo>
                    <a:pt x="12197" y="4397"/>
                  </a:lnTo>
                  <a:lnTo>
                    <a:pt x="12083" y="4286"/>
                  </a:lnTo>
                  <a:lnTo>
                    <a:pt x="12046" y="4187"/>
                  </a:lnTo>
                  <a:lnTo>
                    <a:pt x="12008" y="4077"/>
                  </a:lnTo>
                  <a:lnTo>
                    <a:pt x="12046" y="3967"/>
                  </a:lnTo>
                  <a:lnTo>
                    <a:pt x="12121" y="3868"/>
                  </a:lnTo>
                  <a:lnTo>
                    <a:pt x="12197" y="3735"/>
                  </a:lnTo>
                  <a:lnTo>
                    <a:pt x="12291" y="3614"/>
                  </a:lnTo>
                  <a:lnTo>
                    <a:pt x="12442" y="3482"/>
                  </a:lnTo>
                  <a:lnTo>
                    <a:pt x="12631" y="3361"/>
                  </a:lnTo>
                  <a:lnTo>
                    <a:pt x="13065" y="3085"/>
                  </a:lnTo>
                  <a:lnTo>
                    <a:pt x="13537" y="2766"/>
                  </a:lnTo>
                  <a:lnTo>
                    <a:pt x="13783" y="2578"/>
                  </a:lnTo>
                  <a:lnTo>
                    <a:pt x="13934" y="2380"/>
                  </a:lnTo>
                  <a:lnTo>
                    <a:pt x="14028" y="2171"/>
                  </a:lnTo>
                  <a:lnTo>
                    <a:pt x="14104" y="1961"/>
                  </a:lnTo>
                  <a:lnTo>
                    <a:pt x="14104" y="1730"/>
                  </a:lnTo>
                  <a:lnTo>
                    <a:pt x="14066" y="1498"/>
                  </a:lnTo>
                  <a:lnTo>
                    <a:pt x="13972" y="1267"/>
                  </a:lnTo>
                  <a:lnTo>
                    <a:pt x="13820" y="1057"/>
                  </a:lnTo>
                  <a:lnTo>
                    <a:pt x="13594" y="837"/>
                  </a:lnTo>
                  <a:lnTo>
                    <a:pt x="13386" y="628"/>
                  </a:lnTo>
                  <a:lnTo>
                    <a:pt x="13103" y="462"/>
                  </a:lnTo>
                  <a:lnTo>
                    <a:pt x="12763" y="308"/>
                  </a:lnTo>
                  <a:lnTo>
                    <a:pt x="12404" y="187"/>
                  </a:lnTo>
                  <a:lnTo>
                    <a:pt x="12008" y="77"/>
                  </a:lnTo>
                  <a:lnTo>
                    <a:pt x="11574" y="33"/>
                  </a:lnTo>
                  <a:lnTo>
                    <a:pt x="11102" y="11"/>
                  </a:lnTo>
                  <a:lnTo>
                    <a:pt x="10667" y="11"/>
                  </a:lnTo>
                  <a:lnTo>
                    <a:pt x="10233" y="77"/>
                  </a:lnTo>
                  <a:lnTo>
                    <a:pt x="9837" y="187"/>
                  </a:lnTo>
                  <a:lnTo>
                    <a:pt x="9440" y="286"/>
                  </a:lnTo>
                  <a:lnTo>
                    <a:pt x="9062" y="462"/>
                  </a:lnTo>
                  <a:lnTo>
                    <a:pt x="8741" y="628"/>
                  </a:lnTo>
                  <a:lnTo>
                    <a:pt x="8458" y="815"/>
                  </a:lnTo>
                  <a:lnTo>
                    <a:pt x="8232" y="1035"/>
                  </a:lnTo>
                  <a:lnTo>
                    <a:pt x="8062" y="1245"/>
                  </a:lnTo>
                  <a:lnTo>
                    <a:pt x="7911" y="1476"/>
                  </a:lnTo>
                  <a:lnTo>
                    <a:pt x="7835" y="1708"/>
                  </a:lnTo>
                  <a:lnTo>
                    <a:pt x="7797" y="1961"/>
                  </a:lnTo>
                  <a:lnTo>
                    <a:pt x="7835" y="2193"/>
                  </a:lnTo>
                  <a:lnTo>
                    <a:pt x="7948" y="2402"/>
                  </a:lnTo>
                  <a:lnTo>
                    <a:pt x="8062" y="2534"/>
                  </a:lnTo>
                  <a:lnTo>
                    <a:pt x="8175" y="2644"/>
                  </a:lnTo>
                  <a:lnTo>
                    <a:pt x="8269" y="2744"/>
                  </a:lnTo>
                  <a:lnTo>
                    <a:pt x="8420" y="2832"/>
                  </a:lnTo>
                  <a:lnTo>
                    <a:pt x="8704" y="3019"/>
                  </a:lnTo>
                  <a:lnTo>
                    <a:pt x="8968" y="3206"/>
                  </a:lnTo>
                  <a:lnTo>
                    <a:pt x="9138" y="3405"/>
                  </a:lnTo>
                  <a:lnTo>
                    <a:pt x="9327" y="3570"/>
                  </a:lnTo>
                  <a:lnTo>
                    <a:pt x="9440" y="3735"/>
                  </a:lnTo>
                  <a:lnTo>
                    <a:pt x="9516" y="3890"/>
                  </a:lnTo>
                  <a:lnTo>
                    <a:pt x="9534" y="4033"/>
                  </a:lnTo>
                  <a:lnTo>
                    <a:pt x="9534" y="4165"/>
                  </a:lnTo>
                  <a:lnTo>
                    <a:pt x="9516" y="4286"/>
                  </a:lnTo>
                  <a:lnTo>
                    <a:pt x="9440" y="4397"/>
                  </a:lnTo>
                  <a:lnTo>
                    <a:pt x="9327" y="4496"/>
                  </a:lnTo>
                  <a:lnTo>
                    <a:pt x="9176" y="4562"/>
                  </a:lnTo>
                  <a:lnTo>
                    <a:pt x="9006" y="4628"/>
                  </a:lnTo>
                  <a:lnTo>
                    <a:pt x="8779" y="4694"/>
                  </a:lnTo>
                  <a:lnTo>
                    <a:pt x="8534" y="4716"/>
                  </a:lnTo>
                  <a:lnTo>
                    <a:pt x="8232" y="4716"/>
                  </a:lnTo>
                  <a:lnTo>
                    <a:pt x="7118" y="4738"/>
                  </a:lnTo>
                  <a:lnTo>
                    <a:pt x="5947" y="4771"/>
                  </a:lnTo>
                  <a:lnTo>
                    <a:pt x="4795" y="4815"/>
                  </a:lnTo>
                  <a:lnTo>
                    <a:pt x="3681" y="4860"/>
                  </a:lnTo>
                  <a:lnTo>
                    <a:pt x="2662" y="4882"/>
                  </a:lnTo>
                  <a:lnTo>
                    <a:pt x="1755" y="4882"/>
                  </a:lnTo>
                  <a:lnTo>
                    <a:pt x="1359" y="4860"/>
                  </a:lnTo>
                  <a:lnTo>
                    <a:pt x="981" y="4837"/>
                  </a:lnTo>
                  <a:lnTo>
                    <a:pt x="698" y="4771"/>
                  </a:lnTo>
                  <a:lnTo>
                    <a:pt x="453" y="4716"/>
                  </a:lnTo>
                  <a:lnTo>
                    <a:pt x="453" y="5322"/>
                  </a:lnTo>
                  <a:lnTo>
                    <a:pt x="453" y="6083"/>
                  </a:lnTo>
                  <a:lnTo>
                    <a:pt x="453" y="6909"/>
                  </a:lnTo>
                  <a:lnTo>
                    <a:pt x="453" y="7780"/>
                  </a:lnTo>
                  <a:lnTo>
                    <a:pt x="453" y="8606"/>
                  </a:lnTo>
                  <a:lnTo>
                    <a:pt x="453" y="9345"/>
                  </a:lnTo>
                  <a:lnTo>
                    <a:pt x="453" y="9918"/>
                  </a:lnTo>
                  <a:lnTo>
                    <a:pt x="453" y="10282"/>
                  </a:lnTo>
                  <a:lnTo>
                    <a:pt x="490" y="10381"/>
                  </a:lnTo>
                  <a:lnTo>
                    <a:pt x="547" y="10491"/>
                  </a:lnTo>
                  <a:lnTo>
                    <a:pt x="660" y="10590"/>
                  </a:lnTo>
                  <a:lnTo>
                    <a:pt x="811" y="10700"/>
                  </a:lnTo>
                  <a:lnTo>
                    <a:pt x="981" y="10811"/>
                  </a:lnTo>
                  <a:lnTo>
                    <a:pt x="1208" y="10888"/>
                  </a:lnTo>
                  <a:lnTo>
                    <a:pt x="1453" y="10954"/>
                  </a:lnTo>
                  <a:lnTo>
                    <a:pt x="1718" y="11020"/>
                  </a:lnTo>
                  <a:lnTo>
                    <a:pt x="1963" y="11064"/>
                  </a:lnTo>
                  <a:lnTo>
                    <a:pt x="2265" y="11086"/>
                  </a:lnTo>
                  <a:lnTo>
                    <a:pt x="2548" y="11064"/>
                  </a:lnTo>
                  <a:lnTo>
                    <a:pt x="2794" y="11042"/>
                  </a:lnTo>
                  <a:lnTo>
                    <a:pt x="3096" y="10976"/>
                  </a:lnTo>
                  <a:lnTo>
                    <a:pt x="3341" y="10888"/>
                  </a:lnTo>
                  <a:lnTo>
                    <a:pt x="3606" y="10766"/>
                  </a:lnTo>
                  <a:lnTo>
                    <a:pt x="3813" y="10590"/>
                  </a:lnTo>
                  <a:close/>
                </a:path>
              </a:pathLst>
            </a:custGeom>
            <a:solidFill>
              <a:srgbClr val="D8EBB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601" name="Puzzle1"/>
            <p:cNvSpPr>
              <a:spLocks noEditPoints="1" noChangeArrowheads="1"/>
            </p:cNvSpPr>
            <p:nvPr/>
          </p:nvSpPr>
          <p:spPr bwMode="auto">
            <a:xfrm>
              <a:off x="1824" y="1091"/>
              <a:ext cx="1800" cy="105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6084 w 21600"/>
                <a:gd name="T25" fmla="*/ 2569 h 21600"/>
                <a:gd name="T26" fmla="*/ 16128 w 21600"/>
                <a:gd name="T27" fmla="*/ 19545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9360" y="20836"/>
                  </a:moveTo>
                  <a:lnTo>
                    <a:pt x="9528" y="20836"/>
                  </a:lnTo>
                  <a:lnTo>
                    <a:pt x="9686" y="20762"/>
                  </a:lnTo>
                  <a:lnTo>
                    <a:pt x="9810" y="20687"/>
                  </a:lnTo>
                  <a:lnTo>
                    <a:pt x="9922" y="20575"/>
                  </a:lnTo>
                  <a:lnTo>
                    <a:pt x="10012" y="20426"/>
                  </a:lnTo>
                  <a:lnTo>
                    <a:pt x="10068" y="20296"/>
                  </a:lnTo>
                  <a:lnTo>
                    <a:pt x="10113" y="20110"/>
                  </a:lnTo>
                  <a:lnTo>
                    <a:pt x="10136" y="19905"/>
                  </a:lnTo>
                  <a:lnTo>
                    <a:pt x="10136" y="19682"/>
                  </a:lnTo>
                  <a:lnTo>
                    <a:pt x="10113" y="19440"/>
                  </a:lnTo>
                  <a:lnTo>
                    <a:pt x="10068" y="19142"/>
                  </a:lnTo>
                  <a:lnTo>
                    <a:pt x="10012" y="18900"/>
                  </a:lnTo>
                  <a:lnTo>
                    <a:pt x="9900" y="18620"/>
                  </a:lnTo>
                  <a:lnTo>
                    <a:pt x="9787" y="18285"/>
                  </a:lnTo>
                  <a:lnTo>
                    <a:pt x="9641" y="17968"/>
                  </a:lnTo>
                  <a:lnTo>
                    <a:pt x="9472" y="17652"/>
                  </a:lnTo>
                  <a:lnTo>
                    <a:pt x="9382" y="17466"/>
                  </a:lnTo>
                  <a:lnTo>
                    <a:pt x="9315" y="17298"/>
                  </a:lnTo>
                  <a:lnTo>
                    <a:pt x="9258" y="17112"/>
                  </a:lnTo>
                  <a:lnTo>
                    <a:pt x="9191" y="16926"/>
                  </a:lnTo>
                  <a:lnTo>
                    <a:pt x="9123" y="16535"/>
                  </a:lnTo>
                  <a:lnTo>
                    <a:pt x="9101" y="16144"/>
                  </a:lnTo>
                  <a:lnTo>
                    <a:pt x="9101" y="15753"/>
                  </a:lnTo>
                  <a:lnTo>
                    <a:pt x="9168" y="15362"/>
                  </a:lnTo>
                  <a:lnTo>
                    <a:pt x="9236" y="14971"/>
                  </a:lnTo>
                  <a:lnTo>
                    <a:pt x="9360" y="14580"/>
                  </a:lnTo>
                  <a:lnTo>
                    <a:pt x="9495" y="14244"/>
                  </a:lnTo>
                  <a:lnTo>
                    <a:pt x="9663" y="13891"/>
                  </a:lnTo>
                  <a:lnTo>
                    <a:pt x="9855" y="13611"/>
                  </a:lnTo>
                  <a:lnTo>
                    <a:pt x="10068" y="13351"/>
                  </a:lnTo>
                  <a:lnTo>
                    <a:pt x="10293" y="13146"/>
                  </a:lnTo>
                  <a:lnTo>
                    <a:pt x="10552" y="12997"/>
                  </a:lnTo>
                  <a:lnTo>
                    <a:pt x="10811" y="12885"/>
                  </a:lnTo>
                  <a:lnTo>
                    <a:pt x="11069" y="12866"/>
                  </a:lnTo>
                  <a:lnTo>
                    <a:pt x="11351" y="12885"/>
                  </a:lnTo>
                  <a:lnTo>
                    <a:pt x="11610" y="12997"/>
                  </a:lnTo>
                  <a:lnTo>
                    <a:pt x="11846" y="13183"/>
                  </a:lnTo>
                  <a:lnTo>
                    <a:pt x="12060" y="13388"/>
                  </a:lnTo>
                  <a:lnTo>
                    <a:pt x="12251" y="13648"/>
                  </a:lnTo>
                  <a:lnTo>
                    <a:pt x="12419" y="13928"/>
                  </a:lnTo>
                  <a:lnTo>
                    <a:pt x="12555" y="14244"/>
                  </a:lnTo>
                  <a:lnTo>
                    <a:pt x="12690" y="14617"/>
                  </a:lnTo>
                  <a:lnTo>
                    <a:pt x="12768" y="15008"/>
                  </a:lnTo>
                  <a:lnTo>
                    <a:pt x="12836" y="15399"/>
                  </a:lnTo>
                  <a:lnTo>
                    <a:pt x="12858" y="15753"/>
                  </a:lnTo>
                  <a:lnTo>
                    <a:pt x="12858" y="16144"/>
                  </a:lnTo>
                  <a:lnTo>
                    <a:pt x="12813" y="16535"/>
                  </a:lnTo>
                  <a:lnTo>
                    <a:pt x="12746" y="16888"/>
                  </a:lnTo>
                  <a:lnTo>
                    <a:pt x="12667" y="17224"/>
                  </a:lnTo>
                  <a:lnTo>
                    <a:pt x="12510" y="17503"/>
                  </a:lnTo>
                  <a:lnTo>
                    <a:pt x="12228" y="18043"/>
                  </a:lnTo>
                  <a:lnTo>
                    <a:pt x="11970" y="18546"/>
                  </a:lnTo>
                  <a:lnTo>
                    <a:pt x="11868" y="18751"/>
                  </a:lnTo>
                  <a:lnTo>
                    <a:pt x="11778" y="18974"/>
                  </a:lnTo>
                  <a:lnTo>
                    <a:pt x="11711" y="19179"/>
                  </a:lnTo>
                  <a:lnTo>
                    <a:pt x="11666" y="19365"/>
                  </a:lnTo>
                  <a:lnTo>
                    <a:pt x="11632" y="19570"/>
                  </a:lnTo>
                  <a:lnTo>
                    <a:pt x="11632" y="19756"/>
                  </a:lnTo>
                  <a:lnTo>
                    <a:pt x="11632" y="19942"/>
                  </a:lnTo>
                  <a:lnTo>
                    <a:pt x="11643" y="20110"/>
                  </a:lnTo>
                  <a:lnTo>
                    <a:pt x="11711" y="20296"/>
                  </a:lnTo>
                  <a:lnTo>
                    <a:pt x="11801" y="20464"/>
                  </a:lnTo>
                  <a:lnTo>
                    <a:pt x="11891" y="20650"/>
                  </a:lnTo>
                  <a:lnTo>
                    <a:pt x="12037" y="20836"/>
                  </a:lnTo>
                  <a:lnTo>
                    <a:pt x="12206" y="21004"/>
                  </a:lnTo>
                  <a:lnTo>
                    <a:pt x="12419" y="21190"/>
                  </a:lnTo>
                  <a:lnTo>
                    <a:pt x="12667" y="21320"/>
                  </a:lnTo>
                  <a:lnTo>
                    <a:pt x="12960" y="21432"/>
                  </a:lnTo>
                  <a:lnTo>
                    <a:pt x="13286" y="21544"/>
                  </a:lnTo>
                  <a:lnTo>
                    <a:pt x="13612" y="21655"/>
                  </a:lnTo>
                  <a:lnTo>
                    <a:pt x="13983" y="21693"/>
                  </a:lnTo>
                  <a:lnTo>
                    <a:pt x="14343" y="21730"/>
                  </a:lnTo>
                  <a:lnTo>
                    <a:pt x="14715" y="21730"/>
                  </a:lnTo>
                  <a:lnTo>
                    <a:pt x="15075" y="21730"/>
                  </a:lnTo>
                  <a:lnTo>
                    <a:pt x="15446" y="21655"/>
                  </a:lnTo>
                  <a:lnTo>
                    <a:pt x="15794" y="21581"/>
                  </a:lnTo>
                  <a:lnTo>
                    <a:pt x="16132" y="21432"/>
                  </a:lnTo>
                  <a:lnTo>
                    <a:pt x="16458" y="21302"/>
                  </a:lnTo>
                  <a:lnTo>
                    <a:pt x="16740" y="21078"/>
                  </a:lnTo>
                  <a:lnTo>
                    <a:pt x="16976" y="20836"/>
                  </a:lnTo>
                  <a:lnTo>
                    <a:pt x="17043" y="20650"/>
                  </a:lnTo>
                  <a:lnTo>
                    <a:pt x="17088" y="20426"/>
                  </a:lnTo>
                  <a:lnTo>
                    <a:pt x="17133" y="20222"/>
                  </a:lnTo>
                  <a:lnTo>
                    <a:pt x="17156" y="19980"/>
                  </a:lnTo>
                  <a:lnTo>
                    <a:pt x="17167" y="19477"/>
                  </a:lnTo>
                  <a:lnTo>
                    <a:pt x="17167" y="18974"/>
                  </a:lnTo>
                  <a:lnTo>
                    <a:pt x="17156" y="18397"/>
                  </a:lnTo>
                  <a:lnTo>
                    <a:pt x="17111" y="17820"/>
                  </a:lnTo>
                  <a:lnTo>
                    <a:pt x="17066" y="17261"/>
                  </a:lnTo>
                  <a:lnTo>
                    <a:pt x="16998" y="16646"/>
                  </a:lnTo>
                  <a:lnTo>
                    <a:pt x="16852" y="15511"/>
                  </a:lnTo>
                  <a:lnTo>
                    <a:pt x="16740" y="14393"/>
                  </a:lnTo>
                  <a:lnTo>
                    <a:pt x="16717" y="13928"/>
                  </a:lnTo>
                  <a:lnTo>
                    <a:pt x="16695" y="13462"/>
                  </a:lnTo>
                  <a:lnTo>
                    <a:pt x="16717" y="13071"/>
                  </a:lnTo>
                  <a:lnTo>
                    <a:pt x="16785" y="12755"/>
                  </a:lnTo>
                  <a:lnTo>
                    <a:pt x="16852" y="12419"/>
                  </a:lnTo>
                  <a:lnTo>
                    <a:pt x="16953" y="12140"/>
                  </a:lnTo>
                  <a:lnTo>
                    <a:pt x="17088" y="11898"/>
                  </a:lnTo>
                  <a:lnTo>
                    <a:pt x="17212" y="11675"/>
                  </a:lnTo>
                  <a:lnTo>
                    <a:pt x="17370" y="11470"/>
                  </a:lnTo>
                  <a:lnTo>
                    <a:pt x="17516" y="11284"/>
                  </a:lnTo>
                  <a:lnTo>
                    <a:pt x="17696" y="11135"/>
                  </a:lnTo>
                  <a:lnTo>
                    <a:pt x="17865" y="11042"/>
                  </a:lnTo>
                  <a:lnTo>
                    <a:pt x="18033" y="10930"/>
                  </a:lnTo>
                  <a:lnTo>
                    <a:pt x="18213" y="10893"/>
                  </a:lnTo>
                  <a:lnTo>
                    <a:pt x="18382" y="10893"/>
                  </a:lnTo>
                  <a:lnTo>
                    <a:pt x="18551" y="10967"/>
                  </a:lnTo>
                  <a:lnTo>
                    <a:pt x="18708" y="11042"/>
                  </a:lnTo>
                  <a:lnTo>
                    <a:pt x="18855" y="11172"/>
                  </a:lnTo>
                  <a:lnTo>
                    <a:pt x="19012" y="11358"/>
                  </a:lnTo>
                  <a:lnTo>
                    <a:pt x="19136" y="11600"/>
                  </a:lnTo>
                  <a:lnTo>
                    <a:pt x="19271" y="11861"/>
                  </a:lnTo>
                  <a:lnTo>
                    <a:pt x="19440" y="12028"/>
                  </a:lnTo>
                  <a:lnTo>
                    <a:pt x="19608" y="12177"/>
                  </a:lnTo>
                  <a:lnTo>
                    <a:pt x="19822" y="12289"/>
                  </a:lnTo>
                  <a:lnTo>
                    <a:pt x="20025" y="12289"/>
                  </a:lnTo>
                  <a:lnTo>
                    <a:pt x="20238" y="12289"/>
                  </a:lnTo>
                  <a:lnTo>
                    <a:pt x="20452" y="12215"/>
                  </a:lnTo>
                  <a:lnTo>
                    <a:pt x="20643" y="12103"/>
                  </a:lnTo>
                  <a:lnTo>
                    <a:pt x="20846" y="11973"/>
                  </a:lnTo>
                  <a:lnTo>
                    <a:pt x="21037" y="11786"/>
                  </a:lnTo>
                  <a:lnTo>
                    <a:pt x="21206" y="11563"/>
                  </a:lnTo>
                  <a:lnTo>
                    <a:pt x="21363" y="11321"/>
                  </a:lnTo>
                  <a:lnTo>
                    <a:pt x="21465" y="11079"/>
                  </a:lnTo>
                  <a:lnTo>
                    <a:pt x="21577" y="10744"/>
                  </a:lnTo>
                  <a:lnTo>
                    <a:pt x="21622" y="10427"/>
                  </a:lnTo>
                  <a:lnTo>
                    <a:pt x="21645" y="10111"/>
                  </a:lnTo>
                  <a:lnTo>
                    <a:pt x="21622" y="9608"/>
                  </a:lnTo>
                  <a:lnTo>
                    <a:pt x="21577" y="9142"/>
                  </a:lnTo>
                  <a:lnTo>
                    <a:pt x="21465" y="8751"/>
                  </a:lnTo>
                  <a:lnTo>
                    <a:pt x="21363" y="8397"/>
                  </a:lnTo>
                  <a:lnTo>
                    <a:pt x="21206" y="8062"/>
                  </a:lnTo>
                  <a:lnTo>
                    <a:pt x="21037" y="7820"/>
                  </a:lnTo>
                  <a:lnTo>
                    <a:pt x="20846" y="7597"/>
                  </a:lnTo>
                  <a:lnTo>
                    <a:pt x="20643" y="7429"/>
                  </a:lnTo>
                  <a:lnTo>
                    <a:pt x="20452" y="7317"/>
                  </a:lnTo>
                  <a:lnTo>
                    <a:pt x="20238" y="7206"/>
                  </a:lnTo>
                  <a:lnTo>
                    <a:pt x="20025" y="7168"/>
                  </a:lnTo>
                  <a:lnTo>
                    <a:pt x="19822" y="7206"/>
                  </a:lnTo>
                  <a:lnTo>
                    <a:pt x="19608" y="7243"/>
                  </a:lnTo>
                  <a:lnTo>
                    <a:pt x="19440" y="7355"/>
                  </a:lnTo>
                  <a:lnTo>
                    <a:pt x="19271" y="7504"/>
                  </a:lnTo>
                  <a:lnTo>
                    <a:pt x="19136" y="7708"/>
                  </a:lnTo>
                  <a:lnTo>
                    <a:pt x="19012" y="7895"/>
                  </a:lnTo>
                  <a:lnTo>
                    <a:pt x="18832" y="8025"/>
                  </a:lnTo>
                  <a:lnTo>
                    <a:pt x="18663" y="8174"/>
                  </a:lnTo>
                  <a:lnTo>
                    <a:pt x="18472" y="8248"/>
                  </a:lnTo>
                  <a:lnTo>
                    <a:pt x="18270" y="8286"/>
                  </a:lnTo>
                  <a:lnTo>
                    <a:pt x="18078" y="8323"/>
                  </a:lnTo>
                  <a:lnTo>
                    <a:pt x="17887" y="8323"/>
                  </a:lnTo>
                  <a:lnTo>
                    <a:pt x="17696" y="8248"/>
                  </a:lnTo>
                  <a:lnTo>
                    <a:pt x="17493" y="8174"/>
                  </a:lnTo>
                  <a:lnTo>
                    <a:pt x="17302" y="8062"/>
                  </a:lnTo>
                  <a:lnTo>
                    <a:pt x="17133" y="7969"/>
                  </a:lnTo>
                  <a:lnTo>
                    <a:pt x="16976" y="7783"/>
                  </a:lnTo>
                  <a:lnTo>
                    <a:pt x="16852" y="7597"/>
                  </a:lnTo>
                  <a:lnTo>
                    <a:pt x="16740" y="7429"/>
                  </a:lnTo>
                  <a:lnTo>
                    <a:pt x="16672" y="7168"/>
                  </a:lnTo>
                  <a:lnTo>
                    <a:pt x="16638" y="6926"/>
                  </a:lnTo>
                  <a:lnTo>
                    <a:pt x="16616" y="6498"/>
                  </a:lnTo>
                  <a:lnTo>
                    <a:pt x="16616" y="5772"/>
                  </a:lnTo>
                  <a:lnTo>
                    <a:pt x="16650" y="4915"/>
                  </a:lnTo>
                  <a:lnTo>
                    <a:pt x="16695" y="3928"/>
                  </a:lnTo>
                  <a:lnTo>
                    <a:pt x="16762" y="2960"/>
                  </a:lnTo>
                  <a:lnTo>
                    <a:pt x="16830" y="1992"/>
                  </a:lnTo>
                  <a:lnTo>
                    <a:pt x="16908" y="1173"/>
                  </a:lnTo>
                  <a:lnTo>
                    <a:pt x="16976" y="521"/>
                  </a:lnTo>
                  <a:lnTo>
                    <a:pt x="16953" y="521"/>
                  </a:lnTo>
                  <a:lnTo>
                    <a:pt x="16931" y="521"/>
                  </a:lnTo>
                  <a:lnTo>
                    <a:pt x="16267" y="484"/>
                  </a:lnTo>
                  <a:lnTo>
                    <a:pt x="15637" y="428"/>
                  </a:lnTo>
                  <a:lnTo>
                    <a:pt x="15063" y="353"/>
                  </a:lnTo>
                  <a:lnTo>
                    <a:pt x="14523" y="279"/>
                  </a:lnTo>
                  <a:lnTo>
                    <a:pt x="14040" y="167"/>
                  </a:lnTo>
                  <a:lnTo>
                    <a:pt x="13635" y="93"/>
                  </a:lnTo>
                  <a:lnTo>
                    <a:pt x="13331" y="18"/>
                  </a:lnTo>
                  <a:lnTo>
                    <a:pt x="13117" y="18"/>
                  </a:lnTo>
                  <a:lnTo>
                    <a:pt x="12982" y="18"/>
                  </a:lnTo>
                  <a:lnTo>
                    <a:pt x="12858" y="130"/>
                  </a:lnTo>
                  <a:lnTo>
                    <a:pt x="12723" y="279"/>
                  </a:lnTo>
                  <a:lnTo>
                    <a:pt x="12622" y="446"/>
                  </a:lnTo>
                  <a:lnTo>
                    <a:pt x="12510" y="670"/>
                  </a:lnTo>
                  <a:lnTo>
                    <a:pt x="12419" y="912"/>
                  </a:lnTo>
                  <a:lnTo>
                    <a:pt x="12363" y="1210"/>
                  </a:lnTo>
                  <a:lnTo>
                    <a:pt x="12318" y="1526"/>
                  </a:lnTo>
                  <a:lnTo>
                    <a:pt x="12273" y="1843"/>
                  </a:lnTo>
                  <a:lnTo>
                    <a:pt x="12251" y="2215"/>
                  </a:lnTo>
                  <a:lnTo>
                    <a:pt x="12273" y="2532"/>
                  </a:lnTo>
                  <a:lnTo>
                    <a:pt x="12318" y="2886"/>
                  </a:lnTo>
                  <a:lnTo>
                    <a:pt x="12386" y="3240"/>
                  </a:lnTo>
                  <a:lnTo>
                    <a:pt x="12464" y="3556"/>
                  </a:lnTo>
                  <a:lnTo>
                    <a:pt x="12577" y="3891"/>
                  </a:lnTo>
                  <a:lnTo>
                    <a:pt x="12746" y="4171"/>
                  </a:lnTo>
                  <a:lnTo>
                    <a:pt x="12926" y="4487"/>
                  </a:lnTo>
                  <a:lnTo>
                    <a:pt x="13050" y="4860"/>
                  </a:lnTo>
                  <a:lnTo>
                    <a:pt x="13162" y="5251"/>
                  </a:lnTo>
                  <a:lnTo>
                    <a:pt x="13218" y="5604"/>
                  </a:lnTo>
                  <a:lnTo>
                    <a:pt x="13263" y="5995"/>
                  </a:lnTo>
                  <a:lnTo>
                    <a:pt x="13241" y="6386"/>
                  </a:lnTo>
                  <a:lnTo>
                    <a:pt x="13218" y="6740"/>
                  </a:lnTo>
                  <a:lnTo>
                    <a:pt x="13139" y="7094"/>
                  </a:lnTo>
                  <a:lnTo>
                    <a:pt x="13050" y="7429"/>
                  </a:lnTo>
                  <a:lnTo>
                    <a:pt x="12903" y="7746"/>
                  </a:lnTo>
                  <a:lnTo>
                    <a:pt x="12723" y="8025"/>
                  </a:lnTo>
                  <a:lnTo>
                    <a:pt x="12532" y="8286"/>
                  </a:lnTo>
                  <a:lnTo>
                    <a:pt x="12318" y="8491"/>
                  </a:lnTo>
                  <a:lnTo>
                    <a:pt x="12060" y="8677"/>
                  </a:lnTo>
                  <a:lnTo>
                    <a:pt x="11756" y="8788"/>
                  </a:lnTo>
                  <a:lnTo>
                    <a:pt x="11452" y="8826"/>
                  </a:lnTo>
                  <a:lnTo>
                    <a:pt x="11283" y="8826"/>
                  </a:lnTo>
                  <a:lnTo>
                    <a:pt x="11126" y="8826"/>
                  </a:lnTo>
                  <a:lnTo>
                    <a:pt x="11002" y="8788"/>
                  </a:lnTo>
                  <a:lnTo>
                    <a:pt x="10845" y="8714"/>
                  </a:lnTo>
                  <a:lnTo>
                    <a:pt x="10721" y="8640"/>
                  </a:lnTo>
                  <a:lnTo>
                    <a:pt x="10608" y="8565"/>
                  </a:lnTo>
                  <a:lnTo>
                    <a:pt x="10485" y="8453"/>
                  </a:lnTo>
                  <a:lnTo>
                    <a:pt x="10372" y="8323"/>
                  </a:lnTo>
                  <a:lnTo>
                    <a:pt x="10181" y="8062"/>
                  </a:lnTo>
                  <a:lnTo>
                    <a:pt x="10035" y="7746"/>
                  </a:lnTo>
                  <a:lnTo>
                    <a:pt x="9900" y="7392"/>
                  </a:lnTo>
                  <a:lnTo>
                    <a:pt x="9787" y="7001"/>
                  </a:lnTo>
                  <a:lnTo>
                    <a:pt x="9731" y="6610"/>
                  </a:lnTo>
                  <a:lnTo>
                    <a:pt x="9686" y="6219"/>
                  </a:lnTo>
                  <a:lnTo>
                    <a:pt x="9663" y="5772"/>
                  </a:lnTo>
                  <a:lnTo>
                    <a:pt x="9686" y="5381"/>
                  </a:lnTo>
                  <a:lnTo>
                    <a:pt x="9753" y="4990"/>
                  </a:lnTo>
                  <a:lnTo>
                    <a:pt x="9832" y="4636"/>
                  </a:lnTo>
                  <a:lnTo>
                    <a:pt x="9945" y="4320"/>
                  </a:lnTo>
                  <a:lnTo>
                    <a:pt x="10068" y="4022"/>
                  </a:lnTo>
                  <a:lnTo>
                    <a:pt x="10203" y="3817"/>
                  </a:lnTo>
                  <a:lnTo>
                    <a:pt x="10316" y="3593"/>
                  </a:lnTo>
                  <a:lnTo>
                    <a:pt x="10395" y="3351"/>
                  </a:lnTo>
                  <a:lnTo>
                    <a:pt x="10462" y="3109"/>
                  </a:lnTo>
                  <a:lnTo>
                    <a:pt x="10507" y="2848"/>
                  </a:lnTo>
                  <a:lnTo>
                    <a:pt x="10530" y="2606"/>
                  </a:lnTo>
                  <a:lnTo>
                    <a:pt x="10507" y="2346"/>
                  </a:lnTo>
                  <a:lnTo>
                    <a:pt x="10462" y="2141"/>
                  </a:lnTo>
                  <a:lnTo>
                    <a:pt x="10395" y="1880"/>
                  </a:lnTo>
                  <a:lnTo>
                    <a:pt x="10293" y="1638"/>
                  </a:lnTo>
                  <a:lnTo>
                    <a:pt x="10158" y="1415"/>
                  </a:lnTo>
                  <a:lnTo>
                    <a:pt x="9967" y="1210"/>
                  </a:lnTo>
                  <a:lnTo>
                    <a:pt x="9753" y="986"/>
                  </a:lnTo>
                  <a:lnTo>
                    <a:pt x="9495" y="819"/>
                  </a:lnTo>
                  <a:lnTo>
                    <a:pt x="9191" y="670"/>
                  </a:lnTo>
                  <a:lnTo>
                    <a:pt x="8842" y="521"/>
                  </a:lnTo>
                  <a:lnTo>
                    <a:pt x="8471" y="446"/>
                  </a:lnTo>
                  <a:lnTo>
                    <a:pt x="7998" y="428"/>
                  </a:lnTo>
                  <a:lnTo>
                    <a:pt x="7413" y="428"/>
                  </a:lnTo>
                  <a:lnTo>
                    <a:pt x="6817" y="446"/>
                  </a:lnTo>
                  <a:lnTo>
                    <a:pt x="6187" y="521"/>
                  </a:lnTo>
                  <a:lnTo>
                    <a:pt x="5602" y="633"/>
                  </a:lnTo>
                  <a:lnTo>
                    <a:pt x="5107" y="744"/>
                  </a:lnTo>
                  <a:lnTo>
                    <a:pt x="4725" y="856"/>
                  </a:lnTo>
                  <a:lnTo>
                    <a:pt x="4848" y="1564"/>
                  </a:lnTo>
                  <a:lnTo>
                    <a:pt x="5028" y="2495"/>
                  </a:lnTo>
                  <a:lnTo>
                    <a:pt x="5175" y="3556"/>
                  </a:lnTo>
                  <a:lnTo>
                    <a:pt x="5298" y="4673"/>
                  </a:lnTo>
                  <a:lnTo>
                    <a:pt x="5343" y="5213"/>
                  </a:lnTo>
                  <a:lnTo>
                    <a:pt x="5388" y="5753"/>
                  </a:lnTo>
                  <a:lnTo>
                    <a:pt x="5411" y="6275"/>
                  </a:lnTo>
                  <a:lnTo>
                    <a:pt x="5411" y="6740"/>
                  </a:lnTo>
                  <a:lnTo>
                    <a:pt x="5366" y="7168"/>
                  </a:lnTo>
                  <a:lnTo>
                    <a:pt x="5321" y="7541"/>
                  </a:lnTo>
                  <a:lnTo>
                    <a:pt x="5287" y="7708"/>
                  </a:lnTo>
                  <a:lnTo>
                    <a:pt x="5242" y="7857"/>
                  </a:lnTo>
                  <a:lnTo>
                    <a:pt x="5197" y="7969"/>
                  </a:lnTo>
                  <a:lnTo>
                    <a:pt x="5130" y="8062"/>
                  </a:lnTo>
                  <a:lnTo>
                    <a:pt x="5006" y="8248"/>
                  </a:lnTo>
                  <a:lnTo>
                    <a:pt x="4848" y="8397"/>
                  </a:lnTo>
                  <a:lnTo>
                    <a:pt x="4725" y="8528"/>
                  </a:lnTo>
                  <a:lnTo>
                    <a:pt x="4567" y="8640"/>
                  </a:lnTo>
                  <a:lnTo>
                    <a:pt x="4421" y="8714"/>
                  </a:lnTo>
                  <a:lnTo>
                    <a:pt x="4263" y="8751"/>
                  </a:lnTo>
                  <a:lnTo>
                    <a:pt x="4095" y="8788"/>
                  </a:lnTo>
                  <a:lnTo>
                    <a:pt x="3948" y="8788"/>
                  </a:lnTo>
                  <a:lnTo>
                    <a:pt x="3791" y="8751"/>
                  </a:lnTo>
                  <a:lnTo>
                    <a:pt x="3667" y="8714"/>
                  </a:lnTo>
                  <a:lnTo>
                    <a:pt x="3510" y="8677"/>
                  </a:lnTo>
                  <a:lnTo>
                    <a:pt x="3386" y="8602"/>
                  </a:lnTo>
                  <a:lnTo>
                    <a:pt x="3251" y="8491"/>
                  </a:lnTo>
                  <a:lnTo>
                    <a:pt x="3127" y="8360"/>
                  </a:lnTo>
                  <a:lnTo>
                    <a:pt x="3015" y="8248"/>
                  </a:lnTo>
                  <a:lnTo>
                    <a:pt x="2925" y="8062"/>
                  </a:lnTo>
                  <a:lnTo>
                    <a:pt x="2778" y="7857"/>
                  </a:lnTo>
                  <a:lnTo>
                    <a:pt x="2610" y="7671"/>
                  </a:lnTo>
                  <a:lnTo>
                    <a:pt x="2407" y="7541"/>
                  </a:lnTo>
                  <a:lnTo>
                    <a:pt x="2171" y="7466"/>
                  </a:lnTo>
                  <a:lnTo>
                    <a:pt x="1957" y="7429"/>
                  </a:lnTo>
                  <a:lnTo>
                    <a:pt x="1698" y="7429"/>
                  </a:lnTo>
                  <a:lnTo>
                    <a:pt x="1462" y="7466"/>
                  </a:lnTo>
                  <a:lnTo>
                    <a:pt x="1226" y="7559"/>
                  </a:lnTo>
                  <a:lnTo>
                    <a:pt x="989" y="7708"/>
                  </a:lnTo>
                  <a:lnTo>
                    <a:pt x="776" y="7932"/>
                  </a:lnTo>
                  <a:lnTo>
                    <a:pt x="551" y="8211"/>
                  </a:lnTo>
                  <a:lnTo>
                    <a:pt x="382" y="8528"/>
                  </a:lnTo>
                  <a:lnTo>
                    <a:pt x="315" y="8714"/>
                  </a:lnTo>
                  <a:lnTo>
                    <a:pt x="236" y="8919"/>
                  </a:lnTo>
                  <a:lnTo>
                    <a:pt x="191" y="9142"/>
                  </a:lnTo>
                  <a:lnTo>
                    <a:pt x="123" y="9347"/>
                  </a:lnTo>
                  <a:lnTo>
                    <a:pt x="78" y="9608"/>
                  </a:lnTo>
                  <a:lnTo>
                    <a:pt x="56" y="9887"/>
                  </a:lnTo>
                  <a:lnTo>
                    <a:pt x="33" y="10185"/>
                  </a:lnTo>
                  <a:lnTo>
                    <a:pt x="33" y="10464"/>
                  </a:lnTo>
                  <a:lnTo>
                    <a:pt x="33" y="10706"/>
                  </a:lnTo>
                  <a:lnTo>
                    <a:pt x="56" y="10967"/>
                  </a:lnTo>
                  <a:lnTo>
                    <a:pt x="78" y="11172"/>
                  </a:lnTo>
                  <a:lnTo>
                    <a:pt x="123" y="11395"/>
                  </a:lnTo>
                  <a:lnTo>
                    <a:pt x="168" y="11600"/>
                  </a:lnTo>
                  <a:lnTo>
                    <a:pt x="236" y="11786"/>
                  </a:lnTo>
                  <a:lnTo>
                    <a:pt x="292" y="11973"/>
                  </a:lnTo>
                  <a:lnTo>
                    <a:pt x="382" y="12140"/>
                  </a:lnTo>
                  <a:lnTo>
                    <a:pt x="540" y="12419"/>
                  </a:lnTo>
                  <a:lnTo>
                    <a:pt x="731" y="12680"/>
                  </a:lnTo>
                  <a:lnTo>
                    <a:pt x="944" y="12866"/>
                  </a:lnTo>
                  <a:lnTo>
                    <a:pt x="1158" y="12997"/>
                  </a:lnTo>
                  <a:lnTo>
                    <a:pt x="1395" y="13108"/>
                  </a:lnTo>
                  <a:lnTo>
                    <a:pt x="1608" y="13183"/>
                  </a:lnTo>
                  <a:lnTo>
                    <a:pt x="1856" y="13183"/>
                  </a:lnTo>
                  <a:lnTo>
                    <a:pt x="2070" y="13146"/>
                  </a:lnTo>
                  <a:lnTo>
                    <a:pt x="2261" y="13071"/>
                  </a:lnTo>
                  <a:lnTo>
                    <a:pt x="2430" y="12960"/>
                  </a:lnTo>
                  <a:lnTo>
                    <a:pt x="2587" y="12792"/>
                  </a:lnTo>
                  <a:lnTo>
                    <a:pt x="2688" y="12606"/>
                  </a:lnTo>
                  <a:lnTo>
                    <a:pt x="2801" y="12419"/>
                  </a:lnTo>
                  <a:lnTo>
                    <a:pt x="2925" y="12289"/>
                  </a:lnTo>
                  <a:lnTo>
                    <a:pt x="3082" y="12177"/>
                  </a:lnTo>
                  <a:lnTo>
                    <a:pt x="3228" y="12103"/>
                  </a:lnTo>
                  <a:lnTo>
                    <a:pt x="3408" y="12103"/>
                  </a:lnTo>
                  <a:lnTo>
                    <a:pt x="3577" y="12103"/>
                  </a:lnTo>
                  <a:lnTo>
                    <a:pt x="3723" y="12177"/>
                  </a:lnTo>
                  <a:lnTo>
                    <a:pt x="3903" y="12252"/>
                  </a:lnTo>
                  <a:lnTo>
                    <a:pt x="4072" y="12364"/>
                  </a:lnTo>
                  <a:lnTo>
                    <a:pt x="4230" y="12494"/>
                  </a:lnTo>
                  <a:lnTo>
                    <a:pt x="4353" y="12643"/>
                  </a:lnTo>
                  <a:lnTo>
                    <a:pt x="4488" y="12829"/>
                  </a:lnTo>
                  <a:lnTo>
                    <a:pt x="4567" y="13034"/>
                  </a:lnTo>
                  <a:lnTo>
                    <a:pt x="4657" y="13257"/>
                  </a:lnTo>
                  <a:lnTo>
                    <a:pt x="4702" y="13462"/>
                  </a:lnTo>
                  <a:lnTo>
                    <a:pt x="4725" y="13686"/>
                  </a:lnTo>
                  <a:lnTo>
                    <a:pt x="4702" y="14282"/>
                  </a:lnTo>
                  <a:lnTo>
                    <a:pt x="4657" y="15045"/>
                  </a:lnTo>
                  <a:lnTo>
                    <a:pt x="4612" y="15976"/>
                  </a:lnTo>
                  <a:lnTo>
                    <a:pt x="4590" y="16926"/>
                  </a:lnTo>
                  <a:lnTo>
                    <a:pt x="4567" y="17968"/>
                  </a:lnTo>
                  <a:lnTo>
                    <a:pt x="4567" y="19011"/>
                  </a:lnTo>
                  <a:lnTo>
                    <a:pt x="4590" y="19514"/>
                  </a:lnTo>
                  <a:lnTo>
                    <a:pt x="4612" y="19980"/>
                  </a:lnTo>
                  <a:lnTo>
                    <a:pt x="4657" y="20426"/>
                  </a:lnTo>
                  <a:lnTo>
                    <a:pt x="4725" y="20836"/>
                  </a:lnTo>
                  <a:lnTo>
                    <a:pt x="4848" y="20929"/>
                  </a:lnTo>
                  <a:lnTo>
                    <a:pt x="5040" y="21004"/>
                  </a:lnTo>
                  <a:lnTo>
                    <a:pt x="5265" y="21078"/>
                  </a:lnTo>
                  <a:lnTo>
                    <a:pt x="5478" y="21115"/>
                  </a:lnTo>
                  <a:lnTo>
                    <a:pt x="6041" y="21115"/>
                  </a:lnTo>
                  <a:lnTo>
                    <a:pt x="6637" y="21078"/>
                  </a:lnTo>
                  <a:lnTo>
                    <a:pt x="7312" y="21004"/>
                  </a:lnTo>
                  <a:lnTo>
                    <a:pt x="7998" y="20929"/>
                  </a:lnTo>
                  <a:lnTo>
                    <a:pt x="8696" y="20855"/>
                  </a:lnTo>
                  <a:lnTo>
                    <a:pt x="9360" y="20836"/>
                  </a:lnTo>
                  <a:close/>
                </a:path>
              </a:pathLst>
            </a:custGeom>
            <a:solidFill>
              <a:srgbClr val="CC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22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655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23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2875" y="0"/>
            <a:ext cx="3921125" cy="585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990600" y="3962400"/>
            <a:ext cx="4267200" cy="286226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B050"/>
                </a:solidFill>
              </a:rPr>
              <a:t>УСТУПКА</a:t>
            </a:r>
          </a:p>
          <a:p>
            <a:r>
              <a:rPr lang="ru-RU" sz="2000" b="1">
                <a:solidFill>
                  <a:srgbClr val="00B050"/>
                </a:solidFill>
              </a:rPr>
              <a:t>ЖЕЛАНИЕ ПОНЯТЬ И ВЫСЛУШАТЬ</a:t>
            </a:r>
          </a:p>
          <a:p>
            <a:r>
              <a:rPr lang="ru-RU" sz="2000" b="1">
                <a:solidFill>
                  <a:srgbClr val="00B050"/>
                </a:solidFill>
              </a:rPr>
              <a:t>ВЗАИМНАЯ ДЕЯТЕЛЬНОСТЬ</a:t>
            </a:r>
          </a:p>
          <a:p>
            <a:r>
              <a:rPr lang="ru-RU" sz="2000" b="1">
                <a:solidFill>
                  <a:srgbClr val="00B050"/>
                </a:solidFill>
              </a:rPr>
              <a:t>НЕТ СОРЕВНОВАНИЙ</a:t>
            </a:r>
          </a:p>
          <a:p>
            <a:r>
              <a:rPr lang="ru-RU" sz="2000" b="1">
                <a:solidFill>
                  <a:srgbClr val="00B050"/>
                </a:solidFill>
              </a:rPr>
              <a:t>ГРАНИЦЫ</a:t>
            </a:r>
          </a:p>
          <a:p>
            <a:r>
              <a:rPr lang="ru-RU" sz="2000" b="1">
                <a:solidFill>
                  <a:srgbClr val="00B050"/>
                </a:solidFill>
              </a:rPr>
              <a:t>УВАЖЕНИЕ</a:t>
            </a:r>
          </a:p>
          <a:p>
            <a:r>
              <a:rPr lang="ru-RU" sz="2000" b="1">
                <a:solidFill>
                  <a:srgbClr val="00B050"/>
                </a:solidFill>
              </a:rPr>
              <a:t>ПОДДЕРЖКА</a:t>
            </a:r>
          </a:p>
          <a:p>
            <a:r>
              <a:rPr lang="ru-RU" sz="2000" b="1">
                <a:solidFill>
                  <a:srgbClr val="00B050"/>
                </a:solidFill>
              </a:rPr>
              <a:t>ДИАЛОГ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D:\клипарт\картинки на разные темы\people\C04-25-1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3663" y="0"/>
            <a:ext cx="9407526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 descr="D:\клипарт\картинки на разные темы\people\C04-25-1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3525" y="0"/>
            <a:ext cx="9559925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2286000" y="5029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1">
              <a:solidFill>
                <a:srgbClr val="FFC000"/>
              </a:solidFill>
            </a:endParaRPr>
          </a:p>
        </p:txBody>
      </p:sp>
      <p:sp>
        <p:nvSpPr>
          <p:cNvPr id="5" name="Круглая лента лицом вниз 4"/>
          <p:cNvSpPr/>
          <p:nvPr/>
        </p:nvSpPr>
        <p:spPr>
          <a:xfrm rot="739198">
            <a:off x="44450" y="4495800"/>
            <a:ext cx="6248400" cy="22431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ПОНИМАНИЕ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УДОВЛЕТВОРЕНИЕ ОТ РАЗЛИЧИЙ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КОНСТРУКТИВНЫЕ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КОНФЛИКТЫ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ПРОЩЕНИЕ</a:t>
            </a: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</a:rPr>
              <a:t>ДОВЕРИТЕЛЬНОСТЬ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illennium Rose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0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200081">
            <a:off x="2272956" y="3130392"/>
            <a:ext cx="3843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ЭСТАФЕТА ЛЮБВИ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fbcdn-sphotos-f-a.akamaihd.net/hphotos-ak-xpf1/t1.0-9/10154304_688944607836077_476119779644898519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1"/>
            <a:ext cx="9144000" cy="6934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44463"/>
            <a:ext cx="4724400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Прямоугольник 4"/>
          <p:cNvSpPr>
            <a:spLocks noChangeArrowheads="1"/>
          </p:cNvSpPr>
          <p:nvPr/>
        </p:nvSpPr>
        <p:spPr bwMode="auto">
          <a:xfrm>
            <a:off x="0" y="474663"/>
            <a:ext cx="685800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- Всамделишных не делают на фабрике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игрушек, - назидательно сказала Деревянная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Лошадка. – Ими становятся.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Если с тобой играют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долго-долго, и не просто играют,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а любят – любят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на самом деле, - вот тогда</a:t>
            </a: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 ты и становишься</a:t>
            </a: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всамделишным.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- Это больно? – спросил Кролик.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- Иногда очень, - честно ответила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Деревянная Лошадка.</a:t>
            </a:r>
          </a:p>
          <a:p>
            <a:pPr eaLnBrk="0" hangingPunct="0"/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Она всегда говорила правду. </a:t>
            </a: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– Но если ты всамделишный – никакая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боль тебе не страшна.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- А всамделишными становятся сразу? –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спросил Кролик. – Например, вечером лег,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а утром – ты уже всамделишный, или ими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становятся постепенно?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381000" y="457200"/>
            <a:ext cx="502920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- Сразу всамделишными не становятся, -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ответила Деревянная Лошадка. – Только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постепенно. И притом не скоро. Тут главное –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чтобы тебя за это время не сломали,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не залюбили, а вообще-то у всех всамделишных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потертая шерстка, истрепанные уши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и потускневшие глаза. Это все потому,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что их очень много  и долго  любили.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Может, у тебя перестанут гнуться лапки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и вообще ты станешь некрасивым.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Но все это будет не важно: ежели ты –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всамделишный, ты не можешь казаться 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безобразным. Так могут считать только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посторонние. Став всамделишным, ты навсегда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останешься им.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Марджери Уильямс</a:t>
            </a:r>
            <a:endParaRPr lang="ru-RU" sz="1100" b="1"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Плюшевый Кролик</a:t>
            </a:r>
            <a:endParaRPr lang="ru-RU" sz="3200" b="1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3809">
            <a:off x="5354638" y="3241675"/>
            <a:ext cx="32766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узел 2"/>
          <p:cNvSpPr/>
          <p:nvPr/>
        </p:nvSpPr>
        <p:spPr>
          <a:xfrm>
            <a:off x="214282" y="642918"/>
            <a:ext cx="5143536" cy="535785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</a:t>
            </a:r>
            <a:endParaRPr lang="ru-RU" dirty="0"/>
          </a:p>
        </p:txBody>
      </p:sp>
      <p:sp>
        <p:nvSpPr>
          <p:cNvPr id="4" name="Блок-схема: узел 3"/>
          <p:cNvSpPr/>
          <p:nvPr/>
        </p:nvSpPr>
        <p:spPr>
          <a:xfrm>
            <a:off x="1428728" y="2000240"/>
            <a:ext cx="2714644" cy="2571768"/>
          </a:xfrm>
          <a:prstGeom prst="flowChartConnector">
            <a:avLst/>
          </a:prstGeom>
          <a:solidFill>
            <a:srgbClr val="8FD9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8000"/>
                </a:solidFill>
              </a:rPr>
              <a:t>Круг влияния</a:t>
            </a:r>
            <a:endParaRPr lang="ru-RU" sz="2800" b="1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3042" y="1142984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Круг забот</a:t>
            </a:r>
            <a:endParaRPr lang="ru-RU" sz="3200" b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286116" y="3000372"/>
            <a:ext cx="692656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6786494">
            <a:off x="2408821" y="4031535"/>
            <a:ext cx="806880" cy="178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2138175">
            <a:off x="1524355" y="2842523"/>
            <a:ext cx="815949" cy="318597"/>
          </a:xfrm>
          <a:prstGeom prst="rightArrow">
            <a:avLst>
              <a:gd name="adj1" fmla="val 21071"/>
              <a:gd name="adj2" fmla="val 46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57158" y="3214686"/>
            <a:ext cx="1000132" cy="500066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0166453" flipH="1">
            <a:off x="3977026" y="2211200"/>
            <a:ext cx="1143008" cy="478699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3073485" flipH="1">
            <a:off x="3053152" y="4719820"/>
            <a:ext cx="1152441" cy="536914"/>
          </a:xfrm>
          <a:prstGeom prst="rightArrow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держимое 14"/>
          <p:cNvSpPr>
            <a:spLocks noGrp="1"/>
          </p:cNvSpPr>
          <p:nvPr>
            <p:ph/>
          </p:nvPr>
        </p:nvSpPr>
        <p:spPr>
          <a:xfrm>
            <a:off x="457200" y="142853"/>
            <a:ext cx="185710" cy="428627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Овраг. 1915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29861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488" y="5643578"/>
            <a:ext cx="272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Шильдер</a:t>
            </a:r>
            <a:r>
              <a:rPr lang="ru-RU" dirty="0" smtClean="0"/>
              <a:t> А.Н Овраг.1915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357290" y="6500834"/>
            <a:ext cx="273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Художник – Сам Творец!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pics.posternazakaz.ru/pnz/product/med_x2/1a58c2cbe20e8b8e0986ae6c58f94f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38" y="0"/>
            <a:ext cx="9215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09600" y="4572000"/>
            <a:ext cx="10253956" cy="92333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Bookman Old Style" pitchFamily="18" charset="0"/>
              </a:rPr>
              <a:t>СОВЕТ ДА ЛЮБОВЬ!</a:t>
            </a:r>
            <a:endParaRPr lang="ru-RU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9000" y="4714875"/>
            <a:ext cx="33528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sz="2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8195" name="Picture 8" descr="0003550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42908" y="0"/>
            <a:ext cx="9286908" cy="6858000"/>
          </a:xfrm>
        </p:spPr>
      </p:pic>
      <p:sp>
        <p:nvSpPr>
          <p:cNvPr id="4" name="TextBox 3"/>
          <p:cNvSpPr txBox="1"/>
          <p:nvPr/>
        </p:nvSpPr>
        <p:spPr>
          <a:xfrm>
            <a:off x="357158" y="214290"/>
            <a:ext cx="8786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ru-RU" b="1" dirty="0" smtClean="0">
                <a:solidFill>
                  <a:schemeClr val="bg1"/>
                </a:solidFill>
                <a:ea typeface="Times New Roman" pitchFamily="18" charset="0"/>
              </a:rPr>
              <a:t>Нужен такой, какой есть</a:t>
            </a:r>
            <a:endParaRPr lang="ru-RU" sz="1050" dirty="0" smtClean="0">
              <a:solidFill>
                <a:schemeClr val="bg1"/>
              </a:solidFill>
            </a:endParaRPr>
          </a:p>
          <a:p>
            <a:pPr lvl="0" eaLnBrk="0" hangingPunct="0"/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Вне дома, на работе мы играем или выполняем разные роли. Нам дают какую-то оценку и мы стараемся ее оправдать.</a:t>
            </a:r>
            <a:endParaRPr lang="ru-RU" sz="1050" dirty="0" smtClean="0">
              <a:solidFill>
                <a:schemeClr val="bg1"/>
              </a:solidFill>
            </a:endParaRPr>
          </a:p>
          <a:p>
            <a:pPr lvl="0" eaLnBrk="0" hangingPunct="0"/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Но, возвращаясь в семью – мы расслабляемся. Мы такие – какие есть.</a:t>
            </a:r>
            <a:endParaRPr lang="en-US" dirty="0" smtClean="0">
              <a:solidFill>
                <a:schemeClr val="bg1"/>
              </a:solidFill>
              <a:ea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071810"/>
            <a:ext cx="3643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/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- Балерина опускается на пятки.</a:t>
            </a:r>
            <a:endParaRPr lang="ru-RU" sz="1050" dirty="0" smtClean="0">
              <a:solidFill>
                <a:schemeClr val="bg1"/>
              </a:solidFill>
            </a:endParaRPr>
          </a:p>
          <a:p>
            <a:pPr lvl="0" eaLnBrk="0" hangingPunct="0"/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- Переводчик – хочет помолчать</a:t>
            </a:r>
            <a:endParaRPr lang="ru-RU" sz="1050" dirty="0" smtClean="0">
              <a:solidFill>
                <a:schemeClr val="bg1"/>
              </a:solidFill>
            </a:endParaRPr>
          </a:p>
          <a:p>
            <a:pPr lvl="0" eaLnBrk="0" hangingPunct="0"/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- Официальный костюм – сменяем на удобную, домашнюю одежду.</a:t>
            </a:r>
            <a:endParaRPr lang="ru-RU" sz="1050" dirty="0" smtClean="0">
              <a:solidFill>
                <a:schemeClr val="bg1"/>
              </a:solidFill>
            </a:endParaRPr>
          </a:p>
          <a:p>
            <a:pPr lvl="0" eaLnBrk="0" hangingPunct="0"/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И самое главное – в семье должно быть и это очень важно – </a:t>
            </a:r>
            <a:r>
              <a:rPr lang="ru-RU" b="1" dirty="0" err="1" smtClean="0">
                <a:solidFill>
                  <a:srgbClr val="FF0000"/>
                </a:solidFill>
                <a:ea typeface="Times New Roman" pitchFamily="18" charset="0"/>
              </a:rPr>
              <a:t>безоценочное</a:t>
            </a:r>
            <a:r>
              <a:rPr lang="ru-RU" b="1" dirty="0" smtClean="0">
                <a:solidFill>
                  <a:srgbClr val="FF0000"/>
                </a:solidFill>
                <a:ea typeface="Times New Roman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ea typeface="Times New Roman" pitchFamily="18" charset="0"/>
              </a:rPr>
              <a:t>принятие.</a:t>
            </a:r>
            <a:endParaRPr lang="ru-RU" sz="1050" dirty="0" smtClean="0">
              <a:solidFill>
                <a:schemeClr val="bg1"/>
              </a:solidFill>
            </a:endParaRPr>
          </a:p>
          <a:p>
            <a:pPr lvl="0" eaLnBrk="0" hangingPunct="0"/>
            <a:r>
              <a:rPr lang="en-US" dirty="0" smtClean="0">
                <a:solidFill>
                  <a:schemeClr val="bg1"/>
                </a:solidFill>
                <a:ea typeface="Times New Roman" pitchFamily="18" charset="0"/>
              </a:rPr>
              <a:t>--------------------------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700807">
            <a:off x="19053" y="2082205"/>
            <a:ext cx="3929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Дом это там, где вас поймут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/>
          <p:cNvSpPr>
            <a:spLocks noChangeArrowheads="1"/>
          </p:cNvSpPr>
          <p:nvPr/>
        </p:nvSpPr>
        <p:spPr bwMode="auto">
          <a:xfrm>
            <a:off x="2366963" y="3292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219" name="Picture 4" descr="http://im-tub.yandex.ru/i?id=40429575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4211638" y="620713"/>
            <a:ext cx="4343400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4282" y="214290"/>
            <a:ext cx="392909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Но, если я начинаю раскрываться и мне дают оценку, то… я начинаю замыкаться и вновь одеваю маску.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 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В браке трудно носить маску     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 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Зачем маска?                                              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 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- сам не умею прощать и боюсь, что меня не простят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 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- самораскрытие (боязнь, что все повернется против меня)</a:t>
            </a:r>
          </a:p>
          <a:p>
            <a:r>
              <a:rPr lang="ru-RU" sz="2400" b="1" dirty="0">
                <a:solidFill>
                  <a:srgbClr val="7030A0"/>
                </a:solidFill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fbcdn-sphotos-e-a.akamaihd.net/hphotos-ak-xfp1/t1.0-9/10428566_688046687925869_247598106595310642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664" y="542924"/>
            <a:ext cx="7337536" cy="54783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2531" name="Picture 3" descr="8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06549"/>
            <a:ext cx="9144000" cy="6046787"/>
          </a:xfrm>
          <a:noFill/>
        </p:spPr>
      </p:pic>
      <p:sp>
        <p:nvSpPr>
          <p:cNvPr id="5" name="TextBox 4"/>
          <p:cNvSpPr txBox="1"/>
          <p:nvPr/>
        </p:nvSpPr>
        <p:spPr>
          <a:xfrm>
            <a:off x="827584" y="4725144"/>
            <a:ext cx="7488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Почему мы молчим и скрываем свои слабости? Не объясняем мотивы своих поступков, ведь не умышленно сделали то или другое?.. Потому что –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 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ru-RU">
                <a:latin typeface="Arial Black" pitchFamily="34" charset="0"/>
              </a:rPr>
              <a:t>Что такое семья</a:t>
            </a:r>
            <a:r>
              <a:rPr lang="en-AU">
                <a:latin typeface="Arial Black" pitchFamily="34" charset="0"/>
              </a:rPr>
              <a:t>?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95288" y="1628775"/>
            <a:ext cx="8497887" cy="52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Постоянно изменяющийся живой дом на колесах</a:t>
            </a:r>
            <a:endParaRPr lang="en-AU" sz="3000" b="1" dirty="0"/>
          </a:p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Место, где рождается творчество</a:t>
            </a:r>
            <a:endParaRPr lang="en-AU" sz="3000" b="1" dirty="0"/>
          </a:p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Центр формирования человеческих взаимоотношений</a:t>
            </a:r>
            <a:endParaRPr lang="en-AU" sz="3000" b="1" dirty="0"/>
          </a:p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Убежище во времена шторма</a:t>
            </a:r>
            <a:endParaRPr lang="en-AU" sz="3000" b="1" dirty="0"/>
          </a:p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Экономическая единица</a:t>
            </a:r>
            <a:endParaRPr lang="en-AU" sz="3000" b="1" dirty="0"/>
          </a:p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Контроль за образованием</a:t>
            </a:r>
            <a:endParaRPr lang="en-AU" sz="3000" b="1" dirty="0"/>
          </a:p>
          <a:p>
            <a:pPr marL="533400" indent="-533400">
              <a:spcBef>
                <a:spcPct val="20000"/>
              </a:spcBef>
              <a:buFontTx/>
              <a:buAutoNum type="arabicPeriod"/>
            </a:pPr>
            <a:r>
              <a:rPr lang="ru-RU" sz="3000" b="1" dirty="0"/>
              <a:t>Музей воспоминаний</a:t>
            </a:r>
            <a:r>
              <a:rPr lang="en-AU" sz="3000" b="1" dirty="0"/>
              <a:t/>
            </a:r>
            <a:br>
              <a:rPr lang="en-AU" sz="3000" b="1" dirty="0"/>
            </a:br>
            <a:r>
              <a:rPr lang="en-AU" sz="3200" b="1" dirty="0"/>
              <a:t>					</a:t>
            </a:r>
            <a:r>
              <a:rPr lang="en-AU" sz="1200" dirty="0"/>
              <a:t>Edith Schaeffer, What is a Family?, 1975, Baker Books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539750" y="1268413"/>
            <a:ext cx="540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293096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5363" name="Picture 3" descr="New Image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571481"/>
            <a:ext cx="9144000" cy="6286520"/>
          </a:xfrm>
          <a:noFill/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" y="836613"/>
            <a:ext cx="2571736" cy="4359275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FFFF00"/>
              </a:solidFill>
              <a:latin typeface="Arial" charset="0"/>
            </a:endParaRP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Страх смущения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Темперамент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Культура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Приказной тон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Угроза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Чтение морали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Советы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Указания, обучение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Осуждение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Лесть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Неуместный юмор</a:t>
            </a:r>
          </a:p>
          <a:p>
            <a:r>
              <a:rPr lang="ru-RU" sz="2000" dirty="0">
                <a:solidFill>
                  <a:srgbClr val="FFFF00"/>
                </a:solidFill>
                <a:latin typeface="Arial" charset="0"/>
              </a:rPr>
              <a:t>Игнорирование</a:t>
            </a:r>
          </a:p>
          <a:p>
            <a:endParaRPr lang="ru-RU" sz="2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" y="-14288"/>
            <a:ext cx="89535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Arial" charset="0"/>
              </a:rPr>
              <a:t>    Препятствия </a:t>
            </a:r>
            <a:r>
              <a:rPr lang="ru-RU" sz="3600" dirty="0">
                <a:solidFill>
                  <a:srgbClr val="FF0000"/>
                </a:solidFill>
                <a:latin typeface="Arial" charset="0"/>
              </a:rPr>
              <a:t>для самораскрытия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scontent-a.xx.fbcdn.net/hphotos-xfp1/t1.0-9/q71/s720x720/10306174_678955412168330_872418994692714235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7611" y="332656"/>
            <a:ext cx="7968884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26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5" y="0"/>
            <a:ext cx="4429125" cy="68580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214282" y="142852"/>
            <a:ext cx="4357719" cy="7764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- принятие (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эмпатия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) 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Эмпатия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– это понимание состояний другого человека (преимущественно эмоциональных) в форме сопереживания, </a:t>
            </a:r>
            <a:r>
              <a:rPr lang="ru-RU" sz="2400" b="1" dirty="0" err="1">
                <a:solidFill>
                  <a:schemeClr val="accent1">
                    <a:lumMod val="75000"/>
                  </a:schemeClr>
                </a:solidFill>
              </a:rPr>
              <a:t>вчувствования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в его внутренний мир.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        В браке вынуждены принимать такими какие есть.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        Не таков каков должен быть (дети,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подростки)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- доверие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Зрелый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человек принимает других такими какие они есть.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2067" y="0"/>
            <a:ext cx="4071934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5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Зрелый </a:t>
            </a:r>
            <a:r>
              <a:rPr lang="ru-RU" b="1" dirty="0" smtClean="0">
                <a:solidFill>
                  <a:schemeClr val="bg1"/>
                </a:solidFill>
              </a:rPr>
              <a:t>-   реакция,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мои чувства ( плохих нет),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моя ответственность </a:t>
            </a: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за выражение моих  чувств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мой выбор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 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7651" name="Picture 3" descr="2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214282" y="214290"/>
            <a:ext cx="8286809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Когда вы искренне прощаете, то открываете каналы, по которым могут свободно перемещаться  доверие  и любовь. Вы очищаете свое сердце.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2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286875" cy="6858000"/>
          </a:xfrm>
          <a:solidFill>
            <a:schemeClr val="tx1"/>
          </a:solidFill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887538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7148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2852"/>
            <a:ext cx="8929718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Прощение -  труд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 Умение поставить границы в семье труднее. Чем где-то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умение сказать «нет» близким людям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умение высказывать любовь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умение нести ответственность за свои чувства. за их проявление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- умение сделать правильный выбор</a:t>
            </a:r>
          </a:p>
          <a:p>
            <a:pPr>
              <a:buFontTx/>
              <a:buChar char="-"/>
            </a:pPr>
            <a:r>
              <a:rPr lang="ru-RU" sz="3200" b="1" dirty="0" smtClean="0">
                <a:solidFill>
                  <a:schemeClr val="bg1"/>
                </a:solidFill>
              </a:rPr>
              <a:t>умение общаться.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Times New Roman" pitchFamily="18" charset="0"/>
              </a:rPr>
              <a:t>Я могу ставить границы. «Ой, мне больно! – ты наступаешь мне на ногу!»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Times New Roman" pitchFamily="18" charset="0"/>
              </a:rPr>
              <a:t>(Если совсем нас не затрагивает (не волнует. Не трогает) то, что происходит с близким, то тогда стали совсем чужими людьми</a:t>
            </a:r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Общение – это ключ здоровых взаимоотношений в браке.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 </a:t>
            </a:r>
          </a:p>
          <a:p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content-b.xx.fbcdn.net/hphotos-xap1/t1.0-9/10455845_688307971233074_8424022883002510341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4752975" cy="2352675"/>
          </a:xfrm>
          <a:prstGeom prst="rect">
            <a:avLst/>
          </a:prstGeom>
          <a:noFill/>
        </p:spPr>
      </p:pic>
      <p:pic>
        <p:nvPicPr>
          <p:cNvPr id="3" name="Picture 2" descr="https://fbcdn-sphotos-h-a.akamaihd.net/hphotos-ak-xfp1/t1.0-9/10371695_687470964650108_340452317822499647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267074"/>
            <a:ext cx="5753100" cy="3590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D:\клипарт\картинки на разные темы\people\C04-25-0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21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52400" y="5842000"/>
            <a:ext cx="8839200" cy="1016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Для завязывания спора нужны два человека, но для </a:t>
            </a:r>
          </a:p>
          <a:p>
            <a:pPr>
              <a:defRPr/>
            </a:pPr>
            <a:r>
              <a:rPr lang="ru-RU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его </a:t>
            </a:r>
            <a:r>
              <a:rPr lang="ru-RU" sz="3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прекращения</a:t>
            </a:r>
            <a:r>
              <a:rPr lang="ru-RU" sz="2800" b="1" dirty="0">
                <a:solidFill>
                  <a:srgbClr val="1F497D">
                    <a:lumMod val="60000"/>
                    <a:lumOff val="40000"/>
                  </a:srgbClr>
                </a:solidFill>
                <a:latin typeface="Calibri"/>
              </a:rPr>
              <a:t> вполне достаточно одного.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Placeholder 4" descr="nature_scenery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l="8127" r="8127"/>
          <a:stretch>
            <a:fillRect/>
          </a:stretch>
        </p:blipFill>
        <p:spPr>
          <a:xfrm>
            <a:off x="1043608" y="1484784"/>
            <a:ext cx="4419600" cy="351453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88" y="3714750"/>
            <a:ext cx="6272212" cy="2886075"/>
          </a:xfrm>
        </p:spPr>
        <p:txBody>
          <a:bodyPr>
            <a:noAutofit/>
          </a:bodyPr>
          <a:lstStyle/>
          <a:p>
            <a:pPr marL="514350" indent="-514350" eaLnBrk="1" hangingPunct="1">
              <a:defRPr/>
            </a:pPr>
            <a:r>
              <a:rPr lang="ru-RU" sz="7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МИР ВАМ!</a:t>
            </a:r>
            <a:endParaRPr lang="en-US" sz="72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charset="0"/>
            </a:endParaRPr>
          </a:p>
        </p:txBody>
      </p:sp>
      <p:pic>
        <p:nvPicPr>
          <p:cNvPr id="5" name="Picture 2" descr="https://fbcdn-sphotos-h-a.akamaihd.net/hphotos-ak-xfp1/t1.0-9/10371695_687470964650108_340452317822499647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9172" y="2276872"/>
            <a:ext cx="3304828" cy="206278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s://scontent-a.xx.fbcdn.net/hphotos-xaf1/t1.0-9/q71/s720x720/10366176_684745971589274_454486439440404827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20688"/>
            <a:ext cx="6858000" cy="5162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russianpoetry.ru/images/photos/medium/article12749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5940425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myjulia.ru/data/cache/2013/02/16/1153083_5163-800x6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645024"/>
            <a:ext cx="4050332" cy="270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148" name="Picture 4" descr="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67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0"/>
            <a:ext cx="1847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lang="en-US" sz="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lang="en-US" sz="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900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287529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tabLst>
                <a:tab pos="342900" algn="l"/>
              </a:tabLst>
            </a:pP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tabLst>
                <a:tab pos="342900" algn="l"/>
              </a:tabLs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</a:rPr>
              <a:t>Семья – уникальное </a:t>
            </a:r>
            <a:r>
              <a:rPr lang="ru-RU" b="1" dirty="0" smtClean="0">
                <a:solidFill>
                  <a:schemeClr val="bg1"/>
                </a:solidFill>
                <a:ea typeface="Times New Roman" pitchFamily="18" charset="0"/>
              </a:rPr>
              <a:t>место</a:t>
            </a: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buFontTx/>
              <a:buChar char="•"/>
              <a:tabLst>
                <a:tab pos="342900" algn="l"/>
              </a:tabLs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</a:rPr>
              <a:t>Единство</a:t>
            </a: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buFontTx/>
              <a:buChar char="•"/>
              <a:tabLst>
                <a:tab pos="342900" algn="l"/>
              </a:tabLs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</a:rPr>
              <a:t>В семье – я не одинок</a:t>
            </a: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buFontTx/>
              <a:buChar char="•"/>
              <a:tabLst>
                <a:tab pos="342900" algn="l"/>
              </a:tabLs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</a:rPr>
              <a:t>В семье – уходим от эгоизма</a:t>
            </a: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buFontTx/>
              <a:buChar char="•"/>
              <a:tabLst>
                <a:tab pos="342900" algn="l"/>
              </a:tabLs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</a:rPr>
              <a:t>Учимся любить</a:t>
            </a: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buFontTx/>
              <a:buChar char="•"/>
              <a:tabLst>
                <a:tab pos="342900" algn="l"/>
              </a:tabLst>
            </a:pPr>
            <a:r>
              <a:rPr lang="ru-RU" b="1" dirty="0">
                <a:solidFill>
                  <a:schemeClr val="bg1"/>
                </a:solidFill>
                <a:ea typeface="Times New Roman" pitchFamily="18" charset="0"/>
              </a:rPr>
              <a:t>Учимся  принимать людей   </a:t>
            </a:r>
            <a:endParaRPr lang="ru-RU" sz="1050" b="1" dirty="0">
              <a:solidFill>
                <a:schemeClr val="bg1"/>
              </a:solidFill>
            </a:endParaRPr>
          </a:p>
          <a:p>
            <a:pPr lvl="0" eaLnBrk="0" hangingPunct="0">
              <a:tabLst>
                <a:tab pos="342900" algn="l"/>
              </a:tabLst>
            </a:pPr>
            <a:r>
              <a:rPr lang="ru-RU" b="1" dirty="0" smtClean="0">
                <a:solidFill>
                  <a:schemeClr val="bg1"/>
                </a:solidFill>
                <a:ea typeface="Times New Roman" pitchFamily="18" charset="0"/>
              </a:rPr>
              <a:t> 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fbcdn-sphotos-h-a.akamaihd.net/hphotos-ak-xpf1/v/t1.0-9/q71/s720x720/10372037_675022235894981_6257860048000793680_n.jpg?oh=e455a3726e60ecd3da4db7f08e27f237&amp;oe=5426B4DF&amp;__gda__=1410991049_bbbd8e524ac7692e4023324bc212789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26424"/>
            <a:ext cx="7646356" cy="6010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ediaryazan.ru/upload/iblock/0a6/IMG_99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4415383" cy="662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img1.liveinternet.ru/images/attach/b/4/103/773/103773375_large_425069_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420888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://www.poetryclub.com.ua/upload/poem_all/003433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2656"/>
            <a:ext cx="6657975" cy="44386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5085184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Ромашка  символизирует лето, тепло, уют, невинность и чистоту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6314/29260328.c/0_58016_de5453b9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260648"/>
            <a:ext cx="770485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rosti.ru/patterns/00/01/56/a81461adf9/preview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9878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img1.1tv.ru/imgsize640x360/20090708110301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s://scontent-b.xx.fbcdn.net/hphotos-xap1/v/t1.0-9/10346227_675149909215547_7886594416489358304_n.jpg?oh=79535c2e3e333cb80949d0598b77dd7e&amp;oe=54111B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01008"/>
            <a:ext cx="2263400" cy="25649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p.ru/f/4/image/17/54/3154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47434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maxpark.com/static/u/article_image/12/07/08/tmpRQg0zA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740" y="332656"/>
            <a:ext cx="3402260" cy="251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fbcdn-sphotos-c-a.akamaihd.net/hphotos-ak-xpf1/t1.0-9/10390377_685537848176753_859543395713688859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121696"/>
            <a:ext cx="4104455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ama.tomsk.ru/foto/albums/userpics/11560/%D1%80%D0%BE%D0%BC%D0%B0%D1%88%D0%BA%D0%B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50405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newkaliningrad-st.cdn.ngenix.net/upload/iblock/e91/ramashki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789040"/>
            <a:ext cx="1791970" cy="270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yaltalife.org/maxidata/upload/000/000/443d579f494c120082d8e2783355fcd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17032"/>
            <a:ext cx="4355976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4603/liposha.4b/0_3a6a2_68d3dc97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548681"/>
            <a:ext cx="727280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img1.liveinternet.ru/images/attach/c/6/90/298/90298413_62889242_1282166439_46d9e5741819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764704"/>
            <a:ext cx="21602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videoforweb.ru/news/2010/07/08/pic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852936"/>
            <a:ext cx="54726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ttp://im8-tub-ru.yandex.net/i?id=248590385-09-72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99" y="0"/>
            <a:ext cx="4319707" cy="2780928"/>
          </a:xfrm>
          <a:prstGeom prst="rect">
            <a:avLst/>
          </a:prstGeom>
          <a:noFill/>
        </p:spPr>
      </p:pic>
      <p:pic>
        <p:nvPicPr>
          <p:cNvPr id="4" name="Picture 2" descr="https://fbcdn-sphotos-d-a.akamaihd.net/hphotos-ak-xpa1/t1.0-9/10461998_691549804242224_341022551802369887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04664"/>
            <a:ext cx="2765107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ravosakh.ru/uploaded/thumbnails/4683_800x700_fit--4604047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3924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pravosakh.ru/uploaded/thumbnails/4690_800x700_fit--9704065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77072"/>
            <a:ext cx="3906316" cy="241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voadm.gov.spb.ru/media/news/DSC08418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56992"/>
            <a:ext cx="3618284" cy="267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pravosakh.ru/uploaded/thumbnails/4692_800x700_fit-12882310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20688"/>
            <a:ext cx="3474268" cy="258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84963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/>
              <a:t>“</a:t>
            </a:r>
            <a:r>
              <a:rPr lang="ru-RU" sz="3200" b="1" dirty="0"/>
              <a:t>Семья – это абсолютный ключ к развитию личностной компетентности и благополучия</a:t>
            </a:r>
            <a:r>
              <a:rPr lang="en-AU" sz="3200" b="1" dirty="0"/>
              <a:t>.”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				</a:t>
            </a:r>
            <a:r>
              <a:rPr lang="ru-RU" dirty="0"/>
              <a:t>Исследование Европейских Ценностей</a:t>
            </a:r>
            <a:endParaRPr lang="en-AU" dirty="0"/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395288" y="2492896"/>
            <a:ext cx="84963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200" b="1" dirty="0"/>
              <a:t>“</a:t>
            </a:r>
            <a:r>
              <a:rPr lang="ru-RU" sz="3200" b="1" dirty="0"/>
              <a:t>Семья является центром общества, потому что это то место, где социальное поведение конструируется, истолковывается и передается из поколения в поколение.</a:t>
            </a:r>
            <a:r>
              <a:rPr lang="en-AU" sz="3200" b="1" dirty="0"/>
              <a:t>”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							           </a:t>
            </a:r>
            <a:r>
              <a:rPr lang="ru-RU" dirty="0"/>
              <a:t>Дон Эдгар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				</a:t>
            </a:r>
            <a:r>
              <a:rPr lang="ru-RU" dirty="0"/>
              <a:t>Австралийский Институт Изучения Семьи</a:t>
            </a:r>
            <a:endParaRPr lang="en-AU" dirty="0"/>
          </a:p>
        </p:txBody>
      </p:sp>
      <p:pic>
        <p:nvPicPr>
          <p:cNvPr id="4" name="Рисунок 3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561856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fbcdn-sphotos-e-a.akamaihd.net/hphotos-ak-xpf1/t31.0-8/q74/s720x720/10293631_682707171793154_5787673892184883945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47545"/>
            <a:ext cx="3185592" cy="21104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2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Московский дворик. 1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77" y="0"/>
            <a:ext cx="9133254" cy="68783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5929330"/>
            <a:ext cx="465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Поленов В.Д.  «Московский дворик» 1878 г</a:t>
            </a:r>
            <a:endParaRPr lang="ru-RU" dirty="0"/>
          </a:p>
        </p:txBody>
      </p:sp>
      <p:pic>
        <p:nvPicPr>
          <p:cNvPr id="4" name="Рисунок 3" descr="http://s60.radikal.ru/i168/1008/bd/125cb37ace4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2656"/>
            <a:ext cx="835292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raostrovskaya\Desktop\1 176.jpg"/>
          <p:cNvPicPr>
            <a:picLocks noChangeAspect="1" noChangeArrowheads="1"/>
          </p:cNvPicPr>
          <p:nvPr/>
        </p:nvPicPr>
        <p:blipFill>
          <a:blip r:embed="rId3" cstate="print"/>
          <a:srcRect t="3831" b="20225"/>
          <a:stretch>
            <a:fillRect/>
          </a:stretch>
        </p:blipFill>
        <p:spPr bwMode="auto">
          <a:xfrm>
            <a:off x="539552" y="241942"/>
            <a:ext cx="3320133" cy="3718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s16.radikal.ru/i191/1106/6d/89ec8aed3f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39940"/>
            <a:ext cx="3296593" cy="281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raostrovskaya\Desktop\Новая папка\Sabbath-084[1].jpg"/>
          <p:cNvPicPr>
            <a:picLocks noChangeAspect="1" noChangeArrowheads="1"/>
          </p:cNvPicPr>
          <p:nvPr/>
        </p:nvPicPr>
        <p:blipFill>
          <a:blip r:embed="rId5" cstate="print"/>
          <a:srcRect t="10416"/>
          <a:stretch>
            <a:fillRect/>
          </a:stretch>
        </p:blipFill>
        <p:spPr bwMode="auto">
          <a:xfrm>
            <a:off x="4216246" y="3761656"/>
            <a:ext cx="4927754" cy="309634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F:\2\1 1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548680"/>
            <a:ext cx="3934836" cy="276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Утро в сосновом лесу. 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6393" cy="6858000"/>
          </a:xfrm>
          <a:prstGeom prst="rect">
            <a:avLst/>
          </a:prstGeom>
          <a:noFill/>
        </p:spPr>
      </p:pic>
      <p:pic>
        <p:nvPicPr>
          <p:cNvPr id="11" name="Picture 4" descr="Рисунок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5786" y="785794"/>
            <a:ext cx="7500990" cy="5214975"/>
          </a:xfrm>
          <a:prstGeom prst="rect">
            <a:avLst/>
          </a:prstGeo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395536" y="6093296"/>
            <a:ext cx="938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РЕКЛАМИРУЙТЕСЬ ТАМ, ГДЕ ВАС УВИДЯТ ЛЮДИ!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036.radikal.ru/0806/8b/cb67155f0c2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1787" y="458787"/>
            <a:ext cx="5940425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-387423"/>
            <a:ext cx="8497887" cy="1224136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ru-RU" dirty="0">
                <a:latin typeface="Arial Black" pitchFamily="34" charset="0"/>
              </a:rPr>
              <a:t>Функции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539750" y="1125538"/>
            <a:ext cx="792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95288" y="764705"/>
            <a:ext cx="8497887" cy="571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>
              <a:lnSpc>
                <a:spcPct val="90000"/>
              </a:lnSpc>
              <a:spcBef>
                <a:spcPct val="20000"/>
              </a:spcBef>
              <a:tabLst>
                <a:tab pos="533400" algn="l"/>
              </a:tabLst>
            </a:pPr>
            <a:r>
              <a:rPr lang="en-AU" sz="2200" b="1" dirty="0">
                <a:solidFill>
                  <a:srgbClr val="EAFF1F"/>
                </a:solidFill>
              </a:rPr>
              <a:t>1.</a:t>
            </a:r>
            <a:r>
              <a:rPr lang="en-AU" sz="2200" b="1" dirty="0">
                <a:solidFill>
                  <a:srgbClr val="7030A0"/>
                </a:solidFill>
              </a:rPr>
              <a:t>	</a:t>
            </a:r>
            <a:r>
              <a:rPr lang="ru-RU" sz="2200" b="1" dirty="0">
                <a:solidFill>
                  <a:srgbClr val="7030A0"/>
                </a:solidFill>
              </a:rPr>
              <a:t>Продолжение рода</a:t>
            </a:r>
            <a:r>
              <a:rPr lang="en-AU" sz="2200" b="1" dirty="0">
                <a:solidFill>
                  <a:srgbClr val="7030A0"/>
                </a:solidFill>
              </a:rPr>
              <a:t/>
            </a:r>
            <a:br>
              <a:rPr lang="en-AU" sz="22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Возможность систематической репродукции</a:t>
            </a:r>
            <a:r>
              <a:rPr lang="en-AU" sz="2200" dirty="0">
                <a:solidFill>
                  <a:srgbClr val="7030A0"/>
                </a:solidFill>
              </a:rPr>
              <a:t> (</a:t>
            </a:r>
            <a:r>
              <a:rPr lang="ru-RU" sz="2200" dirty="0">
                <a:solidFill>
                  <a:srgbClr val="7030A0"/>
                </a:solidFill>
              </a:rPr>
              <a:t>Быт</a:t>
            </a:r>
            <a:r>
              <a:rPr lang="en-AU" sz="2200" dirty="0">
                <a:solidFill>
                  <a:srgbClr val="7030A0"/>
                </a:solidFill>
              </a:rPr>
              <a:t> 1:23; </a:t>
            </a:r>
            <a:r>
              <a:rPr lang="ru-RU" sz="2200" dirty="0">
                <a:solidFill>
                  <a:srgbClr val="7030A0"/>
                </a:solidFill>
              </a:rPr>
              <a:t>Быт</a:t>
            </a:r>
            <a:r>
              <a:rPr lang="en-AU" sz="2200" dirty="0">
                <a:solidFill>
                  <a:srgbClr val="7030A0"/>
                </a:solidFill>
              </a:rPr>
              <a:t> 2:24)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tabLst>
                <a:tab pos="533400" algn="l"/>
              </a:tabLst>
            </a:pPr>
            <a:r>
              <a:rPr lang="en-AU" sz="2200" b="1" dirty="0">
                <a:solidFill>
                  <a:srgbClr val="7030A0"/>
                </a:solidFill>
              </a:rPr>
              <a:t>2.	</a:t>
            </a:r>
            <a:r>
              <a:rPr lang="ru-RU" sz="2200" b="1" dirty="0">
                <a:solidFill>
                  <a:srgbClr val="7030A0"/>
                </a:solidFill>
              </a:rPr>
              <a:t>Эмоциональная поддержка</a:t>
            </a:r>
            <a:r>
              <a:rPr lang="en-AU" sz="2200" b="1" dirty="0">
                <a:solidFill>
                  <a:srgbClr val="7030A0"/>
                </a:solidFill>
              </a:rPr>
              <a:t/>
            </a:r>
            <a:br>
              <a:rPr lang="en-AU" sz="22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Возможность регулирования сексуальной активности</a:t>
            </a:r>
            <a:r>
              <a:rPr lang="en-AU" sz="2200" dirty="0">
                <a:solidFill>
                  <a:srgbClr val="7030A0"/>
                </a:solidFill>
              </a:rPr>
              <a:t> (</a:t>
            </a:r>
            <a:r>
              <a:rPr lang="ru-RU" sz="2200" dirty="0">
                <a:solidFill>
                  <a:srgbClr val="7030A0"/>
                </a:solidFill>
              </a:rPr>
              <a:t>Быт</a:t>
            </a:r>
            <a:r>
              <a:rPr lang="en-AU" sz="2200" dirty="0">
                <a:solidFill>
                  <a:srgbClr val="7030A0"/>
                </a:solidFill>
              </a:rPr>
              <a:t> 2:18)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FontTx/>
              <a:buAutoNum type="arabicPeriod" startAt="3"/>
              <a:tabLst>
                <a:tab pos="533400" algn="l"/>
              </a:tabLst>
            </a:pPr>
            <a:r>
              <a:rPr lang="ru-RU" sz="2200" b="1" dirty="0">
                <a:solidFill>
                  <a:srgbClr val="7030A0"/>
                </a:solidFill>
              </a:rPr>
              <a:t>Физическая забота</a:t>
            </a:r>
            <a:r>
              <a:rPr lang="en-AU" sz="2200" b="1" dirty="0">
                <a:solidFill>
                  <a:srgbClr val="7030A0"/>
                </a:solidFill>
              </a:rPr>
              <a:t/>
            </a:r>
            <a:br>
              <a:rPr lang="en-AU" sz="22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Возможность создания безопасности, стабильности и заботы друг о друге</a:t>
            </a:r>
            <a:r>
              <a:rPr lang="en-AU" sz="2200" dirty="0">
                <a:solidFill>
                  <a:srgbClr val="7030A0"/>
                </a:solidFill>
              </a:rPr>
              <a:t> (1</a:t>
            </a:r>
            <a:r>
              <a:rPr lang="ru-RU" sz="2200" dirty="0">
                <a:solidFill>
                  <a:srgbClr val="7030A0"/>
                </a:solidFill>
              </a:rPr>
              <a:t>Тим</a:t>
            </a:r>
            <a:r>
              <a:rPr lang="en-AU" sz="2200" dirty="0">
                <a:solidFill>
                  <a:srgbClr val="7030A0"/>
                </a:solidFill>
              </a:rPr>
              <a:t> 5:8)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FontTx/>
              <a:buAutoNum type="arabicPeriod" startAt="3"/>
              <a:tabLst>
                <a:tab pos="533400" algn="l"/>
              </a:tabLst>
            </a:pPr>
            <a:r>
              <a:rPr lang="ru-RU" sz="2200" b="1" dirty="0">
                <a:solidFill>
                  <a:srgbClr val="7030A0"/>
                </a:solidFill>
              </a:rPr>
              <a:t>Социальная</a:t>
            </a:r>
            <a:r>
              <a:rPr lang="en-AU" sz="2200" b="1" dirty="0">
                <a:solidFill>
                  <a:srgbClr val="7030A0"/>
                </a:solidFill>
              </a:rPr>
              <a:t/>
            </a:r>
            <a:br>
              <a:rPr lang="en-AU" sz="22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Возможность научить индивида быть человечным</a:t>
            </a:r>
            <a:r>
              <a:rPr lang="en-AU" sz="2200" dirty="0">
                <a:solidFill>
                  <a:srgbClr val="7030A0"/>
                </a:solidFill>
              </a:rPr>
              <a:t> (</a:t>
            </a:r>
            <a:r>
              <a:rPr lang="ru-RU" sz="2200" dirty="0">
                <a:solidFill>
                  <a:srgbClr val="7030A0"/>
                </a:solidFill>
              </a:rPr>
              <a:t>Втор</a:t>
            </a:r>
            <a:r>
              <a:rPr lang="en-AU" sz="2200" dirty="0">
                <a:solidFill>
                  <a:srgbClr val="7030A0"/>
                </a:solidFill>
              </a:rPr>
              <a:t> 6:4-8)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FontTx/>
              <a:buAutoNum type="arabicPeriod" startAt="3"/>
              <a:tabLst>
                <a:tab pos="533400" algn="l"/>
              </a:tabLst>
            </a:pPr>
            <a:r>
              <a:rPr lang="ru-RU" sz="2200" b="1" dirty="0">
                <a:solidFill>
                  <a:srgbClr val="7030A0"/>
                </a:solidFill>
              </a:rPr>
              <a:t>Передача ценностей</a:t>
            </a:r>
            <a:r>
              <a:rPr lang="en-AU" sz="2200" b="1" dirty="0">
                <a:solidFill>
                  <a:srgbClr val="7030A0"/>
                </a:solidFill>
              </a:rPr>
              <a:t/>
            </a:r>
            <a:br>
              <a:rPr lang="en-AU" sz="22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Возможность передать семейные ценности</a:t>
            </a:r>
            <a:r>
              <a:rPr lang="en-AU" sz="2200" dirty="0">
                <a:solidFill>
                  <a:srgbClr val="7030A0"/>
                </a:solidFill>
              </a:rPr>
              <a:t> (</a:t>
            </a:r>
            <a:r>
              <a:rPr lang="ru-RU" sz="2200" dirty="0">
                <a:solidFill>
                  <a:srgbClr val="7030A0"/>
                </a:solidFill>
              </a:rPr>
              <a:t>Втор</a:t>
            </a:r>
            <a:r>
              <a:rPr lang="en-AU" sz="2200" dirty="0">
                <a:solidFill>
                  <a:srgbClr val="7030A0"/>
                </a:solidFill>
              </a:rPr>
              <a:t> 6:4-8)</a:t>
            </a:r>
          </a:p>
          <a:p>
            <a:pPr marL="533400" indent="-533400">
              <a:lnSpc>
                <a:spcPct val="90000"/>
              </a:lnSpc>
              <a:spcBef>
                <a:spcPct val="20000"/>
              </a:spcBef>
              <a:buFontTx/>
              <a:buAutoNum type="arabicPeriod" startAt="3"/>
              <a:tabLst>
                <a:tab pos="533400" algn="l"/>
              </a:tabLst>
            </a:pPr>
            <a:r>
              <a:rPr lang="ru-RU" sz="2200" b="1" dirty="0">
                <a:solidFill>
                  <a:srgbClr val="7030A0"/>
                </a:solidFill>
              </a:rPr>
              <a:t>Идентичность</a:t>
            </a:r>
            <a:r>
              <a:rPr lang="en-AU" sz="2200" b="1" dirty="0">
                <a:solidFill>
                  <a:srgbClr val="7030A0"/>
                </a:solidFill>
              </a:rPr>
              <a:t/>
            </a:r>
            <a:br>
              <a:rPr lang="en-AU" sz="2200" b="1" dirty="0">
                <a:solidFill>
                  <a:srgbClr val="7030A0"/>
                </a:solidFill>
              </a:rPr>
            </a:br>
            <a:r>
              <a:rPr lang="ru-RU" sz="2200" dirty="0">
                <a:solidFill>
                  <a:srgbClr val="7030A0"/>
                </a:solidFill>
              </a:rPr>
              <a:t>Возможность установить собственную идентичность, родство и социальный статус</a:t>
            </a:r>
            <a:endParaRPr lang="en-AU" sz="2200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20000"/>
              </a:spcBef>
              <a:buFontTx/>
              <a:buAutoNum type="arabicPeriod" startAt="3"/>
              <a:tabLst>
                <a:tab pos="533400" algn="l"/>
              </a:tabLst>
            </a:pPr>
            <a:endParaRPr lang="en-AU" sz="2200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733256"/>
            <a:ext cx="1746076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datas/prazdniki/Mezhdunarodnyj-den-semi/0013-013-Vsemirnyj-den-semi-ljubvi-i-vernost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488832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://www.admin-smolensk.ru/img/image/news/7_2011/nagr77201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77072"/>
            <a:ext cx="3528392" cy="2494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Arial Black" pitchFamily="34" charset="0"/>
              </a:rPr>
              <a:t>Значительное Влияние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539750" y="1628775"/>
            <a:ext cx="6264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79388" y="2649538"/>
            <a:ext cx="8569325" cy="194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715963" indent="-350838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715963" algn="l"/>
              </a:tabLst>
            </a:pPr>
            <a:r>
              <a:rPr lang="ru-RU" b="1" dirty="0"/>
              <a:t>Внутренне представление о себе, ощущения себя</a:t>
            </a:r>
            <a:endParaRPr lang="en-AU" b="1" dirty="0"/>
          </a:p>
          <a:p>
            <a:pPr marL="715963" indent="-350838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715963" algn="l"/>
              </a:tabLst>
            </a:pPr>
            <a:r>
              <a:rPr lang="ru-RU" b="1" dirty="0"/>
              <a:t>Как мы воспринимаем других, и что мы по отношению к ним чувствуем</a:t>
            </a:r>
            <a:endParaRPr lang="en-AU" b="1" dirty="0"/>
          </a:p>
          <a:p>
            <a:pPr marL="715963" indent="-350838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715963" algn="l"/>
              </a:tabLst>
            </a:pPr>
            <a:r>
              <a:rPr lang="ru-RU" b="1" dirty="0"/>
              <a:t>Нашу способность устанавливать тесные, теплые, крепкие отношения, необходимые нам для создания нашей собственной семьи</a:t>
            </a:r>
            <a:endParaRPr lang="en-AU" b="1" dirty="0"/>
          </a:p>
          <a:p>
            <a:pPr marL="715963" indent="-350838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715963" algn="l"/>
              </a:tabLst>
            </a:pPr>
            <a:r>
              <a:rPr lang="ru-RU" b="1" dirty="0"/>
              <a:t>Отношение к авторитетам </a:t>
            </a:r>
            <a:endParaRPr lang="en-AU" b="1" dirty="0"/>
          </a:p>
          <a:p>
            <a:pPr marL="715963" indent="-350838">
              <a:lnSpc>
                <a:spcPct val="90000"/>
              </a:lnSpc>
              <a:spcBef>
                <a:spcPct val="10000"/>
              </a:spcBef>
              <a:buFontTx/>
              <a:buChar char="•"/>
              <a:tabLst>
                <a:tab pos="715963" algn="l"/>
              </a:tabLst>
            </a:pPr>
            <a:r>
              <a:rPr lang="ru-RU" b="1" dirty="0"/>
              <a:t>И то, в чем мы видим смысл нашего существования, и то, как мы пытаемся этот смысл реализовать</a:t>
            </a:r>
            <a:r>
              <a:rPr lang="en-AU" b="1" dirty="0"/>
              <a:t>.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1773238"/>
            <a:ext cx="80660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/>
              <a:t>Ранние переживания в семье определяют структуру нашего характера во взрослом возрасте:</a:t>
            </a:r>
            <a:endParaRPr lang="en-AU" sz="2400" b="1" dirty="0"/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250825" y="4725144"/>
            <a:ext cx="8497888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1" dirty="0"/>
              <a:t>Никакое другое взаимодействие с людьми не оказывает на нас столь значительного влияния, как наше взаимодействие в семьях.</a:t>
            </a:r>
            <a:endParaRPr lang="en-AU" sz="2000" b="1" dirty="0"/>
          </a:p>
          <a:p>
            <a:pPr algn="r"/>
            <a:r>
              <a:rPr lang="ru-RU" sz="1200" b="1" dirty="0"/>
              <a:t>Арманд Николи </a:t>
            </a:r>
            <a:r>
              <a:rPr lang="en-AU" sz="1200" b="1" dirty="0" err="1"/>
              <a:t>i</a:t>
            </a:r>
            <a:r>
              <a:rPr lang="en-AU" sz="1200" b="1" dirty="0"/>
              <a:t> II</a:t>
            </a:r>
            <a:br>
              <a:rPr lang="en-AU" sz="1200" b="1" dirty="0"/>
            </a:br>
            <a:r>
              <a:rPr lang="en-AU" sz="1200" b="1" dirty="0"/>
              <a:t>“The Fractured Family:  Following in into the Future”</a:t>
            </a:r>
            <a:br>
              <a:rPr lang="en-AU" sz="1200" b="1" dirty="0"/>
            </a:br>
            <a:r>
              <a:rPr lang="en-AU" sz="1200" b="1" dirty="0"/>
              <a:t>Christianity Today, May 25, 1979</a:t>
            </a:r>
          </a:p>
        </p:txBody>
      </p:sp>
      <p:pic>
        <p:nvPicPr>
          <p:cNvPr id="7" name="Рисунок 6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5561856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ru-RU" dirty="0">
                <a:latin typeface="Arial Black" pitchFamily="34" charset="0"/>
              </a:rPr>
              <a:t>Семья Как Система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539750" y="1628775"/>
            <a:ext cx="4103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95288" y="1916113"/>
            <a:ext cx="8280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</a:tabLst>
            </a:pPr>
            <a:r>
              <a:rPr lang="ru-RU" sz="2600" b="1" dirty="0"/>
              <a:t>Семья функционирует как </a:t>
            </a:r>
            <a:r>
              <a:rPr lang="ru-RU" sz="2600" b="1" dirty="0">
                <a:solidFill>
                  <a:srgbClr val="FF0000"/>
                </a:solidFill>
              </a:rPr>
              <a:t>система</a:t>
            </a:r>
            <a:r>
              <a:rPr lang="en-AU" sz="2600" b="1" dirty="0"/>
              <a:t> – </a:t>
            </a:r>
            <a:r>
              <a:rPr lang="ru-RU" sz="2600" b="1" dirty="0"/>
              <a:t>«целое» составляется из «индивидуумов», которые взаимодействуют друг с другом.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</a:tabLst>
            </a:pPr>
            <a:r>
              <a:rPr lang="ru-RU" sz="2600" b="1" dirty="0"/>
              <a:t>Существует три основных части или взаимодействующих </a:t>
            </a:r>
            <a:r>
              <a:rPr lang="ru-RU" sz="2600" b="1" dirty="0" err="1">
                <a:solidFill>
                  <a:srgbClr val="FF0000"/>
                </a:solidFill>
              </a:rPr>
              <a:t>под-системы</a:t>
            </a:r>
            <a:r>
              <a:rPr lang="en-AU" sz="2600" b="1" dirty="0">
                <a:solidFill>
                  <a:srgbClr val="FF0000"/>
                </a:solidFill>
              </a:rPr>
              <a:t> (</a:t>
            </a:r>
            <a:r>
              <a:rPr lang="ru-RU" sz="2600" b="1" dirty="0">
                <a:solidFill>
                  <a:srgbClr val="FF0000"/>
                </a:solidFill>
              </a:rPr>
              <a:t>М</a:t>
            </a:r>
            <a:r>
              <a:rPr lang="en-AU" sz="2600" b="1" dirty="0">
                <a:solidFill>
                  <a:srgbClr val="FF0000"/>
                </a:solidFill>
              </a:rPr>
              <a:t>-</a:t>
            </a:r>
            <a:r>
              <a:rPr lang="ru-RU" sz="2600" b="1" dirty="0">
                <a:solidFill>
                  <a:srgbClr val="FF0000"/>
                </a:solidFill>
              </a:rPr>
              <a:t>Ж</a:t>
            </a:r>
            <a:r>
              <a:rPr lang="en-AU" sz="2600" b="1" dirty="0">
                <a:solidFill>
                  <a:srgbClr val="FF0000"/>
                </a:solidFill>
              </a:rPr>
              <a:t>, </a:t>
            </a:r>
            <a:r>
              <a:rPr lang="ru-RU" sz="2600" b="1" dirty="0">
                <a:solidFill>
                  <a:srgbClr val="FF0000"/>
                </a:solidFill>
              </a:rPr>
              <a:t>Р</a:t>
            </a:r>
            <a:r>
              <a:rPr lang="en-AU" sz="2600" b="1" dirty="0">
                <a:solidFill>
                  <a:srgbClr val="FF0000"/>
                </a:solidFill>
              </a:rPr>
              <a:t>-</a:t>
            </a:r>
            <a:r>
              <a:rPr lang="ru-RU" sz="2600" b="1" dirty="0">
                <a:solidFill>
                  <a:srgbClr val="FF0000"/>
                </a:solidFill>
              </a:rPr>
              <a:t>Д</a:t>
            </a:r>
            <a:r>
              <a:rPr lang="en-AU" sz="2600" b="1" dirty="0">
                <a:solidFill>
                  <a:srgbClr val="FF0000"/>
                </a:solidFill>
              </a:rPr>
              <a:t>, </a:t>
            </a:r>
            <a:r>
              <a:rPr lang="ru-RU" sz="2600" b="1" dirty="0">
                <a:solidFill>
                  <a:srgbClr val="FF0000"/>
                </a:solidFill>
              </a:rPr>
              <a:t>братья или сестры</a:t>
            </a:r>
            <a:r>
              <a:rPr lang="en-AU" sz="2600" b="1" dirty="0">
                <a:solidFill>
                  <a:srgbClr val="FF0000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</a:tabLst>
            </a:pPr>
            <a:r>
              <a:rPr lang="ru-RU" sz="2600" b="1" dirty="0"/>
              <a:t>Каждая система действует в четко обозначенных </a:t>
            </a:r>
            <a:r>
              <a:rPr lang="ru-RU" sz="2600" b="1" dirty="0">
                <a:solidFill>
                  <a:srgbClr val="FF0000"/>
                </a:solidFill>
              </a:rPr>
              <a:t>рамках</a:t>
            </a:r>
            <a:r>
              <a:rPr lang="en-AU" sz="2600" b="1" dirty="0"/>
              <a:t/>
            </a:r>
            <a:br>
              <a:rPr lang="en-AU" sz="2600" b="1" dirty="0"/>
            </a:br>
            <a:endParaRPr lang="en-AU" sz="2600" b="1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5229200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571750" y="0"/>
            <a:ext cx="3786188" cy="35718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800" dirty="0">
                <a:solidFill>
                  <a:prstClr val="white"/>
                </a:solidFill>
                <a:latin typeface="Calibri"/>
              </a:rPr>
              <a:t>отец</a:t>
            </a:r>
          </a:p>
        </p:txBody>
      </p:sp>
      <p:sp>
        <p:nvSpPr>
          <p:cNvPr id="4" name="Овал 3"/>
          <p:cNvSpPr/>
          <p:nvPr/>
        </p:nvSpPr>
        <p:spPr>
          <a:xfrm>
            <a:off x="1643063" y="1928813"/>
            <a:ext cx="2786062" cy="2857500"/>
          </a:xfrm>
          <a:prstGeom prst="ellipse">
            <a:avLst/>
          </a:prstGeom>
          <a:solidFill>
            <a:schemeClr val="accent6">
              <a:lumMod val="75000"/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>
                <a:solidFill>
                  <a:srgbClr val="FFFF00"/>
                </a:solidFill>
                <a:latin typeface="Calibri"/>
              </a:rPr>
              <a:t>дочь</a:t>
            </a:r>
          </a:p>
        </p:txBody>
      </p:sp>
      <p:sp>
        <p:nvSpPr>
          <p:cNvPr id="5" name="Овал 4"/>
          <p:cNvSpPr/>
          <p:nvPr/>
        </p:nvSpPr>
        <p:spPr>
          <a:xfrm>
            <a:off x="2643188" y="2500313"/>
            <a:ext cx="3571875" cy="3429000"/>
          </a:xfrm>
          <a:prstGeom prst="ellipse">
            <a:avLst/>
          </a:prstGeom>
          <a:solidFill>
            <a:schemeClr val="accent2">
              <a:lumMod val="7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4400" dirty="0">
              <a:solidFill>
                <a:srgbClr val="FFFF00"/>
              </a:solidFill>
              <a:latin typeface="Calibri"/>
            </a:endParaRPr>
          </a:p>
          <a:p>
            <a:pPr algn="ctr">
              <a:defRPr/>
            </a:pPr>
            <a:endParaRPr lang="ru-RU" sz="4400" dirty="0">
              <a:solidFill>
                <a:srgbClr val="FFFF00"/>
              </a:solidFill>
              <a:latin typeface="Calibri"/>
            </a:endParaRPr>
          </a:p>
          <a:p>
            <a:pPr algn="ctr">
              <a:defRPr/>
            </a:pPr>
            <a:endParaRPr lang="ru-RU" sz="4400" dirty="0">
              <a:solidFill>
                <a:srgbClr val="FFFF00"/>
              </a:solidFill>
              <a:latin typeface="Calibri"/>
            </a:endParaRPr>
          </a:p>
          <a:p>
            <a:pPr algn="ctr">
              <a:defRPr/>
            </a:pPr>
            <a:r>
              <a:rPr lang="ru-RU" sz="4400" dirty="0">
                <a:solidFill>
                  <a:srgbClr val="FFFF00"/>
                </a:solidFill>
                <a:latin typeface="Calibri"/>
              </a:rPr>
              <a:t>мать</a:t>
            </a:r>
          </a:p>
        </p:txBody>
      </p:sp>
      <p:sp>
        <p:nvSpPr>
          <p:cNvPr id="6" name="Овал 5"/>
          <p:cNvSpPr/>
          <p:nvPr/>
        </p:nvSpPr>
        <p:spPr>
          <a:xfrm>
            <a:off x="4071938" y="2071688"/>
            <a:ext cx="2643187" cy="2786062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dirty="0">
                <a:solidFill>
                  <a:srgbClr val="FFFF00"/>
                </a:solidFill>
                <a:latin typeface="Calibri"/>
              </a:rPr>
              <a:t>сын</a:t>
            </a:r>
          </a:p>
        </p:txBody>
      </p:sp>
      <p:pic>
        <p:nvPicPr>
          <p:cNvPr id="7" name="Picture 1" descr="C:\Users\OliverE\AppData\Local\Microsoft\Windows\Temporary Internet Files\Content.IE5\CSN8KJ8Z\MC900435598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564904"/>
            <a:ext cx="158530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1"/>
            <a:ext cx="8229600" cy="864394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ru-RU" dirty="0">
                <a:latin typeface="Arial Black" pitchFamily="34" charset="0"/>
              </a:rPr>
              <a:t>Семья Как Система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210947" name="Line 3"/>
          <p:cNvSpPr>
            <a:spLocks noChangeShapeType="1"/>
          </p:cNvSpPr>
          <p:nvPr/>
        </p:nvSpPr>
        <p:spPr bwMode="auto">
          <a:xfrm>
            <a:off x="539750" y="1628775"/>
            <a:ext cx="417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395288" y="1268760"/>
            <a:ext cx="82804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 startAt="4"/>
              <a:tabLst>
                <a:tab pos="533400" algn="l"/>
              </a:tabLst>
            </a:pPr>
            <a:r>
              <a:rPr lang="ru-RU" sz="2600" b="1" dirty="0"/>
              <a:t>Все семьи руководствуются конкретными, предписанными правилами или ожидаемым поведением. Эти</a:t>
            </a:r>
            <a:r>
              <a:rPr lang="en-AU" sz="2600" b="1" dirty="0"/>
              <a:t> </a:t>
            </a:r>
            <a:r>
              <a:rPr lang="ru-RU" sz="2600" b="1" dirty="0">
                <a:solidFill>
                  <a:srgbClr val="FF0000"/>
                </a:solidFill>
              </a:rPr>
              <a:t>правила</a:t>
            </a:r>
            <a:r>
              <a:rPr lang="en-AU" sz="2600" b="1" dirty="0">
                <a:solidFill>
                  <a:srgbClr val="FF0000"/>
                </a:solidFill>
              </a:rPr>
              <a:t> </a:t>
            </a:r>
            <a:r>
              <a:rPr lang="ru-RU" sz="2600" b="1" dirty="0">
                <a:solidFill>
                  <a:srgbClr val="FF0000"/>
                </a:solidFill>
              </a:rPr>
              <a:t>и</a:t>
            </a:r>
            <a:r>
              <a:rPr lang="en-AU" sz="2600" b="1" dirty="0">
                <a:solidFill>
                  <a:srgbClr val="FF0000"/>
                </a:solidFill>
              </a:rPr>
              <a:t> </a:t>
            </a:r>
            <a:r>
              <a:rPr lang="ru-RU" sz="2600" b="1" dirty="0">
                <a:solidFill>
                  <a:srgbClr val="FF0000"/>
                </a:solidFill>
              </a:rPr>
              <a:t>роли</a:t>
            </a:r>
            <a:r>
              <a:rPr lang="en-AU" sz="2600" b="1" dirty="0"/>
              <a:t> </a:t>
            </a:r>
            <a:r>
              <a:rPr lang="ru-RU" sz="2600" b="1" dirty="0"/>
              <a:t>определяют как каждая часть соотносится с другими частями.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 startAt="4"/>
              <a:tabLst>
                <a:tab pos="533400" algn="l"/>
              </a:tabLst>
            </a:pPr>
            <a:r>
              <a:rPr lang="ru-RU" sz="2600" b="1" dirty="0"/>
              <a:t>Семейная система характеризуется постоянно </a:t>
            </a:r>
            <a:r>
              <a:rPr lang="ru-RU" sz="2600" b="1" dirty="0">
                <a:solidFill>
                  <a:srgbClr val="FF0000"/>
                </a:solidFill>
              </a:rPr>
              <a:t>изменяющимися</a:t>
            </a:r>
            <a:r>
              <a:rPr lang="en-AU" sz="2600" b="1" dirty="0"/>
              <a:t> </a:t>
            </a:r>
            <a:r>
              <a:rPr lang="ru-RU" sz="2600" b="1" dirty="0"/>
              <a:t>действиями, реакциями и взаимодействием. 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 startAt="4"/>
              <a:tabLst>
                <a:tab pos="533400" algn="l"/>
              </a:tabLst>
            </a:pPr>
            <a:r>
              <a:rPr lang="ru-RU" sz="2600" b="1" dirty="0"/>
              <a:t>В семьях все направлено на то, чтобы сохранить</a:t>
            </a:r>
            <a:r>
              <a:rPr lang="en-AU" sz="2600" b="1" dirty="0"/>
              <a:t> </a:t>
            </a:r>
            <a:r>
              <a:rPr lang="ru-RU" sz="2600" b="1" dirty="0">
                <a:solidFill>
                  <a:srgbClr val="FF0000"/>
                </a:solidFill>
              </a:rPr>
              <a:t>равновесие</a:t>
            </a:r>
            <a:r>
              <a:rPr lang="en-AU" sz="2600" b="1" dirty="0">
                <a:solidFill>
                  <a:srgbClr val="FF0000"/>
                </a:solidFill>
              </a:rPr>
              <a:t> </a:t>
            </a:r>
            <a:r>
              <a:rPr lang="en-AU" sz="2600" b="1" dirty="0"/>
              <a:t>(</a:t>
            </a:r>
            <a:r>
              <a:rPr lang="ru-RU" sz="2600" b="1" dirty="0"/>
              <a:t>Гомеостаз</a:t>
            </a:r>
            <a:r>
              <a:rPr lang="en-AU" sz="2600" b="1" dirty="0"/>
              <a:t>) </a:t>
            </a:r>
            <a:r>
              <a:rPr lang="ru-RU" sz="2600" b="1" dirty="0"/>
              <a:t>и остаться неизменным.</a:t>
            </a:r>
            <a:endParaRPr lang="en-AU" sz="2600" b="1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5229200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0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09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0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09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1"/>
            <a:ext cx="8229600" cy="864394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/>
            <a:r>
              <a:rPr lang="ru-RU" dirty="0">
                <a:latin typeface="Arial Black" pitchFamily="34" charset="0"/>
              </a:rPr>
              <a:t>Семья Как Система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211971" name="Line 3"/>
          <p:cNvSpPr>
            <a:spLocks noChangeShapeType="1"/>
          </p:cNvSpPr>
          <p:nvPr/>
        </p:nvSpPr>
        <p:spPr bwMode="auto">
          <a:xfrm>
            <a:off x="539750" y="1700213"/>
            <a:ext cx="41036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395288" y="1124745"/>
            <a:ext cx="82804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2400" b="1" dirty="0"/>
              <a:t>Семьи имеют способность </a:t>
            </a:r>
            <a:r>
              <a:rPr lang="ru-RU" sz="2400" b="1" dirty="0">
                <a:solidFill>
                  <a:srgbClr val="FF0000"/>
                </a:solidFill>
              </a:rPr>
              <a:t>адаптироваться</a:t>
            </a:r>
            <a:r>
              <a:rPr lang="en-AU" sz="2400" b="1" dirty="0"/>
              <a:t> </a:t>
            </a:r>
            <a:r>
              <a:rPr lang="ru-RU" sz="2400" b="1" dirty="0"/>
              <a:t>и расти по мере полноценного обмена информацией</a:t>
            </a:r>
            <a:r>
              <a:rPr lang="en-AU" sz="2400" dirty="0"/>
              <a:t> </a:t>
            </a:r>
            <a:r>
              <a:rPr lang="ru-RU" sz="2400" b="1" dirty="0"/>
              <a:t>с помощью</a:t>
            </a:r>
            <a:r>
              <a:rPr lang="ru-RU" sz="2400" dirty="0"/>
              <a:t> </a:t>
            </a:r>
            <a:r>
              <a:rPr lang="ru-RU" sz="2400" b="1" dirty="0">
                <a:solidFill>
                  <a:srgbClr val="FF0000"/>
                </a:solidFill>
              </a:rPr>
              <a:t>процесса коммуникации</a:t>
            </a:r>
            <a:r>
              <a:rPr lang="en-A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и</a:t>
            </a:r>
            <a:r>
              <a:rPr lang="en-A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обратной связи</a:t>
            </a:r>
            <a:r>
              <a:rPr lang="en-AU" sz="2400" b="1" dirty="0">
                <a:solidFill>
                  <a:srgbClr val="FF0000"/>
                </a:solidFill>
              </a:rPr>
              <a:t> </a:t>
            </a:r>
            <a:r>
              <a:rPr lang="en-AU" sz="2400" b="1" dirty="0"/>
              <a:t>(</a:t>
            </a:r>
            <a:r>
              <a:rPr lang="ru-RU" sz="2400" b="1" dirty="0"/>
              <a:t>сравнение открытых и закрытых систем)</a:t>
            </a:r>
            <a:endParaRPr lang="en-AU" sz="2400" b="1" dirty="0"/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2400" b="1" dirty="0"/>
              <a:t>Быть </a:t>
            </a:r>
            <a:r>
              <a:rPr lang="ru-RU" sz="2400" b="1" dirty="0" err="1"/>
              <a:t>внутренне-связанными</a:t>
            </a:r>
            <a:r>
              <a:rPr lang="ru-RU" sz="2400" b="1" dirty="0"/>
              <a:t> означает, </a:t>
            </a:r>
            <a:r>
              <a:rPr lang="ru-RU" sz="2400" b="1" dirty="0">
                <a:solidFill>
                  <a:srgbClr val="FF0000"/>
                </a:solidFill>
              </a:rPr>
              <a:t>что</a:t>
            </a:r>
            <a:r>
              <a:rPr lang="en-A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изменение в одной части системы влияет на все другие части системы.</a:t>
            </a:r>
            <a:endParaRPr lang="en-AU" sz="2400" b="1" dirty="0">
              <a:solidFill>
                <a:srgbClr val="FF000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2400" b="1" dirty="0"/>
              <a:t>Если одна часть находится в изоляции от других частей, то она станет препятствием для эффективных изменений</a:t>
            </a:r>
            <a:endParaRPr lang="en-AU" sz="2400" b="1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5157192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1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1"/>
            <a:ext cx="8229600" cy="576362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Arial Black" pitchFamily="34" charset="0"/>
              </a:rPr>
              <a:t>Сильные Стороны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212995" name="Line 3"/>
          <p:cNvSpPr>
            <a:spLocks noChangeShapeType="1"/>
          </p:cNvSpPr>
          <p:nvPr/>
        </p:nvSpPr>
        <p:spPr bwMode="auto">
          <a:xfrm>
            <a:off x="539750" y="1628775"/>
            <a:ext cx="316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2996" name="Text Box 4"/>
          <p:cNvSpPr txBox="1">
            <a:spLocks noChangeArrowheads="1"/>
          </p:cNvSpPr>
          <p:nvPr/>
        </p:nvSpPr>
        <p:spPr bwMode="auto">
          <a:xfrm>
            <a:off x="395288" y="980729"/>
            <a:ext cx="82804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  <a:tab pos="5029200" algn="l"/>
              </a:tabLst>
            </a:pPr>
            <a:r>
              <a:rPr lang="ru-RU" sz="2600" b="1" dirty="0"/>
              <a:t>Глубокий уровень преданности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  <a:tab pos="5029200" algn="l"/>
              </a:tabLst>
            </a:pPr>
            <a:r>
              <a:rPr lang="ru-RU" sz="2600" b="1" dirty="0"/>
              <a:t>Выражение благодарности и привязанности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  <a:tab pos="5029200" algn="l"/>
              </a:tabLst>
            </a:pPr>
            <a:r>
              <a:rPr lang="ru-RU" sz="2600" b="1" dirty="0"/>
              <a:t>Позитивная коммуникация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  <a:tab pos="5029200" algn="l"/>
              </a:tabLst>
            </a:pPr>
            <a:r>
              <a:rPr lang="ru-RU" sz="2600" b="1" dirty="0"/>
              <a:t>Время качественно проводимое вместе</a:t>
            </a:r>
            <a:endParaRPr lang="en-AU" sz="2600" b="1" dirty="0"/>
          </a:p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  <a:tab pos="5029200" algn="l"/>
              </a:tabLst>
            </a:pPr>
            <a:r>
              <a:rPr lang="ru-RU" sz="2600" b="1" dirty="0" smtClean="0"/>
              <a:t>Способность </a:t>
            </a:r>
            <a:r>
              <a:rPr lang="ru-RU" sz="2600" b="1" dirty="0"/>
              <a:t>противостоять стрессу и кризису</a:t>
            </a:r>
            <a:r>
              <a:rPr lang="en-AU" sz="2600" b="1" dirty="0"/>
              <a:t/>
            </a:r>
            <a:br>
              <a:rPr lang="en-AU" sz="2600" b="1" dirty="0"/>
            </a:br>
            <a:r>
              <a:rPr lang="en-AU" sz="2800" b="1" dirty="0"/>
              <a:t>	</a:t>
            </a:r>
            <a:endParaRPr lang="en-AU" sz="1400" b="1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4797152"/>
            <a:ext cx="217812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medicini.info/uploads/posts/2011-11/1322570785_1310040061_sem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896044"/>
            <a:ext cx="4028758" cy="2989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2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2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2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2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2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1"/>
            <a:ext cx="8229600" cy="1080418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Arial Black" pitchFamily="34" charset="0"/>
              </a:rPr>
              <a:t>Характерные Черты Здоровой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214019" name="Line 3"/>
          <p:cNvSpPr>
            <a:spLocks noChangeShapeType="1"/>
          </p:cNvSpPr>
          <p:nvPr/>
        </p:nvSpPr>
        <p:spPr bwMode="auto">
          <a:xfrm>
            <a:off x="539750" y="1557338"/>
            <a:ext cx="5616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395288" y="1340768"/>
            <a:ext cx="8748712" cy="485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  <a:tab pos="4664075" algn="l"/>
              </a:tabLst>
            </a:pPr>
            <a:r>
              <a:rPr lang="ru-RU" sz="3200" b="1" dirty="0">
                <a:solidFill>
                  <a:srgbClr val="7030A0"/>
                </a:solidFill>
              </a:rPr>
              <a:t>Единство</a:t>
            </a:r>
            <a:endParaRPr lang="en-AU" sz="3200" b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10000"/>
              </a:spcBef>
              <a:tabLst>
                <a:tab pos="533400" algn="l"/>
                <a:tab pos="4664075" algn="l"/>
              </a:tabLst>
            </a:pPr>
            <a:r>
              <a:rPr lang="en-AU" sz="2800" b="1" dirty="0">
                <a:solidFill>
                  <a:srgbClr val="7030A0"/>
                </a:solidFill>
              </a:rPr>
              <a:t>	</a:t>
            </a:r>
            <a:r>
              <a:rPr lang="ru-RU" sz="2400" b="1" dirty="0">
                <a:solidFill>
                  <a:srgbClr val="7030A0"/>
                </a:solidFill>
              </a:rPr>
              <a:t>Чувство сопричастности и близости в семье</a:t>
            </a:r>
            <a:endParaRPr lang="en-AU" sz="2400" b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50000"/>
              </a:spcBef>
              <a:tabLst>
                <a:tab pos="533400" algn="l"/>
                <a:tab pos="4664075" algn="l"/>
              </a:tabLst>
            </a:pPr>
            <a:r>
              <a:rPr lang="en-AU" sz="3200" b="1" dirty="0">
                <a:solidFill>
                  <a:srgbClr val="7030A0"/>
                </a:solidFill>
              </a:rPr>
              <a:t>2.	</a:t>
            </a:r>
            <a:r>
              <a:rPr lang="ru-RU" sz="3200" b="1" dirty="0">
                <a:solidFill>
                  <a:srgbClr val="7030A0"/>
                </a:solidFill>
              </a:rPr>
              <a:t>Гибкость </a:t>
            </a:r>
            <a:endParaRPr lang="en-AU" sz="3200" b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10000"/>
              </a:spcBef>
              <a:tabLst>
                <a:tab pos="533400" algn="l"/>
                <a:tab pos="4664075" algn="l"/>
              </a:tabLst>
            </a:pPr>
            <a:r>
              <a:rPr lang="en-AU" sz="2800" b="1" dirty="0">
                <a:solidFill>
                  <a:srgbClr val="7030A0"/>
                </a:solidFill>
              </a:rPr>
              <a:t>	</a:t>
            </a:r>
            <a:r>
              <a:rPr lang="ru-RU" sz="2400" b="1" dirty="0">
                <a:solidFill>
                  <a:srgbClr val="7030A0"/>
                </a:solidFill>
              </a:rPr>
              <a:t>Способность меняться при изменении жизненных обстоятельств</a:t>
            </a:r>
            <a:endParaRPr lang="en-AU" sz="2400" b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3"/>
              <a:tabLst>
                <a:tab pos="533400" algn="l"/>
                <a:tab pos="4664075" algn="l"/>
              </a:tabLst>
            </a:pPr>
            <a:r>
              <a:rPr lang="ru-RU" sz="3200" b="1" dirty="0">
                <a:solidFill>
                  <a:srgbClr val="7030A0"/>
                </a:solidFill>
              </a:rPr>
              <a:t>Коммуникация</a:t>
            </a:r>
            <a:endParaRPr lang="en-AU" sz="3200" b="1" dirty="0">
              <a:solidFill>
                <a:srgbClr val="7030A0"/>
              </a:solidFill>
            </a:endParaRPr>
          </a:p>
          <a:p>
            <a:pPr marL="533400" indent="-533400">
              <a:spcBef>
                <a:spcPct val="10000"/>
              </a:spcBef>
              <a:tabLst>
                <a:tab pos="533400" algn="l"/>
                <a:tab pos="4664075" algn="l"/>
              </a:tabLst>
            </a:pPr>
            <a:r>
              <a:rPr lang="en-AU" sz="2800" b="1" dirty="0">
                <a:solidFill>
                  <a:srgbClr val="7030A0"/>
                </a:solidFill>
              </a:rPr>
              <a:t>	</a:t>
            </a:r>
            <a:r>
              <a:rPr lang="ru-RU" sz="2300" b="1" dirty="0">
                <a:solidFill>
                  <a:srgbClr val="7030A0"/>
                </a:solidFill>
              </a:rPr>
              <a:t>Аспект, который помогает семьям укреплять чувство близости и успешно справляться с проблемами</a:t>
            </a:r>
            <a:r>
              <a:rPr lang="en-AU" sz="2800" b="1" dirty="0"/>
              <a:t>	            </a:t>
            </a:r>
            <a:r>
              <a:rPr lang="ru-RU" sz="2800" b="1" dirty="0"/>
              <a:t>                               	</a:t>
            </a:r>
            <a:endParaRPr lang="en-AU" sz="1400" b="1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561856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i053.radikal.ru/1307/0e/d791268844f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5689" y="188640"/>
            <a:ext cx="2808311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40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4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40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4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40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4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40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4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40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Arial Black" pitchFamily="34" charset="0"/>
              </a:rPr>
              <a:t>Признаки Нездоровой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539750" y="1628775"/>
            <a:ext cx="5761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395288" y="1773238"/>
            <a:ext cx="8208962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</a:tabLst>
            </a:pPr>
            <a:r>
              <a:rPr lang="ru-RU" sz="2800" b="1" dirty="0">
                <a:solidFill>
                  <a:schemeClr val="tx2"/>
                </a:solidFill>
              </a:rPr>
              <a:t>Неспособность выражать чувства</a:t>
            </a:r>
            <a:r>
              <a:rPr lang="en-AU" sz="2800" b="1" dirty="0">
                <a:solidFill>
                  <a:schemeClr val="tx2"/>
                </a:solidFill>
              </a:rPr>
              <a:t/>
            </a:r>
            <a:br>
              <a:rPr lang="en-AU" sz="2800" b="1" dirty="0">
                <a:solidFill>
                  <a:schemeClr val="tx2"/>
                </a:solidFill>
              </a:rPr>
            </a:br>
            <a:r>
              <a:rPr lang="en-AU" sz="2400" b="1" dirty="0">
                <a:solidFill>
                  <a:schemeClr val="tx2"/>
                </a:solidFill>
              </a:rPr>
              <a:t>(</a:t>
            </a:r>
            <a:r>
              <a:rPr lang="ru-RU" sz="2400" b="1" dirty="0">
                <a:solidFill>
                  <a:schemeClr val="tx2"/>
                </a:solidFill>
              </a:rPr>
              <a:t>избегает и отрицает чувства, сваливает вину</a:t>
            </a:r>
            <a:r>
              <a:rPr lang="en-AU" sz="2400" b="1" dirty="0">
                <a:solidFill>
                  <a:schemeClr val="tx2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buFontTx/>
              <a:buAutoNum type="arabicPeriod" startAt="2"/>
              <a:tabLst>
                <a:tab pos="533400" algn="l"/>
              </a:tabLst>
            </a:pPr>
            <a:r>
              <a:rPr lang="ru-RU" sz="2800" b="1" dirty="0">
                <a:solidFill>
                  <a:schemeClr val="tx2"/>
                </a:solidFill>
              </a:rPr>
              <a:t>Нет открытого, честного диалога</a:t>
            </a:r>
            <a:r>
              <a:rPr lang="en-AU" sz="3200" b="1" dirty="0">
                <a:solidFill>
                  <a:schemeClr val="tx2"/>
                </a:solidFill>
              </a:rPr>
              <a:t/>
            </a:r>
            <a:br>
              <a:rPr lang="en-AU" sz="3200" b="1" dirty="0">
                <a:solidFill>
                  <a:schemeClr val="tx2"/>
                </a:solidFill>
              </a:rPr>
            </a:br>
            <a:r>
              <a:rPr lang="en-AU" sz="2400" b="1" dirty="0">
                <a:solidFill>
                  <a:schemeClr val="tx2"/>
                </a:solidFill>
              </a:rPr>
              <a:t>(</a:t>
            </a:r>
            <a:r>
              <a:rPr lang="ru-RU" sz="2400" b="1" dirty="0">
                <a:solidFill>
                  <a:schemeClr val="tx2"/>
                </a:solidFill>
              </a:rPr>
              <a:t>избегание, закрытость, молчание, семейные секреты</a:t>
            </a:r>
            <a:r>
              <a:rPr lang="en-AU" sz="2400" b="1" dirty="0">
                <a:solidFill>
                  <a:schemeClr val="tx2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buFontTx/>
              <a:buAutoNum type="arabicPeriod" startAt="3"/>
              <a:tabLst>
                <a:tab pos="533400" algn="l"/>
              </a:tabLst>
            </a:pPr>
            <a:r>
              <a:rPr lang="ru-RU" sz="2800" b="1" dirty="0">
                <a:solidFill>
                  <a:schemeClr val="tx2"/>
                </a:solidFill>
              </a:rPr>
              <a:t>Высокая степень гнева и конфликтов</a:t>
            </a:r>
            <a:r>
              <a:rPr lang="en-AU" sz="3200" b="1" dirty="0">
                <a:solidFill>
                  <a:schemeClr val="tx2"/>
                </a:solidFill>
              </a:rPr>
              <a:t/>
            </a:r>
            <a:br>
              <a:rPr lang="en-AU" sz="3200" b="1" dirty="0">
                <a:solidFill>
                  <a:schemeClr val="tx2"/>
                </a:solidFill>
              </a:rPr>
            </a:br>
            <a:r>
              <a:rPr lang="en-AU" sz="2400" b="1" dirty="0">
                <a:solidFill>
                  <a:schemeClr val="tx2"/>
                </a:solidFill>
              </a:rPr>
              <a:t>(</a:t>
            </a:r>
            <a:r>
              <a:rPr lang="ru-RU" sz="2400" b="1" dirty="0">
                <a:solidFill>
                  <a:schemeClr val="tx2"/>
                </a:solidFill>
              </a:rPr>
              <a:t>борьба за власть, агрессия/уход в себя, хаос)</a:t>
            </a:r>
            <a:endParaRPr lang="en-AU" sz="2400" b="1" dirty="0">
              <a:solidFill>
                <a:schemeClr val="tx2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4"/>
              <a:tabLst>
                <a:tab pos="533400" algn="l"/>
              </a:tabLst>
            </a:pPr>
            <a:r>
              <a:rPr lang="ru-RU" sz="2800" b="1" dirty="0">
                <a:solidFill>
                  <a:schemeClr val="tx2"/>
                </a:solidFill>
              </a:rPr>
              <a:t>Недостаток уважения личных границ</a:t>
            </a:r>
            <a:r>
              <a:rPr lang="en-AU" sz="2800" b="1" dirty="0">
                <a:solidFill>
                  <a:schemeClr val="tx2"/>
                </a:solidFill>
              </a:rPr>
              <a:t/>
            </a:r>
            <a:br>
              <a:rPr lang="en-AU" sz="2800" b="1" dirty="0">
                <a:solidFill>
                  <a:schemeClr val="tx2"/>
                </a:solidFill>
              </a:rPr>
            </a:br>
            <a:r>
              <a:rPr lang="en-AU" sz="2400" b="1" dirty="0">
                <a:solidFill>
                  <a:schemeClr val="tx2"/>
                </a:solidFill>
              </a:rPr>
              <a:t>(</a:t>
            </a:r>
            <a:r>
              <a:rPr lang="ru-RU" sz="2400" b="1" dirty="0">
                <a:solidFill>
                  <a:schemeClr val="tx2"/>
                </a:solidFill>
              </a:rPr>
              <a:t>различия это плохо – быть собой хорошо</a:t>
            </a:r>
            <a:r>
              <a:rPr lang="en-AU" sz="2400" b="1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6" name="Picture 2" descr="traffic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3741" y="3257601"/>
            <a:ext cx="1840259" cy="3600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Arial Black" pitchFamily="34" charset="0"/>
              </a:rPr>
              <a:t>Признаки Нездоровой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216067" name="Line 3"/>
          <p:cNvSpPr>
            <a:spLocks noChangeShapeType="1"/>
          </p:cNvSpPr>
          <p:nvPr/>
        </p:nvSpPr>
        <p:spPr bwMode="auto">
          <a:xfrm>
            <a:off x="539750" y="1700213"/>
            <a:ext cx="5688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395288" y="1773238"/>
            <a:ext cx="820896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 startAt="5"/>
              <a:tabLst>
                <a:tab pos="533400" algn="l"/>
              </a:tabLst>
            </a:pPr>
            <a:r>
              <a:rPr lang="ru-RU" sz="2600" b="1" dirty="0">
                <a:solidFill>
                  <a:srgbClr val="0070C0"/>
                </a:solidFill>
              </a:rPr>
              <a:t>Вина, стыд и манипуляция используются для контроля друг над другом</a:t>
            </a:r>
            <a:endParaRPr lang="en-AU" sz="2600" b="1" dirty="0">
              <a:solidFill>
                <a:srgbClr val="0070C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5"/>
              <a:tabLst>
                <a:tab pos="533400" algn="l"/>
              </a:tabLst>
            </a:pPr>
            <a:r>
              <a:rPr lang="ru-RU" sz="2600" b="1" dirty="0">
                <a:solidFill>
                  <a:srgbClr val="0070C0"/>
                </a:solidFill>
              </a:rPr>
              <a:t>Нет радости, оптимизма или празднования</a:t>
            </a:r>
            <a:r>
              <a:rPr lang="en-AU" sz="2600" b="1" dirty="0">
                <a:solidFill>
                  <a:srgbClr val="0070C0"/>
                </a:solidFill>
              </a:rPr>
              <a:t/>
            </a:r>
            <a:br>
              <a:rPr lang="en-AU" sz="26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негатив, подозрительность, пессимистичная атмосфера</a:t>
            </a:r>
            <a:r>
              <a:rPr lang="en-AU" sz="2400" b="1" dirty="0">
                <a:solidFill>
                  <a:srgbClr val="0070C0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2600" b="1" dirty="0">
                <a:solidFill>
                  <a:srgbClr val="0070C0"/>
                </a:solidFill>
              </a:rPr>
              <a:t>Жесткость, отсутствие гибкости, нетерпимое отношение</a:t>
            </a:r>
            <a:endParaRPr lang="en-AU" sz="2600" b="1" dirty="0">
              <a:solidFill>
                <a:srgbClr val="0070C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2600" b="1" dirty="0">
                <a:solidFill>
                  <a:srgbClr val="0070C0"/>
                </a:solidFill>
              </a:rPr>
              <a:t>Социальная изоляция</a:t>
            </a:r>
            <a:endParaRPr lang="en-AU" sz="2600" b="1" dirty="0">
              <a:solidFill>
                <a:srgbClr val="0070C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2600" b="1" dirty="0">
                <a:solidFill>
                  <a:srgbClr val="0070C0"/>
                </a:solidFill>
              </a:rPr>
              <a:t>Высокая степень стресса и болезней</a:t>
            </a:r>
            <a:r>
              <a:rPr lang="en-AU" sz="2800" b="1" dirty="0">
                <a:solidFill>
                  <a:srgbClr val="0070C0"/>
                </a:solidFill>
              </a:rPr>
              <a:t/>
            </a:r>
            <a:br>
              <a:rPr lang="en-AU" sz="28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неспособность справиться со стрессом </a:t>
            </a:r>
            <a:r>
              <a:rPr lang="ru-RU" sz="2400" b="1" dirty="0"/>
              <a:t>и изменениями</a:t>
            </a:r>
            <a:r>
              <a:rPr lang="en-AU" sz="2400" b="1" dirty="0"/>
              <a:t>)</a:t>
            </a:r>
          </a:p>
        </p:txBody>
      </p:sp>
      <p:pic>
        <p:nvPicPr>
          <p:cNvPr id="6" name="Picture 2" descr="traffic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236296" y="4553745"/>
            <a:ext cx="1518891" cy="2304255"/>
          </a:xfrm>
          <a:prstGeom prst="rect">
            <a:avLst/>
          </a:prstGeom>
          <a:noFill/>
        </p:spPr>
      </p:pic>
      <p:pic>
        <p:nvPicPr>
          <p:cNvPr id="7" name="Picture 3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39511" y="0"/>
            <a:ext cx="2565683" cy="1772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6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6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6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6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6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6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6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6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1"/>
            <a:ext cx="8229600" cy="504354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 dirty="0">
                <a:latin typeface="Arial Black" pitchFamily="34" charset="0"/>
              </a:rPr>
              <a:t>Признаки Здоровой Семьи</a:t>
            </a:r>
            <a:endParaRPr lang="en-AU" dirty="0">
              <a:latin typeface="Arial Black" pitchFamily="34" charset="0"/>
            </a:endParaRPr>
          </a:p>
        </p:txBody>
      </p:sp>
      <p:sp>
        <p:nvSpPr>
          <p:cNvPr id="217091" name="Line 3"/>
          <p:cNvSpPr>
            <a:spLocks noChangeShapeType="1"/>
          </p:cNvSpPr>
          <p:nvPr/>
        </p:nvSpPr>
        <p:spPr bwMode="auto">
          <a:xfrm>
            <a:off x="539750" y="1628775"/>
            <a:ext cx="4895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7092" name="Text Box 4"/>
          <p:cNvSpPr txBox="1">
            <a:spLocks noChangeArrowheads="1"/>
          </p:cNvSpPr>
          <p:nvPr/>
        </p:nvSpPr>
        <p:spPr bwMode="auto">
          <a:xfrm>
            <a:off x="395288" y="764704"/>
            <a:ext cx="82089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/>
              <a:tabLst>
                <a:tab pos="533400" algn="l"/>
              </a:tabLst>
            </a:pPr>
            <a:r>
              <a:rPr lang="ru-RU" sz="2800" b="1" dirty="0">
                <a:solidFill>
                  <a:srgbClr val="0070C0"/>
                </a:solidFill>
              </a:rPr>
              <a:t>Открытое Выражение Чувств</a:t>
            </a:r>
            <a:r>
              <a:rPr lang="en-AU" sz="3200" b="1" dirty="0">
                <a:solidFill>
                  <a:srgbClr val="0070C0"/>
                </a:solidFill>
              </a:rPr>
              <a:t/>
            </a:r>
            <a:br>
              <a:rPr lang="en-AU" sz="32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нежность, одобрение, отсутствие упреков или обвинений)</a:t>
            </a:r>
            <a:endParaRPr lang="en-AU" sz="2400" b="1" dirty="0">
              <a:solidFill>
                <a:srgbClr val="0070C0"/>
              </a:solidFill>
            </a:endParaRPr>
          </a:p>
          <a:p>
            <a:pPr marL="533400" indent="-533400">
              <a:spcBef>
                <a:spcPct val="50000"/>
              </a:spcBef>
              <a:buFontTx/>
              <a:buAutoNum type="arabicPeriod" startAt="2"/>
              <a:tabLst>
                <a:tab pos="533400" algn="l"/>
              </a:tabLst>
            </a:pPr>
            <a:r>
              <a:rPr lang="ru-RU" sz="2800" b="1" dirty="0">
                <a:solidFill>
                  <a:srgbClr val="0070C0"/>
                </a:solidFill>
              </a:rPr>
              <a:t>Честная Коммуникация</a:t>
            </a:r>
            <a:r>
              <a:rPr lang="en-AU" sz="3200" b="1" dirty="0">
                <a:solidFill>
                  <a:srgbClr val="0070C0"/>
                </a:solidFill>
              </a:rPr>
              <a:t/>
            </a:r>
            <a:br>
              <a:rPr lang="en-AU" sz="32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открытое выражение своих чувств, активное слушание и контакт</a:t>
            </a:r>
            <a:r>
              <a:rPr lang="en-AU" sz="2400" b="1" dirty="0">
                <a:solidFill>
                  <a:srgbClr val="0070C0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buFontTx/>
              <a:buAutoNum type="arabicPeriod" startAt="3"/>
              <a:tabLst>
                <a:tab pos="533400" algn="l"/>
              </a:tabLst>
            </a:pPr>
            <a:r>
              <a:rPr lang="ru-RU" sz="2800" b="1" dirty="0">
                <a:solidFill>
                  <a:srgbClr val="0070C0"/>
                </a:solidFill>
              </a:rPr>
              <a:t>Уверенное разрешение конфликта и ситуаций с повышенным эмоциональным напряжением</a:t>
            </a:r>
            <a:r>
              <a:rPr lang="en-AU" sz="2800" b="1" dirty="0">
                <a:solidFill>
                  <a:srgbClr val="0070C0"/>
                </a:solidFill>
              </a:rPr>
              <a:t/>
            </a:r>
            <a:br>
              <a:rPr lang="en-AU" sz="28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отклик на эмоции, устранение разногласий</a:t>
            </a:r>
            <a:r>
              <a:rPr lang="en-AU" sz="2400" b="1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5373216"/>
            <a:ext cx="160206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xa-xa.org/uploads/posts/2011-08/thumbs/1312732961_localdentalpl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751322"/>
            <a:ext cx="3168352" cy="2106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0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70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topkvadrat.ru/public/wysiwyg/images/RIAN_00931381_LR_ru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0"/>
            <a:ext cx="482453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9632" y="4149080"/>
            <a:ext cx="788436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Всероссийский день семьи, любви и верности» учрежден в России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 инициативе жителей города Мурома в память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о святых супругах Петре и </a:t>
            </a:r>
            <a:r>
              <a:rPr lang="ru-RU" dirty="0" err="1" smtClean="0">
                <a:solidFill>
                  <a:srgbClr val="FF0000"/>
                </a:solidFill>
              </a:rPr>
              <a:t>Февронии</a:t>
            </a:r>
            <a:r>
              <a:rPr lang="ru-RU" dirty="0" smtClean="0">
                <a:solidFill>
                  <a:srgbClr val="FF0000"/>
                </a:solidFill>
              </a:rPr>
              <a:t>, живших долго и счастливо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и умерших в один день – 8 июля 1228 года.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Наш новый русский праздник, историей </a:t>
            </a:r>
            <a:r>
              <a:rPr lang="ru-RU" dirty="0" err="1" smtClean="0">
                <a:solidFill>
                  <a:srgbClr val="FF0000"/>
                </a:solidFill>
              </a:rPr>
              <a:t>лбви</a:t>
            </a:r>
            <a:r>
              <a:rPr lang="ru-RU" dirty="0" smtClean="0">
                <a:solidFill>
                  <a:srgbClr val="FF0000"/>
                </a:solidFill>
              </a:rPr>
              <a:t> и жизни Петра и </a:t>
            </a:r>
            <a:r>
              <a:rPr lang="ru-RU" dirty="0" err="1" smtClean="0">
                <a:solidFill>
                  <a:srgbClr val="FF0000"/>
                </a:solidFill>
              </a:rPr>
              <a:t>Февронии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поведал нам из глубины </a:t>
            </a:r>
            <a:r>
              <a:rPr lang="ru-RU" sz="2000" dirty="0" smtClean="0">
                <a:solidFill>
                  <a:srgbClr val="002060"/>
                </a:solidFill>
              </a:rPr>
              <a:t>веков о ценностях, над которыми не властно время.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Поведал также о культуре отношений между мужчиной и женщиной, существующей века назад.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>
                <a:latin typeface="Arial Black" pitchFamily="34" charset="0"/>
              </a:rPr>
              <a:t>Признаки Здоровой Семьи</a:t>
            </a:r>
            <a:endParaRPr lang="en-AU" sz="2800">
              <a:latin typeface="Arial Black" pitchFamily="34" charset="0"/>
            </a:endParaRPr>
          </a:p>
        </p:txBody>
      </p:sp>
      <p:sp>
        <p:nvSpPr>
          <p:cNvPr id="219139" name="Line 3"/>
          <p:cNvSpPr>
            <a:spLocks noChangeShapeType="1"/>
          </p:cNvSpPr>
          <p:nvPr/>
        </p:nvSpPr>
        <p:spPr bwMode="auto">
          <a:xfrm>
            <a:off x="539750" y="1628775"/>
            <a:ext cx="482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>
            <a:off x="395288" y="1773238"/>
            <a:ext cx="820896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tabLst>
                <a:tab pos="533400" algn="l"/>
              </a:tabLst>
            </a:pPr>
            <a:r>
              <a:rPr lang="en-AU" sz="3200" b="1" dirty="0">
                <a:solidFill>
                  <a:srgbClr val="EAFF1F"/>
                </a:solidFill>
              </a:rPr>
              <a:t>4.</a:t>
            </a:r>
            <a:r>
              <a:rPr lang="en-AU" sz="3200" b="1" dirty="0">
                <a:solidFill>
                  <a:srgbClr val="0070C0"/>
                </a:solidFill>
              </a:rPr>
              <a:t>	</a:t>
            </a:r>
            <a:r>
              <a:rPr lang="ru-RU" sz="2800" b="1" dirty="0">
                <a:solidFill>
                  <a:srgbClr val="0070C0"/>
                </a:solidFill>
              </a:rPr>
              <a:t>Установление и уважение четких личностных границ</a:t>
            </a:r>
            <a:r>
              <a:rPr lang="en-AU" sz="2800" b="1" dirty="0">
                <a:solidFill>
                  <a:srgbClr val="0070C0"/>
                </a:solidFill>
              </a:rPr>
              <a:t/>
            </a:r>
            <a:br>
              <a:rPr lang="en-AU" sz="28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быть собой хорошо</a:t>
            </a:r>
            <a:r>
              <a:rPr lang="en-AU" sz="2400" b="1" dirty="0">
                <a:solidFill>
                  <a:srgbClr val="0070C0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tabLst>
                <a:tab pos="533400" algn="l"/>
              </a:tabLst>
            </a:pPr>
            <a:r>
              <a:rPr lang="en-AU" sz="3200" b="1" dirty="0">
                <a:solidFill>
                  <a:srgbClr val="0070C0"/>
                </a:solidFill>
              </a:rPr>
              <a:t>5.	</a:t>
            </a:r>
            <a:r>
              <a:rPr lang="ru-RU" sz="2800" b="1" dirty="0">
                <a:solidFill>
                  <a:srgbClr val="0070C0"/>
                </a:solidFill>
              </a:rPr>
              <a:t>Ценность личной свободы и автономии</a:t>
            </a:r>
            <a:r>
              <a:rPr lang="en-AU" sz="3200" b="1" dirty="0">
                <a:solidFill>
                  <a:srgbClr val="0070C0"/>
                </a:solidFill>
              </a:rPr>
              <a:t/>
            </a:r>
            <a:br>
              <a:rPr lang="en-AU" sz="32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не использовать вину, стыд или манипуляцию для установления контроля над другими</a:t>
            </a:r>
            <a:r>
              <a:rPr lang="en-AU" sz="2400" b="1" dirty="0">
                <a:solidFill>
                  <a:srgbClr val="0070C0"/>
                </a:solidFill>
              </a:rPr>
              <a:t>)</a:t>
            </a:r>
          </a:p>
          <a:p>
            <a:pPr marL="533400" indent="-533400">
              <a:spcBef>
                <a:spcPct val="50000"/>
              </a:spcBef>
              <a:tabLst>
                <a:tab pos="533400" algn="l"/>
              </a:tabLst>
            </a:pPr>
            <a:r>
              <a:rPr lang="en-AU" sz="3200" b="1" dirty="0">
                <a:solidFill>
                  <a:srgbClr val="0070C0"/>
                </a:solidFill>
              </a:rPr>
              <a:t>6.	</a:t>
            </a:r>
            <a:r>
              <a:rPr lang="ru-RU" sz="2800" b="1" dirty="0">
                <a:solidFill>
                  <a:srgbClr val="0070C0"/>
                </a:solidFill>
              </a:rPr>
              <a:t>Приятная, оптимистичная атмосфера</a:t>
            </a:r>
            <a:r>
              <a:rPr lang="en-AU" sz="3200" b="1" dirty="0">
                <a:solidFill>
                  <a:srgbClr val="0070C0"/>
                </a:solidFill>
              </a:rPr>
              <a:t/>
            </a:r>
            <a:br>
              <a:rPr lang="en-AU" sz="3200" b="1" dirty="0">
                <a:solidFill>
                  <a:srgbClr val="0070C0"/>
                </a:solidFill>
              </a:rPr>
            </a:br>
            <a:r>
              <a:rPr lang="en-AU" sz="2400" b="1" dirty="0">
                <a:solidFill>
                  <a:srgbClr val="0070C0"/>
                </a:solidFill>
              </a:rPr>
              <a:t>(</a:t>
            </a:r>
            <a:r>
              <a:rPr lang="ru-RU" sz="2400" b="1" dirty="0">
                <a:solidFill>
                  <a:srgbClr val="0070C0"/>
                </a:solidFill>
              </a:rPr>
              <a:t>радостное восприятие каждого индивида, совместный досуг, приносящий радость)</a:t>
            </a:r>
            <a:endParaRPr lang="en-A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5229200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91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MyDocuments\Представь себе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97025" y="-684213"/>
            <a:ext cx="12338050" cy="8226426"/>
          </a:xfrm>
          <a:prstGeom prst="rect">
            <a:avLst/>
          </a:prstGeom>
          <a:noFill/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288" y="260350"/>
            <a:ext cx="8229600" cy="1223963"/>
          </a:xfrm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ru-RU">
                <a:latin typeface="Arial Black" pitchFamily="34" charset="0"/>
              </a:rPr>
              <a:t>Признаки Здоровой Семьи</a:t>
            </a:r>
            <a:endParaRPr lang="en-AU" sz="2800">
              <a:latin typeface="Arial Black" pitchFamily="34" charset="0"/>
            </a:endParaRPr>
          </a:p>
        </p:txBody>
      </p:sp>
      <p:sp>
        <p:nvSpPr>
          <p:cNvPr id="220163" name="Line 3"/>
          <p:cNvSpPr>
            <a:spLocks noChangeShapeType="1"/>
          </p:cNvSpPr>
          <p:nvPr/>
        </p:nvSpPr>
        <p:spPr bwMode="auto">
          <a:xfrm>
            <a:off x="539750" y="1628775"/>
            <a:ext cx="4824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>
            <a:off x="395288" y="1995488"/>
            <a:ext cx="820896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3200" b="1" dirty="0"/>
              <a:t>Гибкость и способность адоптироваться в различных ситуациях</a:t>
            </a:r>
            <a:endParaRPr lang="en-AU" sz="3200" b="1" dirty="0"/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3200" b="1" dirty="0"/>
              <a:t>Оказание взаимной поддержки</a:t>
            </a:r>
            <a:endParaRPr lang="en-AU" sz="3200" b="1" dirty="0"/>
          </a:p>
          <a:p>
            <a:pPr marL="533400" indent="-533400">
              <a:spcBef>
                <a:spcPct val="50000"/>
              </a:spcBef>
              <a:buFontTx/>
              <a:buAutoNum type="arabicPeriod" startAt="7"/>
              <a:tabLst>
                <a:tab pos="533400" algn="l"/>
              </a:tabLst>
            </a:pPr>
            <a:r>
              <a:rPr lang="ru-RU" sz="3200" b="1" dirty="0"/>
              <a:t>Жизненная стойкость и способность справиться со стрессом и переменами</a:t>
            </a:r>
            <a:endParaRPr lang="en-AU" sz="2400" b="1" dirty="0"/>
          </a:p>
        </p:txBody>
      </p:sp>
      <p:pic>
        <p:nvPicPr>
          <p:cNvPr id="5" name="Рисунок 4" descr="http://kulturarzn.ru/uploads/articles/image-m3id52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085184"/>
            <a:ext cx="18900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0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0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0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01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7" name="Rectangle 1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4000" b="1" smtClean="0">
                <a:solidFill>
                  <a:schemeClr val="accent2"/>
                </a:solidFill>
              </a:rPr>
              <a:t>ЭМОЦИОНАЛЬНЫЙ РЕЗЕРВУАР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762000" y="1447800"/>
            <a:ext cx="3500438" cy="4525963"/>
          </a:xfr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b="1" smtClean="0">
                <a:solidFill>
                  <a:schemeClr val="accent2"/>
                </a:solidFill>
              </a:rPr>
              <a:t>ЛЮБОВЬ-НУЖДА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48200" y="1371600"/>
            <a:ext cx="3576638" cy="4602163"/>
          </a:xfrm>
          <a:solidFill>
            <a:schemeClr val="accent1"/>
          </a:solidFill>
          <a:ln>
            <a:solidFill>
              <a:schemeClr val="accent2"/>
            </a:solidFill>
          </a:ln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mtClean="0"/>
              <a:t> </a:t>
            </a:r>
            <a:r>
              <a:rPr lang="ru-RU" b="1" smtClean="0">
                <a:solidFill>
                  <a:schemeClr val="accent2"/>
                </a:solidFill>
              </a:rPr>
              <a:t>ЛЮБОВЬ-ДАР</a:t>
            </a:r>
          </a:p>
          <a:p>
            <a:pPr eaLnBrk="1" hangingPunct="1">
              <a:buFontTx/>
              <a:buNone/>
            </a:pPr>
            <a:r>
              <a:rPr lang="ru-RU" smtClean="0"/>
              <a:t>    </a:t>
            </a: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 rot="5400000">
            <a:off x="773906" y="1740694"/>
            <a:ext cx="814388" cy="1447800"/>
          </a:xfrm>
          <a:custGeom>
            <a:avLst/>
            <a:gdLst>
              <a:gd name="T0" fmla="*/ 570298 w 21600"/>
              <a:gd name="T1" fmla="*/ 0 h 21600"/>
              <a:gd name="T2" fmla="*/ 570298 w 21600"/>
              <a:gd name="T3" fmla="*/ 814924 h 21600"/>
              <a:gd name="T4" fmla="*/ 122045 w 21600"/>
              <a:gd name="T5" fmla="*/ 1447800 h 21600"/>
              <a:gd name="T6" fmla="*/ 814388 w 21600"/>
              <a:gd name="T7" fmla="*/ 407462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17" name="AutoShape 5"/>
          <p:cNvSpPr>
            <a:spLocks noChangeArrowheads="1"/>
          </p:cNvSpPr>
          <p:nvPr/>
        </p:nvSpPr>
        <p:spPr bwMode="auto">
          <a:xfrm rot="5400000">
            <a:off x="812006" y="2464594"/>
            <a:ext cx="814388" cy="1524000"/>
          </a:xfrm>
          <a:custGeom>
            <a:avLst/>
            <a:gdLst>
              <a:gd name="T0" fmla="*/ 570298 w 21600"/>
              <a:gd name="T1" fmla="*/ 0 h 21600"/>
              <a:gd name="T2" fmla="*/ 570298 w 21600"/>
              <a:gd name="T3" fmla="*/ 857814 h 21600"/>
              <a:gd name="T4" fmla="*/ 122045 w 21600"/>
              <a:gd name="T5" fmla="*/ 1524000 h 21600"/>
              <a:gd name="T6" fmla="*/ 814388 w 21600"/>
              <a:gd name="T7" fmla="*/ 42890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 rot="5400000">
            <a:off x="812006" y="3302794"/>
            <a:ext cx="814388" cy="1524000"/>
          </a:xfrm>
          <a:custGeom>
            <a:avLst/>
            <a:gdLst>
              <a:gd name="T0" fmla="*/ 570298 w 21600"/>
              <a:gd name="T1" fmla="*/ 0 h 21600"/>
              <a:gd name="T2" fmla="*/ 570298 w 21600"/>
              <a:gd name="T3" fmla="*/ 857814 h 21600"/>
              <a:gd name="T4" fmla="*/ 122045 w 21600"/>
              <a:gd name="T5" fmla="*/ 1524000 h 21600"/>
              <a:gd name="T6" fmla="*/ 814388 w 21600"/>
              <a:gd name="T7" fmla="*/ 42890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 rot="5400000">
            <a:off x="888206" y="4064794"/>
            <a:ext cx="814388" cy="1676400"/>
          </a:xfrm>
          <a:custGeom>
            <a:avLst/>
            <a:gdLst>
              <a:gd name="T0" fmla="*/ 570298 w 21600"/>
              <a:gd name="T1" fmla="*/ 0 h 21600"/>
              <a:gd name="T2" fmla="*/ 570298 w 21600"/>
              <a:gd name="T3" fmla="*/ 943596 h 21600"/>
              <a:gd name="T4" fmla="*/ 122045 w 21600"/>
              <a:gd name="T5" fmla="*/ 1676400 h 21600"/>
              <a:gd name="T6" fmla="*/ 814388 w 21600"/>
              <a:gd name="T7" fmla="*/ 471798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 rot="5400000">
            <a:off x="850106" y="4941094"/>
            <a:ext cx="814388" cy="1600200"/>
          </a:xfrm>
          <a:custGeom>
            <a:avLst/>
            <a:gdLst>
              <a:gd name="T0" fmla="*/ 570298 w 21600"/>
              <a:gd name="T1" fmla="*/ 0 h 21600"/>
              <a:gd name="T2" fmla="*/ 570298 w 21600"/>
              <a:gd name="T3" fmla="*/ 900705 h 21600"/>
              <a:gd name="T4" fmla="*/ 122045 w 21600"/>
              <a:gd name="T5" fmla="*/ 1600200 h 21600"/>
              <a:gd name="T6" fmla="*/ 814388 w 21600"/>
              <a:gd name="T7" fmla="*/ 45035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6705600" y="2209800"/>
            <a:ext cx="1905000" cy="485775"/>
          </a:xfrm>
          <a:prstGeom prst="rightArrow">
            <a:avLst>
              <a:gd name="adj1" fmla="val 50000"/>
              <a:gd name="adj2" fmla="val 98039"/>
            </a:avLst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2" name="AutoShape 10"/>
          <p:cNvSpPr>
            <a:spLocks noChangeArrowheads="1"/>
          </p:cNvSpPr>
          <p:nvPr/>
        </p:nvSpPr>
        <p:spPr bwMode="auto">
          <a:xfrm>
            <a:off x="7239000" y="2819400"/>
            <a:ext cx="1371600" cy="485775"/>
          </a:xfrm>
          <a:prstGeom prst="rightArrow">
            <a:avLst>
              <a:gd name="adj1" fmla="val 50000"/>
              <a:gd name="adj2" fmla="val 70588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7162800" y="3733800"/>
            <a:ext cx="1585913" cy="485775"/>
          </a:xfrm>
          <a:prstGeom prst="rightArrow">
            <a:avLst>
              <a:gd name="adj1" fmla="val 50000"/>
              <a:gd name="adj2" fmla="val 81618"/>
            </a:avLst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4" name="AutoShape 12"/>
          <p:cNvSpPr>
            <a:spLocks noChangeArrowheads="1"/>
          </p:cNvSpPr>
          <p:nvPr/>
        </p:nvSpPr>
        <p:spPr bwMode="auto">
          <a:xfrm>
            <a:off x="7010400" y="4495800"/>
            <a:ext cx="1524000" cy="485775"/>
          </a:xfrm>
          <a:prstGeom prst="rightArrow">
            <a:avLst>
              <a:gd name="adj1" fmla="val 50000"/>
              <a:gd name="adj2" fmla="val 78431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5" name="AutoShape 13"/>
          <p:cNvSpPr>
            <a:spLocks noChangeArrowheads="1"/>
          </p:cNvSpPr>
          <p:nvPr/>
        </p:nvSpPr>
        <p:spPr bwMode="auto">
          <a:xfrm>
            <a:off x="7315200" y="5334000"/>
            <a:ext cx="1219200" cy="485775"/>
          </a:xfrm>
          <a:prstGeom prst="rightArrow">
            <a:avLst>
              <a:gd name="adj1" fmla="val 50000"/>
              <a:gd name="adj2" fmla="val 62745"/>
            </a:avLst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3962400" y="5562600"/>
            <a:ext cx="1214438" cy="4857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28" name="Rectangle 16"/>
          <p:cNvSpPr>
            <a:spLocks noChangeArrowheads="1"/>
          </p:cNvSpPr>
          <p:nvPr/>
        </p:nvSpPr>
        <p:spPr bwMode="auto">
          <a:xfrm>
            <a:off x="2209800" y="4419600"/>
            <a:ext cx="4724400" cy="990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kern="1200">
                <a:solidFill>
                  <a:srgbClr val="333399"/>
                </a:solidFill>
                <a:latin typeface="Arial" charset="0"/>
                <a:ea typeface="+mn-ea"/>
                <a:cs typeface="+mn-cs"/>
              </a:rPr>
              <a:t>сообщающиеся сосуды</a:t>
            </a: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5105400" y="2743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1981200" y="2514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2" descr="D:\клипарт\картинки на разные темы\Hands\C04-22-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928802"/>
            <a:ext cx="3428992" cy="265746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Утро в сосновом лесу. 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6393" cy="6858000"/>
          </a:xfrm>
          <a:prstGeom prst="rect">
            <a:avLst/>
          </a:prstGeom>
          <a:noFill/>
        </p:spPr>
      </p:pic>
      <p:pic>
        <p:nvPicPr>
          <p:cNvPr id="6" name="Рисунок 5" descr="D:\4 -Личные документы\Неделя семьи\картинки от Оксаны\elysium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857232"/>
            <a:ext cx="742955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Утро в сосновом лесу. 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6393" cy="6858000"/>
          </a:xfrm>
          <a:prstGeom prst="rect">
            <a:avLst/>
          </a:prstGeom>
          <a:noFill/>
        </p:spPr>
      </p:pic>
      <p:pic>
        <p:nvPicPr>
          <p:cNvPr id="11" name="Picture 4" descr="Рисунок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85786" y="785794"/>
            <a:ext cx="7500990" cy="5214975"/>
          </a:xfrm>
          <a:prstGeom prst="rect">
            <a:avLst/>
          </a:prstGeom>
          <a:noFill/>
          <a:ln/>
        </p:spPr>
      </p:pic>
      <p:sp>
        <p:nvSpPr>
          <p:cNvPr id="13" name="TextBox 12"/>
          <p:cNvSpPr txBox="1"/>
          <p:nvPr/>
        </p:nvSpPr>
        <p:spPr>
          <a:xfrm rot="20788638">
            <a:off x="1112989" y="1390640"/>
            <a:ext cx="72275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81E2"/>
                </a:solidFill>
              </a:rPr>
              <a:t>КАРТИНА</a:t>
            </a:r>
            <a:r>
              <a:rPr lang="ru-RU" sz="4400" b="1" dirty="0" smtClean="0">
                <a:solidFill>
                  <a:srgbClr val="008000"/>
                </a:solidFill>
              </a:rPr>
              <a:t>      </a:t>
            </a:r>
            <a:r>
              <a:rPr lang="ru-RU" sz="4400" b="1" dirty="0" smtClean="0">
                <a:solidFill>
                  <a:srgbClr val="FF0000"/>
                </a:solidFill>
              </a:rPr>
              <a:t>ЖИЗНИ </a:t>
            </a:r>
          </a:p>
          <a:p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E:\Pictures\Marriage\2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357430"/>
            <a:ext cx="2344060" cy="3502181"/>
          </a:xfrm>
          <a:prstGeom prst="rect">
            <a:avLst/>
          </a:prstGeom>
          <a:noFill/>
        </p:spPr>
      </p:pic>
      <p:pic>
        <p:nvPicPr>
          <p:cNvPr id="8" name="Picture 1" descr="D:\клипарт\картинки на разные темы\people\C04-25-0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4808" y="285728"/>
            <a:ext cx="3121938" cy="2428893"/>
          </a:xfrm>
          <a:prstGeom prst="rect">
            <a:avLst/>
          </a:prstGeom>
          <a:noFill/>
        </p:spPr>
      </p:pic>
      <p:pic>
        <p:nvPicPr>
          <p:cNvPr id="10" name="Picture 2" descr="D:\клипарт\картинки на разные темы\people\C04-25-11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4166" y="1428737"/>
            <a:ext cx="3167635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57158" y="5929330"/>
            <a:ext cx="219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Любить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14678" y="4071942"/>
            <a:ext cx="2538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Ценить</a:t>
            </a:r>
            <a:endParaRPr lang="ru-RU" sz="3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500826" y="2786058"/>
            <a:ext cx="2442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Нужен</a:t>
            </a:r>
            <a:endParaRPr lang="ru-RU" sz="3600" b="1" dirty="0"/>
          </a:p>
        </p:txBody>
      </p:sp>
      <p:pic>
        <p:nvPicPr>
          <p:cNvPr id="14" name="Содержимое 4" descr="%21cid%5F009c01c40577%242650e7a0%247ecffea9%40MaraLuisaGab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923836">
            <a:off x="3478961" y="4183567"/>
            <a:ext cx="5625611" cy="1529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E:\Lektcija_09_Roly\Слайд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4294967295"/>
          </p:nvPr>
        </p:nvSpPr>
        <p:spPr>
          <a:xfrm>
            <a:off x="0" y="1524000"/>
            <a:ext cx="8229600" cy="457200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64515" name="Picture 3" descr="Закрыть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0"/>
            <a:ext cx="5429256" cy="4459770"/>
          </a:xfrm>
          <a:prstGeom prst="rect">
            <a:avLst/>
          </a:prstGeom>
          <a:noFill/>
        </p:spPr>
      </p:pic>
      <p:pic>
        <p:nvPicPr>
          <p:cNvPr id="64517" name="Picture 5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9"/>
            <a:ext cx="3714744" cy="4952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E:\Pictures\Marriage\2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5175675" cy="7072338"/>
          </a:xfrm>
          <a:prstGeom prst="rect">
            <a:avLst/>
          </a:prstGeom>
          <a:noFill/>
        </p:spPr>
      </p:pic>
      <p:pic>
        <p:nvPicPr>
          <p:cNvPr id="55298" name="Picture 2" descr="E:\Pictures\Marriage\2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00628" cy="7045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-fotki.yandex.ru/get/6520/67221115.fb/0_741ef_6647a3af_X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0648"/>
            <a:ext cx="7776864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Pictures\Marriage\21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60" y="0"/>
            <a:ext cx="102468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Лесная поляна (Полянка). 189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44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Около дачи. 18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49316"/>
            <a:ext cx="9600692" cy="690731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488" y="5786454"/>
            <a:ext cx="369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Шишкин  И.И.   Около дачи. 1894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Утро в сосновом лесу. 18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6393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071670" y="4857760"/>
            <a:ext cx="321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Шишкин  «В сосновом бору»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HE FIRST KISS the first kiss (Первый поцелуй)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53958" cy="6858000"/>
          </a:xfrm>
          <a:prstGeom prst="rect">
            <a:avLst/>
          </a:prstGeom>
          <a:noFill/>
        </p:spPr>
      </p:pic>
      <p:pic>
        <p:nvPicPr>
          <p:cNvPr id="52228" name="Picture 4" descr="В голубом просторе. 19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5113" y="0"/>
            <a:ext cx="6238887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43372" y="6429396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Рылов А.Д. В голубом просторе 1918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Московский дворик. 1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77" y="0"/>
            <a:ext cx="9133254" cy="68783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5929330"/>
            <a:ext cx="465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Поленов В.Д.  «Московский дворик» 1878 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chool Da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2895601"/>
          </a:xfrm>
          <a:prstGeom prst="rect">
            <a:avLst/>
          </a:prstGeom>
          <a:noFill/>
        </p:spPr>
      </p:pic>
      <p:pic>
        <p:nvPicPr>
          <p:cNvPr id="51204" name="Picture 4" descr="Elegant York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482812"/>
            <a:ext cx="4429124" cy="4375187"/>
          </a:xfrm>
          <a:prstGeom prst="rect">
            <a:avLst/>
          </a:prstGeom>
          <a:noFill/>
        </p:spPr>
      </p:pic>
      <p:pic>
        <p:nvPicPr>
          <p:cNvPr id="51206" name="Picture 6" descr="Gallus Lafayeti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95102"/>
            <a:ext cx="4714876" cy="4032790"/>
          </a:xfrm>
          <a:prstGeom prst="rect">
            <a:avLst/>
          </a:prstGeom>
          <a:noFill/>
        </p:spPr>
      </p:pic>
      <p:pic>
        <p:nvPicPr>
          <p:cNvPr id="51210" name="Picture 10" descr="Прекрасный лебед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1"/>
            <a:ext cx="4429124" cy="3091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Московский дворик. 187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77" y="0"/>
            <a:ext cx="9133254" cy="68783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0298" y="5929330"/>
            <a:ext cx="465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Поленов В.Д.  «Московский дворик» 1878 г</a:t>
            </a:r>
            <a:endParaRPr lang="ru-RU" dirty="0"/>
          </a:p>
        </p:txBody>
      </p:sp>
      <p:pic>
        <p:nvPicPr>
          <p:cNvPr id="4" name="Рисунок 3" descr="http://www.livekuban.ru/files/attachs/__301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548680"/>
            <a:ext cx="8091264" cy="589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Карнавал Арлекина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785794"/>
            <a:ext cx="3267075" cy="4762500"/>
          </a:xfrm>
          <a:prstGeom prst="rect">
            <a:avLst/>
          </a:prstGeom>
          <a:noFill/>
        </p:spPr>
      </p:pic>
      <p:pic>
        <p:nvPicPr>
          <p:cNvPr id="59396" name="Picture 4" descr="Карнавал Арлекина. 1924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000240"/>
            <a:ext cx="47625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 descr="Файл:Malewitsc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http://pics.posternazakaz.ru/pnz/product/med_x2/0db2f82e4eef06c9008d344ecd4f8f5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620688"/>
            <a:ext cx="7068277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703862"/>
            <a:ext cx="887893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Все мы</a:t>
            </a:r>
          </a:p>
          <a:p>
            <a:pPr algn="ctr">
              <a:defRPr/>
            </a:pPr>
            <a:r>
              <a:rPr lang="ru-RU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 родом из детства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94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333" r="8333"/>
          <a:stretch>
            <a:fillRect/>
          </a:stretch>
        </p:blipFill>
        <p:spPr>
          <a:xfrm>
            <a:off x="881524" y="51593"/>
            <a:ext cx="8262475" cy="619680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8085960.jpg"/>
          <p:cNvPicPr>
            <a:picLocks noGrp="1" noChangeAspect="1"/>
          </p:cNvPicPr>
          <p:nvPr isPhoto="1"/>
        </p:nvPicPr>
        <p:blipFill>
          <a:blip r:embed="rId2" cstate="print"/>
          <a:stretch>
            <a:fillRect/>
          </a:stretch>
        </p:blipFill>
        <p:spPr>
          <a:xfrm>
            <a:off x="1115616" y="332656"/>
            <a:ext cx="8028384" cy="6021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клипарт\картинки на разные темы\people\C04-25-0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Картинка 19 из 53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142984"/>
            <a:ext cx="47625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Lektcija_01_Proshloe1\Слайд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285860"/>
            <a:ext cx="93583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 smtClean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hughwhitlock.com/wp-content/uploads/2012/02/family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7348656" cy="4877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99592" y="522920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E206F"/>
                </a:solidFill>
              </a:rPr>
              <a:t>Самое большое богатство в жизни каждого человека – это семья</a:t>
            </a:r>
            <a:endParaRPr lang="ru-RU" sz="2800" b="1" dirty="0">
              <a:solidFill>
                <a:srgbClr val="CE206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scontent-b.xx.fbcdn.net/hphotos-xpa1/t1.0-9/q71/s720x720/10322725_675675805829624_817727189355311688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32656"/>
            <a:ext cx="6858000" cy="5133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kdm44.ru/photo/files/semua_glavno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332656"/>
            <a:ext cx="7488832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4" name="Picture 8" descr="http://smimimi.ru/wp-content/uploads/2012/09/%D1%81%D0%B5%D0%BC%D1%8C%D1%8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80" y="2420888"/>
            <a:ext cx="5230100" cy="39144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48" name="Picture 12" descr="http://krasnarmfamily.ucoz.ru/izo/sem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60648"/>
            <a:ext cx="4583269" cy="2966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99682" name="Image" r:id="rId4" imgW="13003175" imgH="9752381" progId="">
              <p:embed/>
            </p:oleObj>
          </a:graphicData>
        </a:graphic>
      </p:graphicFrame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5688013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ru-RU" sz="240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8" name="TextBox 5"/>
          <p:cNvSpPr txBox="1">
            <a:spLocks noChangeArrowheads="1"/>
          </p:cNvSpPr>
          <p:nvPr/>
        </p:nvSpPr>
        <p:spPr bwMode="auto">
          <a:xfrm>
            <a:off x="1143000" y="642938"/>
            <a:ext cx="71342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rgbClr val="FFFF00"/>
                </a:solidFill>
              </a:rPr>
              <a:t>Дом это там, где вас поймут.</a:t>
            </a:r>
          </a:p>
          <a:p>
            <a:r>
              <a:rPr lang="ru-RU" sz="3600">
                <a:solidFill>
                  <a:srgbClr val="FFFF00"/>
                </a:solidFill>
              </a:rPr>
              <a:t>Там, где надеются и ждут.</a:t>
            </a:r>
          </a:p>
          <a:p>
            <a:r>
              <a:rPr lang="ru-RU" sz="3600">
                <a:solidFill>
                  <a:srgbClr val="FFFF00"/>
                </a:solidFill>
              </a:rPr>
              <a:t>Где ты забудешь о плохом –</a:t>
            </a:r>
          </a:p>
          <a:p>
            <a:r>
              <a:rPr lang="ru-RU" sz="3600">
                <a:solidFill>
                  <a:srgbClr val="FFFF00"/>
                </a:solidFill>
              </a:rPr>
              <a:t>Это твой дом.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mainpic" descr="http://pics.posternazakaz.ru/pnz/product/med/a636c1646d709c4a1126f1314876d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43608" y="1714488"/>
            <a:ext cx="3672408" cy="280076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>
              <a:defRPr/>
            </a:pPr>
            <a:r>
              <a:rPr lang="ru-RU" sz="4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Семья - это стартовая площадка для детей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stat21.privet.ru/lr/0c190d68a302511bc810db5725e43e6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472" y="0"/>
            <a:ext cx="4752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1640" y="1268760"/>
            <a:ext cx="32403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</a:rPr>
              <a:t>ДЕНЬ</a:t>
            </a:r>
          </a:p>
          <a:p>
            <a:r>
              <a:rPr lang="ru-RU" sz="4800" b="1" i="1" dirty="0" smtClean="0">
                <a:solidFill>
                  <a:srgbClr val="00B050"/>
                </a:solidFill>
              </a:rPr>
              <a:t>с</a:t>
            </a:r>
            <a:r>
              <a:rPr lang="ru-RU" sz="4800" b="1" i="1" dirty="0" smtClean="0">
                <a:solidFill>
                  <a:srgbClr val="00B050"/>
                </a:solidFill>
              </a:rPr>
              <a:t>емьи,</a:t>
            </a:r>
          </a:p>
          <a:p>
            <a:r>
              <a:rPr lang="ru-RU" sz="4800" b="1" i="1" dirty="0" smtClean="0">
                <a:solidFill>
                  <a:srgbClr val="00B050"/>
                </a:solidFill>
              </a:rPr>
              <a:t>л</a:t>
            </a:r>
            <a:r>
              <a:rPr lang="ru-RU" sz="4800" b="1" i="1" dirty="0" smtClean="0">
                <a:solidFill>
                  <a:srgbClr val="00B050"/>
                </a:solidFill>
              </a:rPr>
              <a:t>юбви</a:t>
            </a:r>
          </a:p>
          <a:p>
            <a:r>
              <a:rPr lang="ru-RU" sz="4800" b="1" i="1" dirty="0" smtClean="0">
                <a:solidFill>
                  <a:srgbClr val="00B050"/>
                </a:solidFill>
              </a:rPr>
              <a:t>И</a:t>
            </a:r>
          </a:p>
          <a:p>
            <a:r>
              <a:rPr lang="ru-RU" sz="4800" b="1" i="1" dirty="0" smtClean="0">
                <a:solidFill>
                  <a:srgbClr val="00B050"/>
                </a:solidFill>
              </a:rPr>
              <a:t>верности</a:t>
            </a:r>
            <a:endParaRPr lang="ru-RU" sz="48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poetika.com.ua/innovaeditor/assets/70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04664"/>
            <a:ext cx="4320480" cy="5760640"/>
          </a:xfrm>
          <a:prstGeom prst="rect">
            <a:avLst/>
          </a:prstGeom>
          <a:noFill/>
        </p:spPr>
      </p:pic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716016" y="746020"/>
            <a:ext cx="44279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Любовь готова всё прощать,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Умеет беспредельно ждать,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Любовь не может грешной быть,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Её немыслимо забыть,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любовь.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способна жизнь отдать,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- спасенье, благодать,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Полна безмерной доброты,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Она естественна, как ты,</a:t>
            </a:r>
            <a:b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Когда она - любовь.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Э. Рязанов.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Lektcija_01_Proshloe1\Слайд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Lektcija_01_Proshloe1\Слайд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5357826"/>
            <a:ext cx="9161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«Если б я только знал!»</a:t>
            </a:r>
            <a:endParaRPr lang="ru-RU" sz="60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042" y="1000108"/>
            <a:ext cx="55310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Нельза</a:t>
            </a:r>
            <a:r>
              <a:rPr lang="ru-RU" sz="2800" b="1" dirty="0" smtClean="0">
                <a:solidFill>
                  <a:srgbClr val="FF0000"/>
                </a:solidFill>
              </a:rPr>
              <a:t> поверхностно относиться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к жизненно-важным вопросам !!!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yarh.ru/uploads/images/news/content/1107/08/110708090000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560839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delo25_tilo_2\Слайд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0" y="457200"/>
            <a:ext cx="5257800" cy="701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1.Участок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(общение, общение)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2.Фундамент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духовные ценности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3.Столбы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филио, эрос, агапэ, сторгэ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4.Стены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–соответствие, характер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5.Окна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мотивы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6.Дверь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отношение к людям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7.Потолок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ответственность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8.Крыша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ожидания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9.Труба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влияние</a:t>
            </a: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10.Забор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моя территория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мое убеждение, целомудрие</a:t>
            </a:r>
          </a:p>
          <a:p>
            <a:pPr>
              <a:lnSpc>
                <a:spcPct val="150000"/>
              </a:lnSpc>
            </a:pPr>
            <a:endParaRPr 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13315" name="Picture 2" descr="E:\Lektcija_03_ Fundament\Слайд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5888" y="0"/>
            <a:ext cx="394811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2" descr="E:\Lektcija_09_Roly\Слайд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388620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E:\Lektcija_09_Roly\Слайд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52800"/>
            <a:ext cx="3886200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 rot="10800000" flipV="1">
            <a:off x="2057400" y="230188"/>
            <a:ext cx="50292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i="1">
                <a:solidFill>
                  <a:srgbClr val="FF0000"/>
                </a:solidFill>
                <a:cs typeface="Times New Roman" pitchFamily="18" charset="0"/>
              </a:rPr>
              <a:t>Брак – </a:t>
            </a:r>
            <a:r>
              <a:rPr lang="ru-RU" sz="1600" b="1" i="1">
                <a:solidFill>
                  <a:srgbClr val="FF0000"/>
                </a:solidFill>
                <a:cs typeface="Times New Roman" pitchFamily="18" charset="0"/>
              </a:rPr>
              <a:t>это союз двух людей разного пола, не состоящих в близких родственных отношениях и добровольно выбравших друг друга для совместной жизни и личностного развития каждого из них</a:t>
            </a:r>
            <a:endParaRPr lang="ru-RU" sz="1600" b="1" i="1">
              <a:solidFill>
                <a:srgbClr val="FF0000"/>
              </a:solidFill>
            </a:endParaRPr>
          </a:p>
          <a:p>
            <a:pPr eaLnBrk="0" hangingPunct="0"/>
            <a:r>
              <a:rPr lang="ru-RU" sz="1600" b="1" i="1">
                <a:solidFill>
                  <a:srgbClr val="FF0000"/>
                </a:solidFill>
                <a:cs typeface="Times New Roman" pitchFamily="18" charset="0"/>
              </a:rPr>
              <a:t>- эмоциональная поддержка (от кого, в каком виде)</a:t>
            </a:r>
            <a:endParaRPr lang="ru-RU" sz="1600" b="1" i="1">
              <a:solidFill>
                <a:srgbClr val="FF0000"/>
              </a:solidFill>
            </a:endParaRPr>
          </a:p>
          <a:p>
            <a:pPr eaLnBrk="0" hangingPunct="0"/>
            <a:r>
              <a:rPr lang="ru-RU" sz="1600" b="1" i="1">
                <a:solidFill>
                  <a:srgbClr val="FF0000"/>
                </a:solidFill>
                <a:cs typeface="Times New Roman" pitchFamily="18" charset="0"/>
              </a:rPr>
              <a:t>- близость                     - сотрудничество</a:t>
            </a:r>
            <a:endParaRPr lang="ru-RU" sz="1600" b="1" i="1">
              <a:solidFill>
                <a:srgbClr val="FF0000"/>
              </a:solidFill>
            </a:endParaRPr>
          </a:p>
          <a:p>
            <a:pPr eaLnBrk="0" hangingPunct="0"/>
            <a:r>
              <a:rPr lang="ru-RU" sz="1600" b="1" i="1">
                <a:solidFill>
                  <a:srgbClr val="FF0000"/>
                </a:solidFill>
                <a:cs typeface="Times New Roman" pitchFamily="18" charset="0"/>
              </a:rPr>
              <a:t>-совместимость           - общение</a:t>
            </a:r>
            <a:endParaRPr lang="ru-RU" sz="1600" b="1" i="1">
              <a:solidFill>
                <a:srgbClr val="FF0000"/>
              </a:solidFill>
            </a:endParaRPr>
          </a:p>
          <a:p>
            <a:pPr eaLnBrk="0" hangingPunct="0"/>
            <a:r>
              <a:rPr lang="ru-RU" sz="1600" b="1" i="1">
                <a:solidFill>
                  <a:srgbClr val="FF0000"/>
                </a:solidFill>
                <a:cs typeface="Times New Roman" pitchFamily="18" charset="0"/>
              </a:rPr>
              <a:t>                 = любовь друг ко другу и Господу           </a:t>
            </a:r>
            <a:r>
              <a:rPr lang="ru-RU" sz="1600">
                <a:solidFill>
                  <a:srgbClr val="FF0000"/>
                </a:solidFill>
                <a:cs typeface="Times New Roman" pitchFamily="18" charset="0"/>
              </a:rPr>
              <a:t>                                                                        </a:t>
            </a:r>
            <a:endParaRPr lang="ru-RU" sz="1600">
              <a:solidFill>
                <a:srgbClr val="FF0000"/>
              </a:solidFill>
            </a:endParaRPr>
          </a:p>
        </p:txBody>
      </p:sp>
      <p:pic>
        <p:nvPicPr>
          <p:cNvPr id="16387" name="Рисунок 1" descr="Букет невесты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-95250"/>
            <a:ext cx="9023350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0" y="1057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200">
                <a:cs typeface="Times New Roman" pitchFamily="18" charset="0"/>
              </a:rPr>
              <a:t>                             </a:t>
            </a:r>
            <a:endParaRPr lang="ru-RU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0" y="-228600"/>
            <a:ext cx="3733800" cy="35814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i="1" dirty="0">
                <a:solidFill>
                  <a:schemeClr val="tx1"/>
                </a:solidFill>
                <a:cs typeface="Times New Roman" pitchFamily="18" charset="0"/>
              </a:rPr>
              <a:t>Брак – это союз двух людей разного пола, не состоящих в близких родственных отношениях и добровольно выбравших друг друга для совместной жизни и личностного развития каждого из них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Lektcija_08_Zrelost\Слайд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 descr="E:\Lektcija_08_Zrelost\Слайд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0"/>
            <a:ext cx="50006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857250" y="4929188"/>
            <a:ext cx="64293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86438"/>
            <a:ext cx="9144000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B050"/>
                </a:solidFill>
              </a:rPr>
              <a:t> В ДНК – хромосомной структуре ядра каждой человеческой клетки – заложена возможность большего развития и роста и более высоких достижений и успехов через активное использование этих уникальных человеческих дарований</a:t>
            </a:r>
          </a:p>
        </p:txBody>
      </p:sp>
      <p:pic>
        <p:nvPicPr>
          <p:cNvPr id="7" name="Содержимое 6" descr="http://www.vbratske.ru/i/bratsk_news/1308719258875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6938" y="1556792"/>
            <a:ext cx="5907062" cy="42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:\MyDocuments\My Pictures\baby-rocco_anne-geddes-sti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60648"/>
            <a:ext cx="365093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Lektcija_08_Zrelost\Слайд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714876" y="0"/>
            <a:ext cx="4429124" cy="655564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Прежде, чем брать на себя связанную с супружеством ответственность, молодые люди должны приобрести навыки практической жизни. Эта подготовка сделает брак более счастливым и успешным.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endParaRPr lang="ru-RU" sz="3200" dirty="0" smtClean="0">
              <a:solidFill>
                <a:schemeClr val="bg1"/>
              </a:solidFill>
            </a:endParaRPr>
          </a:p>
          <a:p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:\клипарт\Clipart\Люди\Мужчины\00020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511" y="0"/>
            <a:ext cx="9261435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1406" y="3571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400" kern="1200" dirty="0">
              <a:solidFill>
                <a:prstClr val="white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бедренный треугольник 4"/>
          <p:cNvSpPr/>
          <p:nvPr/>
        </p:nvSpPr>
        <p:spPr>
          <a:xfrm>
            <a:off x="0" y="142852"/>
            <a:ext cx="4071934" cy="6572296"/>
          </a:xfrm>
          <a:prstGeom prst="triangle">
            <a:avLst>
              <a:gd name="adj" fmla="val 47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2844" y="285728"/>
            <a:ext cx="87154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</a:t>
            </a:r>
            <a:r>
              <a:rPr lang="ru-RU" b="1" dirty="0" smtClean="0"/>
              <a:t>Потребности </a:t>
            </a:r>
            <a:r>
              <a:rPr lang="ru-RU" b="1" dirty="0" err="1" smtClean="0"/>
              <a:t>самоактуализации</a:t>
            </a:r>
            <a:r>
              <a:rPr lang="ru-RU" dirty="0" smtClean="0"/>
              <a:t>:</a:t>
            </a:r>
          </a:p>
          <a:p>
            <a:r>
              <a:rPr lang="ru-RU" dirty="0" smtClean="0"/>
              <a:t>                           Развивать собственную личность до полной реализации </a:t>
            </a:r>
          </a:p>
          <a:p>
            <a:r>
              <a:rPr lang="ru-RU" dirty="0" smtClean="0"/>
              <a:t>                           ее потенциала</a:t>
            </a:r>
          </a:p>
          <a:p>
            <a:endParaRPr lang="ru-RU" dirty="0" smtClean="0"/>
          </a:p>
          <a:p>
            <a:r>
              <a:rPr lang="ru-RU" dirty="0" smtClean="0"/>
              <a:t>                        </a:t>
            </a:r>
            <a:r>
              <a:rPr lang="ru-RU" b="1" dirty="0" smtClean="0"/>
              <a:t>Эстетические потребности:</a:t>
            </a:r>
          </a:p>
          <a:p>
            <a:r>
              <a:rPr lang="ru-RU" dirty="0" smtClean="0"/>
              <a:t>                       Порядок  и красота</a:t>
            </a:r>
          </a:p>
          <a:p>
            <a:endParaRPr lang="ru-RU" dirty="0" smtClean="0"/>
          </a:p>
          <a:p>
            <a:r>
              <a:rPr lang="ru-RU" dirty="0" smtClean="0"/>
              <a:t>                    </a:t>
            </a:r>
            <a:r>
              <a:rPr lang="ru-RU" b="1" dirty="0" smtClean="0"/>
              <a:t>Когнитивные потребности:</a:t>
            </a:r>
          </a:p>
          <a:p>
            <a:r>
              <a:rPr lang="ru-RU" dirty="0" smtClean="0"/>
              <a:t>                   Знание и понимание</a:t>
            </a:r>
          </a:p>
          <a:p>
            <a:endParaRPr lang="ru-RU" dirty="0" smtClean="0"/>
          </a:p>
          <a:p>
            <a:r>
              <a:rPr lang="ru-RU" dirty="0" smtClean="0"/>
              <a:t>               </a:t>
            </a:r>
            <a:r>
              <a:rPr lang="ru-RU" b="1" dirty="0" smtClean="0"/>
              <a:t>Потребности уважения:</a:t>
            </a:r>
          </a:p>
          <a:p>
            <a:r>
              <a:rPr lang="ru-RU" dirty="0" smtClean="0"/>
              <a:t>              Достижение и завоевание признания (стремление приобретать </a:t>
            </a:r>
          </a:p>
          <a:p>
            <a:r>
              <a:rPr lang="ru-RU" dirty="0" smtClean="0"/>
              <a:t>              материальные блага, завоевывать признание, власть или влияние</a:t>
            </a:r>
          </a:p>
          <a:p>
            <a:endParaRPr lang="ru-RU" dirty="0" smtClean="0"/>
          </a:p>
          <a:p>
            <a:r>
              <a:rPr lang="ru-RU" dirty="0" smtClean="0"/>
              <a:t>          </a:t>
            </a:r>
            <a:r>
              <a:rPr lang="ru-RU" b="1" dirty="0" smtClean="0"/>
              <a:t>Потребности принадлежности и любви</a:t>
            </a:r>
          </a:p>
          <a:p>
            <a:r>
              <a:rPr lang="ru-RU" dirty="0" smtClean="0"/>
              <a:t>         Присоединение и принятие (объединять себя с друзьями, любимыми</a:t>
            </a:r>
          </a:p>
          <a:p>
            <a:r>
              <a:rPr lang="ru-RU" dirty="0" smtClean="0"/>
              <a:t>         людьми и членами семьи</a:t>
            </a:r>
          </a:p>
          <a:p>
            <a:endParaRPr lang="ru-RU" dirty="0" smtClean="0"/>
          </a:p>
          <a:p>
            <a:r>
              <a:rPr lang="ru-RU" sz="2000" b="1" dirty="0" smtClean="0"/>
              <a:t>    Потребности безопасности и надежности</a:t>
            </a:r>
          </a:p>
          <a:p>
            <a:r>
              <a:rPr lang="ru-RU" dirty="0" smtClean="0"/>
              <a:t>    Долгосрочное выживание и стабильность</a:t>
            </a:r>
          </a:p>
          <a:p>
            <a:endParaRPr lang="ru-RU" dirty="0" smtClean="0"/>
          </a:p>
          <a:p>
            <a:r>
              <a:rPr lang="ru-RU" sz="2000" b="1" dirty="0" smtClean="0"/>
              <a:t>Физиологические потребности:</a:t>
            </a:r>
          </a:p>
          <a:p>
            <a:r>
              <a:rPr lang="ru-RU" dirty="0" smtClean="0"/>
              <a:t>Голод, жажда, поддержание приемлемой для жизни температуры</a:t>
            </a:r>
          </a:p>
        </p:txBody>
      </p:sp>
      <p:sp>
        <p:nvSpPr>
          <p:cNvPr id="7" name="Овал 6"/>
          <p:cNvSpPr/>
          <p:nvPr/>
        </p:nvSpPr>
        <p:spPr>
          <a:xfrm>
            <a:off x="5786446" y="1214422"/>
            <a:ext cx="3000396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Потребности более низкого уровня должны быть удовлетворены в первую очередь</a:t>
            </a:r>
            <a:endParaRPr lang="ru-RU" i="1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6429388" y="5429264"/>
            <a:ext cx="2000264" cy="107157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Иерархия потребностей по </a:t>
            </a:r>
            <a:r>
              <a:rPr lang="ru-RU" dirty="0" err="1" smtClean="0"/>
              <a:t>Маслоу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клипарт\Clipart\Люди\Мужчины\00021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9220200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Прямоугольник 9"/>
          <p:cNvSpPr>
            <a:spLocks noChangeArrowheads="1"/>
          </p:cNvSpPr>
          <p:nvPr/>
        </p:nvSpPr>
        <p:spPr bwMode="auto">
          <a:xfrm>
            <a:off x="0" y="3505200"/>
            <a:ext cx="5410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3600" b="1">
                <a:solidFill>
                  <a:srgbClr val="FFFF00"/>
                </a:solidFill>
                <a:cs typeface="Arial" charset="0"/>
              </a:rPr>
              <a:t>Прежде,</a:t>
            </a:r>
          </a:p>
          <a:p>
            <a:pPr eaLnBrk="0" hangingPunct="0"/>
            <a:r>
              <a:rPr lang="ru-RU" sz="3600" b="1">
                <a:solidFill>
                  <a:srgbClr val="FFFF00"/>
                </a:solidFill>
                <a:cs typeface="Arial" charset="0"/>
              </a:rPr>
              <a:t> чем поймут тебя , постарайся</a:t>
            </a:r>
          </a:p>
          <a:p>
            <a:pPr eaLnBrk="0" hangingPunct="0"/>
            <a:r>
              <a:rPr lang="ru-RU" sz="3600" b="1">
                <a:solidFill>
                  <a:srgbClr val="FFFF00"/>
                </a:solidFill>
                <a:cs typeface="Arial" charset="0"/>
              </a:rPr>
              <a:t> понять сам.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1987" name="Picture 3" descr="2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214313" y="0"/>
            <a:ext cx="9144001" cy="6858000"/>
          </a:xfrm>
        </p:spPr>
      </p:pic>
      <p:sp>
        <p:nvSpPr>
          <p:cNvPr id="4" name="TextBox 3"/>
          <p:cNvSpPr txBox="1"/>
          <p:nvPr/>
        </p:nvSpPr>
        <p:spPr>
          <a:xfrm>
            <a:off x="214313" y="214313"/>
            <a:ext cx="8286750" cy="46196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0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4643438" y="1285875"/>
            <a:ext cx="16785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  <a:r>
              <a:rPr lang="ru-RU" sz="3600" b="1" dirty="0">
                <a:solidFill>
                  <a:srgbClr val="FFFF00"/>
                </a:solidFill>
              </a:rPr>
              <a:t>дети</a:t>
            </a:r>
          </a:p>
        </p:txBody>
      </p:sp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6500813" y="857250"/>
            <a:ext cx="3071812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  <a:r>
              <a:rPr lang="ru-RU" sz="3600" b="1" dirty="0">
                <a:solidFill>
                  <a:srgbClr val="FFFF00"/>
                </a:solidFill>
              </a:rPr>
              <a:t>работа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6786563" y="2571750"/>
            <a:ext cx="26431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  <a:r>
              <a:rPr lang="ru-RU" sz="3600" b="1" dirty="0">
                <a:solidFill>
                  <a:srgbClr val="FFFF00"/>
                </a:solidFill>
              </a:rPr>
              <a:t>досуг</a:t>
            </a:r>
          </a:p>
        </p:txBody>
      </p:sp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3429000" y="142875"/>
            <a:ext cx="2309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?</a:t>
            </a:r>
            <a:r>
              <a:rPr lang="ru-RU" sz="3600" b="1" dirty="0">
                <a:solidFill>
                  <a:srgbClr val="FFFF00"/>
                </a:solidFill>
              </a:rPr>
              <a:t>семья</a:t>
            </a: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5072063" y="4357688"/>
            <a:ext cx="4071937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</a:rPr>
              <a:t>    ?</a:t>
            </a:r>
          </a:p>
          <a:p>
            <a:r>
              <a:rPr lang="ru-RU" sz="3600" b="1" dirty="0"/>
              <a:t>      </a:t>
            </a:r>
            <a:r>
              <a:rPr lang="ru-RU" sz="3600" b="1" dirty="0">
                <a:solidFill>
                  <a:srgbClr val="FFFF00"/>
                </a:solidFill>
              </a:rPr>
              <a:t>родственники</a:t>
            </a:r>
          </a:p>
          <a:p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fbcdn-sphotos-h-a.akamaihd.net/hphotos-ak-xpf1/t1.0-9/10414604_682569505140254_679937798171440292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8296318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t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svadmari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5292725" cy="53736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0694" y="1285860"/>
            <a:ext cx="34290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414A9"/>
                </a:solidFill>
              </a:rPr>
              <a:t>«СОВЕТ      </a:t>
            </a:r>
          </a:p>
          <a:p>
            <a:r>
              <a:rPr lang="ru-RU" sz="5400" dirty="0" smtClean="0">
                <a:solidFill>
                  <a:srgbClr val="F414A9"/>
                </a:solidFill>
              </a:rPr>
              <a:t>     ДА</a:t>
            </a:r>
          </a:p>
          <a:p>
            <a:r>
              <a:rPr lang="ru-RU" sz="5400" dirty="0" smtClean="0">
                <a:solidFill>
                  <a:srgbClr val="F414A9"/>
                </a:solidFill>
              </a:rPr>
              <a:t>ЛЮБОВЬ!»</a:t>
            </a:r>
            <a:endParaRPr lang="ru-RU" sz="5400" dirty="0">
              <a:solidFill>
                <a:srgbClr val="F414A9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Вечный источ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50070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357166"/>
            <a:ext cx="3947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«Если б я только знал!...»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143513"/>
            <a:ext cx="9144000" cy="21027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</a:rPr>
              <a:t>      Информация – это построение взаимоотношений.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          Своевременная информация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               - щадит чувства,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                   - через нее видим проявление заботы,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                       - ощущаем чувство  спокойствия и мира.</a:t>
            </a:r>
          </a:p>
          <a:p>
            <a:r>
              <a:rPr lang="ru-RU" b="1" dirty="0" smtClean="0">
                <a:solidFill>
                  <a:srgbClr val="990033"/>
                </a:solidFill>
              </a:rPr>
              <a:t>Владение информацией спасает от недоразумений и конфликтов.</a:t>
            </a:r>
          </a:p>
          <a:p>
            <a:r>
              <a:rPr lang="ru-RU" dirty="0" smtClean="0">
                <a:solidFill>
                  <a:srgbClr val="990033"/>
                </a:solidFill>
              </a:rPr>
              <a:t> </a:t>
            </a:r>
            <a:endParaRPr lang="ru-RU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:\delo07_manna\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214950"/>
            <a:ext cx="9144000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:\delo07_manna\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90"/>
            <a:ext cx="91440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E:\delo07_manna\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643182"/>
            <a:ext cx="914400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delo07_manna\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357298"/>
            <a:ext cx="9144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E:\delo07_manna\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357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На берегу моря. 19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722376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4414" y="1142984"/>
            <a:ext cx="69294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rgbClr val="7030A0"/>
                </a:solidFill>
              </a:rPr>
              <a:t>Каждый миг жизни особенный</a:t>
            </a:r>
            <a:r>
              <a:rPr lang="ru-RU" sz="2800" i="1" dirty="0" smtClean="0">
                <a:solidFill>
                  <a:srgbClr val="7030A0"/>
                </a:solidFill>
              </a:rPr>
              <a:t>!</a:t>
            </a:r>
          </a:p>
          <a:p>
            <a:r>
              <a:rPr lang="ru-RU" sz="2800" i="1" dirty="0" smtClean="0">
                <a:solidFill>
                  <a:srgbClr val="7030A0"/>
                </a:solidFill>
              </a:rPr>
              <a:t>К</a:t>
            </a:r>
            <a:r>
              <a:rPr lang="ru-RU" sz="2800" i="1" dirty="0" smtClean="0">
                <a:solidFill>
                  <a:srgbClr val="7030A0"/>
                </a:solidFill>
              </a:rPr>
              <a:t>то </a:t>
            </a:r>
            <a:r>
              <a:rPr lang="ru-RU" sz="2800" i="1" dirty="0" smtClean="0">
                <a:solidFill>
                  <a:srgbClr val="7030A0"/>
                </a:solidFill>
              </a:rPr>
              <a:t>вам сказал, что вчера и сегодня – это одно и то же? </a:t>
            </a:r>
          </a:p>
          <a:p>
            <a:r>
              <a:rPr lang="ru-RU" sz="2800" i="1" dirty="0" smtClean="0">
                <a:solidFill>
                  <a:srgbClr val="7030A0"/>
                </a:solidFill>
              </a:rPr>
              <a:t> Море! </a:t>
            </a:r>
            <a:endParaRPr lang="ru-RU" sz="2800" i="1" dirty="0" smtClean="0">
              <a:solidFill>
                <a:srgbClr val="7030A0"/>
              </a:solidFill>
            </a:endParaRPr>
          </a:p>
          <a:p>
            <a:r>
              <a:rPr lang="ru-RU" sz="2800" i="1" dirty="0" smtClean="0">
                <a:solidFill>
                  <a:srgbClr val="7030A0"/>
                </a:solidFill>
              </a:rPr>
              <a:t>Сегодня </a:t>
            </a:r>
            <a:r>
              <a:rPr lang="ru-RU" sz="2800" i="1" dirty="0" smtClean="0">
                <a:solidFill>
                  <a:srgbClr val="7030A0"/>
                </a:solidFill>
              </a:rPr>
              <a:t>оно не такое как вчера.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2" descr="H:\MyDocuments\My Pictures\AnneGeddes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-71438"/>
            <a:ext cx="8549208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5"/>
          <p:cNvSpPr txBox="1">
            <a:spLocks noChangeArrowheads="1"/>
          </p:cNvSpPr>
          <p:nvPr/>
        </p:nvSpPr>
        <p:spPr bwMode="auto">
          <a:xfrm rot="-284539">
            <a:off x="2020615" y="4329895"/>
            <a:ext cx="6327151" cy="2308324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Личность «Естественного ребёнка» целостная.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Это ребёнок обладающий: 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- врожденным интеллектом,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- талантами, 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- творческими способностями, 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- особенностями личности и внешности,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- способный ощущать </a:t>
            </a:r>
            <a:r>
              <a:rPr lang="ru-RU" b="1" i="1" dirty="0">
                <a:solidFill>
                  <a:srgbClr val="FF0000"/>
                </a:solidFill>
              </a:rPr>
              <a:t>все </a:t>
            </a:r>
            <a:r>
              <a:rPr lang="ru-RU" b="1" dirty="0">
                <a:solidFill>
                  <a:srgbClr val="FF0000"/>
                </a:solidFill>
              </a:rPr>
              <a:t>чувства –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   (как «подобающие» так и «неподобающие»).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ics.posternazakaz.ru/pnz/product/med_x2/1a58c2cbe20e8b8e0986ae6c58f94f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66" y="0"/>
            <a:ext cx="9215466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1285860"/>
            <a:ext cx="321471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Единство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Жертвенная любовь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Преданность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Щедрость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Честность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Хвала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Поддержка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3439" y="1357298"/>
            <a:ext cx="45005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Самоотдача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Надежность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Верность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Сострадание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Эмоциональная уязвимость</a:t>
            </a:r>
          </a:p>
          <a:p>
            <a:r>
              <a:rPr lang="ru-RU" sz="3600" b="1" dirty="0" smtClean="0">
                <a:solidFill>
                  <a:schemeClr val="bg1"/>
                </a:solidFill>
              </a:rPr>
              <a:t>Отказ от соперничества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1802" y="357166"/>
            <a:ext cx="2883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ДРУЖБА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4" name="Picture 4" descr="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7408" y="738188"/>
            <a:ext cx="8216591" cy="5499124"/>
          </a:xfrm>
          <a:noFill/>
          <a:ln/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476375" y="115888"/>
            <a:ext cx="6702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600">
                <a:latin typeface="Arial" charset="0"/>
              </a:rPr>
              <a:t>Общение приводит к близости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571504"/>
          </a:xfrm>
          <a:solidFill>
            <a:schemeClr val="accent1"/>
          </a:solidFill>
          <a:ln w="15875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smtClean="0">
                <a:solidFill>
                  <a:schemeClr val="tx1"/>
                </a:solidFill>
                <a:latin typeface="Georgia" pitchFamily="18" charset="0"/>
              </a:rPr>
              <a:t>           </a:t>
            </a:r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 Время </a:t>
            </a:r>
            <a:r>
              <a:rPr lang="ru-RU" dirty="0">
                <a:solidFill>
                  <a:schemeClr val="tx1"/>
                </a:solidFill>
                <a:latin typeface="Georgia" pitchFamily="18" charset="0"/>
              </a:rPr>
              <a:t>вместе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785794"/>
            <a:ext cx="8715436" cy="5857916"/>
          </a:xfrm>
          <a:solidFill>
            <a:srgbClr val="FDAAA1"/>
          </a:solidFill>
        </p:spPr>
        <p:txBody>
          <a:bodyPr/>
          <a:lstStyle/>
          <a:p>
            <a:pPr marL="533400" indent="-533400" algn="r">
              <a:buFontTx/>
              <a:buNone/>
            </a:pPr>
            <a:endParaRPr lang="ru-RU" sz="2800" i="1" dirty="0"/>
          </a:p>
        </p:txBody>
      </p:sp>
      <p:pic>
        <p:nvPicPr>
          <p:cNvPr id="24588" name="Picture 12" descr="j02341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596" y="0"/>
            <a:ext cx="1074824" cy="1142983"/>
          </a:xfrm>
          <a:ln/>
        </p:spPr>
      </p:pic>
      <p:pic>
        <p:nvPicPr>
          <p:cNvPr id="24590" name="Picture 14" descr="239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72132" y="928670"/>
            <a:ext cx="3181350" cy="4495800"/>
          </a:xfrm>
          <a:noFill/>
          <a:ln/>
        </p:spPr>
      </p:pic>
      <p:sp>
        <p:nvSpPr>
          <p:cNvPr id="6" name="Прямоугольник 5"/>
          <p:cNvSpPr/>
          <p:nvPr/>
        </p:nvSpPr>
        <p:spPr>
          <a:xfrm>
            <a:off x="4714876" y="142852"/>
            <a:ext cx="4000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r">
              <a:buFontTx/>
              <a:buNone/>
            </a:pPr>
            <a:r>
              <a:rPr lang="ru-RU" i="1" dirty="0" smtClean="0"/>
              <a:t> Общаться   . Уметь выслушать.   .Совместные </a:t>
            </a:r>
            <a:r>
              <a:rPr lang="ru-RU" dirty="0" smtClean="0"/>
              <a:t>занятия.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142984"/>
            <a:ext cx="4356099" cy="2857520"/>
          </a:xfrm>
          <a:prstGeom prst="rect">
            <a:avLst/>
          </a:prstGeom>
          <a:noFill/>
          <a:ln w="9525">
            <a:gradFill>
              <a:gsLst>
                <a:gs pos="50000">
                  <a:srgbClr val="8FD99D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714752"/>
            <a:ext cx="4000528" cy="290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7" y="3571876"/>
            <a:ext cx="3929090" cy="304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4313" y="0"/>
            <a:ext cx="8715375" cy="6643688"/>
            <a:chOff x="1248" y="240"/>
            <a:chExt cx="4176" cy="3600"/>
          </a:xfrm>
        </p:grpSpPr>
        <p:sp>
          <p:nvSpPr>
            <p:cNvPr id="20489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42" cy="798"/>
            </a:xfrm>
            <a:custGeom>
              <a:avLst/>
              <a:gdLst>
                <a:gd name="T0" fmla="*/ 21 w 21600"/>
                <a:gd name="T1" fmla="*/ 0 h 21600"/>
                <a:gd name="T2" fmla="*/ 41 w 21600"/>
                <a:gd name="T3" fmla="*/ 29 h 21600"/>
                <a:gd name="T4" fmla="*/ 0 w 21600"/>
                <a:gd name="T5" fmla="*/ 29 h 21600"/>
                <a:gd name="T6" fmla="*/ 0 60000 65536"/>
                <a:gd name="T7" fmla="*/ 0 60000 65536"/>
                <a:gd name="T8" fmla="*/ 0 60000 65536"/>
                <a:gd name="T9" fmla="*/ 5411 w 21600"/>
                <a:gd name="T10" fmla="*/ 11802 h 21600"/>
                <a:gd name="T11" fmla="*/ 16189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D8EBB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257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787 w 21600"/>
                <a:gd name="T1" fmla="*/ 0 h 21600"/>
                <a:gd name="T2" fmla="*/ 15812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787 w 21600"/>
                <a:gd name="T9" fmla="*/ 500 h 21600"/>
                <a:gd name="T10" fmla="*/ 158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2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81258" name="Pyr3"/>
            <p:cNvSpPr>
              <a:spLocks noEditPoints="1" noChangeArrowheads="1"/>
            </p:cNvSpPr>
            <p:nvPr/>
          </p:nvSpPr>
          <p:spPr bwMode="auto">
            <a:xfrm>
              <a:off x="1808" y="1943"/>
              <a:ext cx="3057" cy="966"/>
            </a:xfrm>
            <a:custGeom>
              <a:avLst/>
              <a:gdLst>
                <a:gd name="T0" fmla="*/ 3768 w 21600"/>
                <a:gd name="T1" fmla="*/ 0 h 21600"/>
                <a:gd name="T2" fmla="*/ 17831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5287 w 21600"/>
                <a:gd name="T9" fmla="*/ 500 h 21600"/>
                <a:gd name="T10" fmla="*/ 16312 w 21600"/>
                <a:gd name="T11" fmla="*/ 21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5334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ru-RU" sz="3200" b="1" dirty="0">
                  <a:solidFill>
                    <a:srgbClr val="FF33CC"/>
                  </a:solidFill>
                </a:rPr>
                <a:t>Адекватное самораскрытие</a:t>
              </a:r>
            </a:p>
          </p:txBody>
        </p:sp>
        <p:sp>
          <p:nvSpPr>
            <p:cNvPr id="20492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104 w 21600"/>
                <a:gd name="T1" fmla="*/ 0 h 21600"/>
                <a:gd name="T2" fmla="*/ 703 w 21600"/>
                <a:gd name="T3" fmla="*/ 0 h 21600"/>
                <a:gd name="T4" fmla="*/ 807 w 21600"/>
                <a:gd name="T5" fmla="*/ 41 h 21600"/>
                <a:gd name="T6" fmla="*/ 0 w 21600"/>
                <a:gd name="T7" fmla="*/ 4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ru-RU"/>
                <a:t>У</a:t>
              </a:r>
            </a:p>
          </p:txBody>
        </p:sp>
      </p:grpSp>
      <p:cxnSp>
        <p:nvCxnSpPr>
          <p:cNvPr id="20" name="Прямая соединительная линия 19"/>
          <p:cNvCxnSpPr>
            <a:stCxn id="20492" idx="0"/>
          </p:cNvCxnSpPr>
          <p:nvPr/>
        </p:nvCxnSpPr>
        <p:spPr>
          <a:xfrm>
            <a:off x="1341438" y="4916488"/>
            <a:ext cx="3659187" cy="10128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4" name="TextBox 20"/>
          <p:cNvSpPr txBox="1">
            <a:spLocks noChangeArrowheads="1"/>
          </p:cNvSpPr>
          <p:nvPr/>
        </p:nvSpPr>
        <p:spPr bwMode="auto">
          <a:xfrm>
            <a:off x="1071563" y="5500688"/>
            <a:ext cx="32877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70C0"/>
                </a:solidFill>
              </a:rPr>
              <a:t>Уважение</a:t>
            </a:r>
          </a:p>
        </p:txBody>
      </p:sp>
      <p:sp>
        <p:nvSpPr>
          <p:cNvPr id="20485" name="TextBox 22"/>
          <p:cNvSpPr txBox="1">
            <a:spLocks noChangeArrowheads="1"/>
          </p:cNvSpPr>
          <p:nvPr/>
        </p:nvSpPr>
        <p:spPr bwMode="auto">
          <a:xfrm>
            <a:off x="3429000" y="357188"/>
            <a:ext cx="44291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ЗДОРОВАЯ </a:t>
            </a:r>
          </a:p>
          <a:p>
            <a:r>
              <a:rPr lang="ru-RU" sz="2800" b="1">
                <a:solidFill>
                  <a:srgbClr val="FF0000"/>
                </a:solidFill>
              </a:rPr>
              <a:t>КОНФРОНТАЦИЯ</a:t>
            </a:r>
          </a:p>
        </p:txBody>
      </p:sp>
      <p:sp>
        <p:nvSpPr>
          <p:cNvPr id="20486" name="TextBox 24"/>
          <p:cNvSpPr txBox="1">
            <a:spLocks noChangeArrowheads="1"/>
          </p:cNvSpPr>
          <p:nvPr/>
        </p:nvSpPr>
        <p:spPr bwMode="auto">
          <a:xfrm>
            <a:off x="4000500" y="5072063"/>
            <a:ext cx="62357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00B050"/>
                </a:solidFill>
              </a:rPr>
              <a:t>Эмпатия </a:t>
            </a:r>
            <a:r>
              <a:rPr lang="ru-RU" b="1">
                <a:solidFill>
                  <a:srgbClr val="00B050"/>
                </a:solidFill>
              </a:rPr>
              <a:t> (</a:t>
            </a:r>
            <a:r>
              <a:rPr lang="ru-RU" sz="2800" b="1">
                <a:solidFill>
                  <a:srgbClr val="00B050"/>
                </a:solidFill>
              </a:rPr>
              <a:t>теплота,</a:t>
            </a:r>
          </a:p>
          <a:p>
            <a:r>
              <a:rPr lang="ru-RU" sz="2800" b="1">
                <a:solidFill>
                  <a:srgbClr val="00B050"/>
                </a:solidFill>
              </a:rPr>
              <a:t>             сердечность, забота</a:t>
            </a:r>
            <a:r>
              <a:rPr lang="ru-RU" b="1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27" name="Прямая соединительная линия 26"/>
          <p:cNvCxnSpPr>
            <a:stCxn id="20492" idx="0"/>
          </p:cNvCxnSpPr>
          <p:nvPr/>
        </p:nvCxnSpPr>
        <p:spPr>
          <a:xfrm>
            <a:off x="1341438" y="4916488"/>
            <a:ext cx="5373687" cy="172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8" name="TextBox 28"/>
          <p:cNvSpPr txBox="1">
            <a:spLocks noChangeArrowheads="1"/>
          </p:cNvSpPr>
          <p:nvPr/>
        </p:nvSpPr>
        <p:spPr bwMode="auto">
          <a:xfrm>
            <a:off x="3000375" y="2071688"/>
            <a:ext cx="350043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7030A0"/>
                </a:solidFill>
              </a:rPr>
              <a:t>ИСКРЕННОСТЬ</a:t>
            </a:r>
          </a:p>
          <a:p>
            <a:r>
              <a:rPr lang="ru-RU" sz="2800" b="1">
                <a:solidFill>
                  <a:srgbClr val="7030A0"/>
                </a:solidFill>
              </a:rPr>
              <a:t>ПОДЛИННОСТЬ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Bible Studies for Women\GRAPHICS - Pictures\Flowers- pictures\477877_98203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4716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5852" y="1142984"/>
            <a:ext cx="18436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Я</a:t>
            </a:r>
            <a:endParaRPr lang="ru-RU" sz="9600" dirty="0"/>
          </a:p>
        </p:txBody>
      </p:sp>
      <p:sp>
        <p:nvSpPr>
          <p:cNvPr id="6" name="TextBox 5"/>
          <p:cNvSpPr txBox="1"/>
          <p:nvPr/>
        </p:nvSpPr>
        <p:spPr>
          <a:xfrm>
            <a:off x="4071935" y="2786058"/>
            <a:ext cx="785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/>
              <a:t>И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5429256" y="642918"/>
            <a:ext cx="2620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00B0F0"/>
                </a:solidFill>
              </a:rPr>
              <a:t>ТЫ</a:t>
            </a:r>
            <a:endParaRPr lang="ru-RU" sz="96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EAD\ЗА ЧАШКОЙ ЧАЯ\17 февраля 2009 г\Представь себе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67" y="-285800"/>
            <a:ext cx="9525067" cy="7143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14481" y="5072074"/>
            <a:ext cx="10001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Я</a:t>
            </a:r>
            <a:endParaRPr lang="ru-RU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4214810" y="5000636"/>
            <a:ext cx="1702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/>
              <a:t>ТЫ</a:t>
            </a:r>
            <a:endParaRPr lang="ru-RU" sz="8000" dirty="0"/>
          </a:p>
        </p:txBody>
      </p:sp>
      <p:sp>
        <p:nvSpPr>
          <p:cNvPr id="6" name="TextBox 5"/>
          <p:cNvSpPr txBox="1"/>
          <p:nvPr/>
        </p:nvSpPr>
        <p:spPr>
          <a:xfrm>
            <a:off x="3071802" y="5857892"/>
            <a:ext cx="869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И</a:t>
            </a:r>
            <a:endParaRPr lang="ru-RU" sz="4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Рисунок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0000FF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Tahoma" pitchFamily="34" charset="0"/>
              </a:rPr>
              <a:t>И НЕ БУДЬТЕ КАК ВСЕ, ВЕДИТЕ ЗА СОБОЙ</a:t>
            </a:r>
          </a:p>
        </p:txBody>
      </p:sp>
      <p:pic>
        <p:nvPicPr>
          <p:cNvPr id="6" name="Picture 2" descr="Рисунок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2" descr="Рисунок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715008" y="2214554"/>
            <a:ext cx="723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FF00"/>
                </a:solidFill>
              </a:rPr>
              <a:t>Я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00892" y="3143248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8148" y="2786058"/>
            <a:ext cx="1466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FF00"/>
                </a:solidFill>
              </a:rPr>
              <a:t>ТЕБЕ</a:t>
            </a:r>
            <a:endParaRPr lang="ru-RU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243" name="Picture 3" descr="New Image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67251" y="0"/>
            <a:ext cx="4476749" cy="3357562"/>
          </a:xfrm>
          <a:noFill/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219700" y="10525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42844" y="285729"/>
            <a:ext cx="450059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Биологические различия</a:t>
            </a:r>
          </a:p>
          <a:p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Влияние родителей</a:t>
            </a:r>
          </a:p>
          <a:p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Воспитание</a:t>
            </a:r>
          </a:p>
          <a:p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Очередность рождения</a:t>
            </a:r>
          </a:p>
          <a:p>
            <a:r>
              <a:rPr lang="ru-RU" sz="2800" b="1" dirty="0">
                <a:solidFill>
                  <a:srgbClr val="0070C0"/>
                </a:solidFill>
                <a:latin typeface="Arial" charset="0"/>
              </a:rPr>
              <a:t>Воздействие культурной среды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357818" y="3643314"/>
            <a:ext cx="3357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Вкус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Привычки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Ценности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Мышление</a:t>
            </a:r>
          </a:p>
          <a:p>
            <a:r>
              <a:rPr lang="ru-RU" sz="3200" b="1" dirty="0" smtClean="0">
                <a:solidFill>
                  <a:srgbClr val="FF0000"/>
                </a:solidFill>
                <a:latin typeface="Arial" charset="0"/>
              </a:rPr>
              <a:t>Темперамент</a:t>
            </a:r>
            <a:endParaRPr lang="ru-RU" sz="32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" name="Picture 3" descr="New Imag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0" y="3494184"/>
            <a:ext cx="5143504" cy="33638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 rot="20922897">
            <a:off x="0" y="2619375"/>
            <a:ext cx="3789363" cy="3413125"/>
          </a:xfrm>
        </p:spPr>
        <p:txBody>
          <a:bodyPr/>
          <a:lstStyle/>
          <a:p>
            <a:pPr eaLnBrk="1" hangingPunct="1">
              <a:buNone/>
            </a:pPr>
            <a:r>
              <a:rPr lang="ru-RU" sz="4800" dirty="0" smtClean="0">
                <a:solidFill>
                  <a:srgbClr val="0070C0"/>
                </a:solidFill>
              </a:rPr>
              <a:t>Привлекают</a:t>
            </a:r>
          </a:p>
        </p:txBody>
      </p:sp>
      <p:pic>
        <p:nvPicPr>
          <p:cNvPr id="12292" name="Picture 4" descr="Величко42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10300" y="2571750"/>
            <a:ext cx="2933700" cy="4286250"/>
          </a:xfr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440738" y="61134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 rot="20207285">
            <a:off x="6215074" y="3786190"/>
            <a:ext cx="364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FF0066"/>
                </a:solidFill>
              </a:rPr>
              <a:t>разности</a:t>
            </a:r>
            <a:endParaRPr lang="ru-RU" sz="4800" dirty="0">
              <a:solidFill>
                <a:srgbClr val="FF0066"/>
              </a:solidFill>
            </a:endParaRPr>
          </a:p>
        </p:txBody>
      </p:sp>
      <p:pic>
        <p:nvPicPr>
          <p:cNvPr id="9" name="Picture 3" descr="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57488" y="0"/>
            <a:ext cx="4014495" cy="25717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4339" name="Picture 3" descr="2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0"/>
            <a:ext cx="8748712" cy="6867525"/>
          </a:xfrm>
          <a:noFill/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8388350" y="6237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Arial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3240" y="142852"/>
            <a:ext cx="5500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Что случилось? Не так быстро все делает как я?</a:t>
            </a:r>
          </a:p>
          <a:p>
            <a:r>
              <a:rPr lang="ru-RU" sz="2400" b="1" dirty="0" smtClean="0"/>
              <a:t>Нравятся яблоки, а не груши?</a:t>
            </a:r>
          </a:p>
          <a:p>
            <a:r>
              <a:rPr lang="ru-RU" sz="2400" b="1" dirty="0" smtClean="0"/>
              <a:t>Предпочитает ромашки, а не гвоздики?</a:t>
            </a:r>
          </a:p>
          <a:p>
            <a:r>
              <a:rPr lang="ru-RU" sz="2400" b="1" dirty="0" smtClean="0"/>
              <a:t>Не забыл своих родственников после женитьбы?</a:t>
            </a:r>
          </a:p>
          <a:p>
            <a:r>
              <a:rPr lang="ru-RU" sz="2400" b="1" dirty="0" smtClean="0"/>
              <a:t>Звонит родителям?</a:t>
            </a:r>
          </a:p>
          <a:p>
            <a:r>
              <a:rPr lang="ru-RU" sz="2400" b="1" dirty="0" smtClean="0"/>
              <a:t>И т.д. и т.п.  (Другой? Не такой как я?</a:t>
            </a:r>
          </a:p>
          <a:p>
            <a:r>
              <a:rPr lang="ru-RU" sz="2400" b="1" dirty="0" smtClean="0"/>
              <a:t>И делает все по-другому?</a:t>
            </a:r>
          </a:p>
          <a:p>
            <a:r>
              <a:rPr lang="ru-RU" sz="2400" b="1" dirty="0" smtClean="0"/>
              <a:t> </a:t>
            </a:r>
          </a:p>
          <a:p>
            <a:r>
              <a:rPr lang="ru-RU" sz="2400" b="1" dirty="0" smtClean="0"/>
              <a:t> Не идеален? </a:t>
            </a:r>
            <a:r>
              <a:rPr lang="ru-RU" sz="2400" b="1" dirty="0" smtClean="0">
                <a:solidFill>
                  <a:srgbClr val="FF0000"/>
                </a:solidFill>
              </a:rPr>
              <a:t>Не читает мои мысли</a:t>
            </a:r>
            <a:r>
              <a:rPr lang="ru-RU" sz="2400" b="1" dirty="0" smtClean="0"/>
              <a:t>, не …..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pics.posternazakaz.ru/pnz/product/med/ed48bdd14ad7166ad5c782d48425eb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4286256"/>
            <a:ext cx="9144000" cy="206210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Навыки, приобретенные в семье,</a:t>
            </a:r>
          </a:p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помогают детям реализовать свой потенциал, способности и возможности, дает чувство уверенности в будущем.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239000" cy="1143000"/>
          </a:xfrm>
          <a:solidFill>
            <a:srgbClr val="336699"/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ru-RU" b="1">
                <a:solidFill>
                  <a:srgbClr val="FFFF00"/>
                </a:solidFill>
              </a:rPr>
              <a:t>Т Е С Т</a:t>
            </a:r>
            <a:endParaRPr lang="en-US" b="1">
              <a:solidFill>
                <a:srgbClr val="FFFF00"/>
              </a:solidFill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4724400" cy="4114800"/>
          </a:xfrm>
          <a:solidFill>
            <a:srgbClr val="FFCC00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800" b="1" dirty="0">
                <a:solidFill>
                  <a:schemeClr val="accent2"/>
                </a:solidFill>
              </a:rPr>
              <a:t>У кого больше: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6600FF"/>
                </a:solidFill>
              </a:rPr>
              <a:t>желудок, печень, почки, аппендикс?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6600FF"/>
                </a:solidFill>
              </a:rPr>
              <a:t> объем легких?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6600FF"/>
                </a:solidFill>
              </a:rPr>
              <a:t>красных кровяных телец?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6600FF"/>
                </a:solidFill>
              </a:rPr>
              <a:t>Щитовидная железа? </a:t>
            </a:r>
            <a:endParaRPr lang="ru-RU" sz="2800" b="1" dirty="0">
              <a:solidFill>
                <a:srgbClr val="6600FF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b="1" dirty="0">
                <a:solidFill>
                  <a:schemeClr val="accent2"/>
                </a:solidFill>
              </a:rPr>
              <a:t>Кто легче </a:t>
            </a:r>
            <a:r>
              <a:rPr lang="ru-RU" sz="2800" b="1" dirty="0" smtClean="0">
                <a:solidFill>
                  <a:schemeClr val="accent2"/>
                </a:solidFill>
              </a:rPr>
              <a:t>переносит</a:t>
            </a:r>
            <a:endParaRPr lang="ru-RU" sz="28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b="1" dirty="0">
                <a:solidFill>
                  <a:schemeClr val="accent2"/>
                </a:solidFill>
              </a:rPr>
              <a:t>       высокую</a:t>
            </a:r>
            <a:r>
              <a:rPr lang="en-US" sz="2800" b="1" dirty="0">
                <a:solidFill>
                  <a:schemeClr val="accent2"/>
                </a:solidFill>
              </a:rPr>
              <a:t> </a:t>
            </a:r>
            <a:r>
              <a:rPr lang="ru-RU" sz="2800" b="1" dirty="0" smtClean="0">
                <a:solidFill>
                  <a:schemeClr val="accent2"/>
                </a:solidFill>
              </a:rPr>
              <a:t>температуру</a:t>
            </a:r>
            <a:r>
              <a:rPr lang="en-US" sz="2800" b="1" dirty="0" smtClean="0">
                <a:solidFill>
                  <a:schemeClr val="accent2"/>
                </a:solidFill>
              </a:rPr>
              <a:t>?</a:t>
            </a:r>
            <a:endParaRPr lang="en-US" sz="2800" b="1" dirty="0">
              <a:solidFill>
                <a:schemeClr val="accent2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800" b="1" dirty="0">
                <a:solidFill>
                  <a:schemeClr val="accent2"/>
                </a:solidFill>
              </a:rPr>
              <a:t>Кто живет дольше? </a:t>
            </a:r>
          </a:p>
        </p:txBody>
      </p:sp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5486400" y="2362200"/>
          <a:ext cx="2895600" cy="3017838"/>
        </p:xfrm>
        <a:graphic>
          <a:graphicData uri="http://schemas.openxmlformats.org/presentationml/2006/ole">
            <p:oleObj spid="_x0000_s198658" name="Clip" r:id="rId4" imgW="1825920" imgH="1819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1" descr="D:\клипарт\Clipart\Медицина\00036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7752" cy="692946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57752" y="71414"/>
            <a:ext cx="43613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Между левым и правым полушариями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мозга женщины, существует  более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тесная связь нежели у мужчины,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следовательно полушария  женского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мозга более интенсивно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обмениваются информацией.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Этим объясняется женская интуиция 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способность лучше выражать свои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 мысли, а так </a:t>
            </a:r>
            <a:r>
              <a:rPr lang="ru-RU" kern="1200" dirty="0" smtClean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же то,  </a:t>
            </a: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почему женщина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может делать несколько дел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FF0000"/>
                </a:solidFill>
                <a:latin typeface="Arial" charset="0"/>
                <a:ea typeface="+mn-ea"/>
                <a:cs typeface="Arial" charset="0"/>
              </a:rPr>
              <a:t>одновременно.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ru-RU" kern="1200" dirty="0">
              <a:solidFill>
                <a:srgbClr val="FF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0822" y="3357562"/>
            <a:ext cx="44360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Однако у мужчин сильнее развито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аналитическое мышление и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Способность к ориентации в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пространстве –как раз благодаря тому,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что полушария мужского мозга более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независимы друг  от друга.  Поэтому,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если  мужчина что- то делает или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решает, он переходит, образно говоря,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из одного полушария в другое.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Мозг мужчины просто не может так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быстро </a:t>
            </a:r>
            <a:r>
              <a:rPr lang="ru-RU" kern="1200" dirty="0" smtClean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переключаться, </a:t>
            </a: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как ожидает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kern="1200" dirty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 этого женщина.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7" descr="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 b="1" dirty="0" smtClean="0">
                <a:solidFill>
                  <a:srgbClr val="008000"/>
                </a:solidFill>
                <a:latin typeface="Bookman Old Style" pitchFamily="18" charset="0"/>
              </a:rPr>
              <a:t>ПОТРЕБНОСТИ  В БРАКЕ</a:t>
            </a:r>
            <a:r>
              <a:rPr lang="ru-RU" sz="4000" b="1" dirty="0" smtClean="0">
                <a:solidFill>
                  <a:srgbClr val="008000"/>
                </a:solidFill>
              </a:rPr>
              <a:t/>
            </a:r>
            <a:br>
              <a:rPr lang="ru-RU" sz="4000" b="1" dirty="0" smtClean="0">
                <a:solidFill>
                  <a:srgbClr val="008000"/>
                </a:solidFill>
              </a:rPr>
            </a:br>
            <a:r>
              <a:rPr lang="ru-RU" sz="4000" i="1" u="sng" dirty="0" smtClean="0">
                <a:solidFill>
                  <a:srgbClr val="0062AC"/>
                </a:solidFill>
                <a:latin typeface="Bookman Old Style" pitchFamily="18" charset="0"/>
              </a:rPr>
              <a:t>мужчины</a:t>
            </a:r>
            <a:r>
              <a:rPr lang="ru-RU" sz="4000" dirty="0" smtClean="0">
                <a:solidFill>
                  <a:srgbClr val="0062AC"/>
                </a:solidFill>
              </a:rPr>
              <a:t>  </a:t>
            </a:r>
            <a:r>
              <a:rPr lang="ru-RU" sz="4000" dirty="0" smtClean="0">
                <a:solidFill>
                  <a:srgbClr val="008000"/>
                </a:solidFill>
              </a:rPr>
              <a:t>         </a:t>
            </a:r>
            <a:r>
              <a:rPr lang="ru-RU" sz="4000" u="sng" dirty="0" smtClean="0">
                <a:solidFill>
                  <a:srgbClr val="008000"/>
                </a:solidFill>
              </a:rPr>
              <a:t> </a:t>
            </a:r>
            <a:r>
              <a:rPr lang="ru-RU" sz="4000" i="1" u="sng" dirty="0" smtClean="0">
                <a:solidFill>
                  <a:srgbClr val="FF0000"/>
                </a:solidFill>
                <a:latin typeface="Bookman Old Style" pitchFamily="18" charset="0"/>
              </a:rPr>
              <a:t>женщины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457200" y="2209800"/>
            <a:ext cx="4038600" cy="39163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0062AC"/>
                </a:solidFill>
              </a:rPr>
              <a:t>Уважение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0062AC"/>
                </a:solidFill>
              </a:rPr>
              <a:t>Интимная близость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0062AC"/>
                </a:solidFill>
              </a:rPr>
              <a:t>Зрительное восхищение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0062AC"/>
                </a:solidFill>
              </a:rPr>
              <a:t>Спутник </a:t>
            </a:r>
          </a:p>
          <a:p>
            <a:pPr marL="609600" indent="-609600" eaLnBrk="1" hangingPunct="1">
              <a:buFontTx/>
              <a:buNone/>
            </a:pPr>
            <a:r>
              <a:rPr lang="ru-RU" sz="2400" b="1" dirty="0" smtClean="0">
                <a:solidFill>
                  <a:srgbClr val="0062AC"/>
                </a:solidFill>
              </a:rPr>
              <a:t>        по отдыху</a:t>
            </a:r>
          </a:p>
          <a:p>
            <a:pPr marL="609600" indent="-609600" eaLnBrk="1" hangingPunct="1">
              <a:buFontTx/>
              <a:buNone/>
            </a:pPr>
            <a:r>
              <a:rPr lang="ru-RU" sz="2400" b="1" dirty="0" smtClean="0">
                <a:solidFill>
                  <a:srgbClr val="0062AC"/>
                </a:solidFill>
              </a:rPr>
              <a:t>5.     Тихая гавань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48200" y="2286000"/>
            <a:ext cx="4038600" cy="3916363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Нежность и любовь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Общение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Восхищение характером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Помощь в воспитании детей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ru-RU" sz="2400" b="1" dirty="0" smtClean="0">
                <a:solidFill>
                  <a:srgbClr val="FF0000"/>
                </a:solidFill>
              </a:rPr>
              <a:t>Помощь по дому</a:t>
            </a:r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4495800" y="1447800"/>
            <a:ext cx="76200" cy="419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2362200" y="5562600"/>
            <a:ext cx="449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i="1" dirty="0">
                <a:solidFill>
                  <a:srgbClr val="FFFF00"/>
                </a:solidFill>
                <a:latin typeface="Bookman Old Style" pitchFamily="18" charset="0"/>
              </a:rPr>
              <a:t>центр разногласий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 descr="D:\клипарт\картинки на разные темы\people\C04-25-1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44000" cy="59293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1" cy="160043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</a:endParaRPr>
          </a:p>
          <a:p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Когда работает мозг мужчины, включаются нейроны только </a:t>
            </a:r>
            <a:r>
              <a:rPr lang="ru-RU" sz="2000" b="1" dirty="0" err="1" smtClean="0">
                <a:solidFill>
                  <a:srgbClr val="FFFF00"/>
                </a:solidFill>
                <a:latin typeface="Times New Roman" pitchFamily="18" charset="0"/>
              </a:rPr>
              <a:t>узкоспецифических</a:t>
            </a: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</a:rPr>
              <a:t> областей, что позволяет лучше концентрировать внимание на одном действии».</a:t>
            </a:r>
            <a:endParaRPr lang="ru-RU" sz="2000" dirty="0" smtClean="0">
              <a:solidFill>
                <a:srgbClr val="FFFF00"/>
              </a:solidFill>
            </a:endParaRPr>
          </a:p>
          <a:p>
            <a:endParaRPr lang="ru-RU" sz="2000" b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D:\клипарт\Clipart\Люди\Общее\0003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13"/>
            <a:ext cx="9144000" cy="771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827088" y="4868863"/>
            <a:ext cx="72818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120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Мужчины реализуют себя в жизни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kern="1200">
                <a:solidFill>
                  <a:srgbClr val="FF0066"/>
                </a:solidFill>
                <a:latin typeface="Arial" charset="0"/>
                <a:ea typeface="+mn-ea"/>
                <a:cs typeface="Arial" charset="0"/>
              </a:rPr>
              <a:t>добиваясь поставленных целей.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D:\клипарт\Clipart\Люди\Профессия\Водитель\00033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285728"/>
            <a:ext cx="935532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Мужчинам нравится завоевывать.</a:t>
            </a: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Не всегда ценят то, что им дается без усилий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клипарт\Clipart\Люди\Общее\000319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13"/>
            <a:ext cx="9144000" cy="764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357166"/>
            <a:ext cx="807249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kern="12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>ПРЕДЛОЖИТЬ МУЖЧИНЕ СОВЕТ, КОГДА ОН О НЕМ НЕ ПРОСИТ, - ЭТО ТОЖЕ САМОЕ, ЧТО НАМЕКНУТЬ ЕМУ БУДТО ОН НЕ СПОСОБЕН  ВСЕ РЕШИТЬ САМ.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 descr="D:\клипарт\картинки на разные темы\people\C04-25-1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142900"/>
            <a:ext cx="9572692" cy="728667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90600" y="5493603"/>
            <a:ext cx="7162800" cy="954107"/>
          </a:xfrm>
          <a:prstGeom prst="rect">
            <a:avLst/>
          </a:prstGeom>
          <a:solidFill>
            <a:srgbClr val="00B050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Мужчины анализируют головой , а женщины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kern="12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понимают сердцем.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клипарт\Clipart\Люди\Общее\0003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050" y="0"/>
            <a:ext cx="9182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900113" y="4797425"/>
            <a:ext cx="6481762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Женщины реализуют себя в жизни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через чувства и взаимоотношения 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1200">
                <a:solidFill>
                  <a:srgbClr val="FFFF00"/>
                </a:solidFill>
                <a:latin typeface="Arial" charset="0"/>
                <a:ea typeface="+mn-ea"/>
                <a:cs typeface="Arial" charset="0"/>
              </a:rPr>
              <a:t>с другими  людьми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077200" cy="1828800"/>
          </a:xfrm>
          <a:solidFill>
            <a:srgbClr val="CCFFFF"/>
          </a:solidFill>
        </p:spPr>
        <p:txBody>
          <a:bodyPr>
            <a:normAutofit/>
          </a:bodyPr>
          <a:lstStyle/>
          <a:p>
            <a:r>
              <a:rPr lang="ru-RU" sz="4000" b="1">
                <a:solidFill>
                  <a:srgbClr val="660033"/>
                </a:solidFill>
              </a:rPr>
              <a:t>Женщины способны использовать</a:t>
            </a:r>
            <a:br>
              <a:rPr lang="ru-RU" sz="4000" b="1">
                <a:solidFill>
                  <a:srgbClr val="660033"/>
                </a:solidFill>
              </a:rPr>
            </a:br>
            <a:r>
              <a:rPr lang="ru-RU" sz="4000" b="1">
                <a:solidFill>
                  <a:srgbClr val="660033"/>
                </a:solidFill>
              </a:rPr>
              <a:t>до 50 000 слов за день !</a:t>
            </a:r>
            <a:endParaRPr lang="en-US" sz="4000" b="1">
              <a:solidFill>
                <a:srgbClr val="660033"/>
              </a:solidFill>
            </a:endParaRP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8229600" cy="4648200"/>
          </a:xfrm>
          <a:solidFill>
            <a:schemeClr val="folHlink"/>
          </a:solidFill>
        </p:spPr>
        <p:txBody>
          <a:bodyPr/>
          <a:lstStyle/>
          <a:p>
            <a:pPr>
              <a:buFontTx/>
              <a:buNone/>
            </a:pPr>
            <a:endParaRPr lang="ru-RU" sz="3600" b="1"/>
          </a:p>
          <a:p>
            <a:pPr>
              <a:buFontTx/>
              <a:buNone/>
            </a:pPr>
            <a:endParaRPr lang="ru-RU" sz="3600" b="1"/>
          </a:p>
          <a:p>
            <a:pPr>
              <a:buFontTx/>
              <a:buNone/>
            </a:pPr>
            <a:r>
              <a:rPr lang="ru-RU" sz="3600" b="1"/>
              <a:t>   Мужчина – 25 000</a:t>
            </a:r>
            <a:endParaRPr lang="en-US" sz="3600" b="1"/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5029200" y="2057400"/>
          <a:ext cx="2890838" cy="4114800"/>
        </p:xfrm>
        <a:graphic>
          <a:graphicData uri="http://schemas.openxmlformats.org/presentationml/2006/ole">
            <p:oleObj spid="_x0000_s4098" name="Clip" r:id="rId4" imgW="3848040" imgH="54781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1386</TotalTime>
  <Words>4785</Words>
  <Application>Microsoft Office PowerPoint</Application>
  <PresentationFormat>Экран (4:3)</PresentationFormat>
  <Paragraphs>977</Paragraphs>
  <Slides>183</Slides>
  <Notes>132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183</vt:i4>
      </vt:variant>
    </vt:vector>
  </HeadingPairs>
  <TitlesOfParts>
    <vt:vector size="187" baseType="lpstr">
      <vt:lpstr>Солнцестояние</vt:lpstr>
      <vt:lpstr>Image</vt:lpstr>
      <vt:lpstr>Clip</vt:lpstr>
      <vt:lpstr>Photo House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Что такое семья?</vt:lpstr>
      <vt:lpstr>Слайд 17</vt:lpstr>
      <vt:lpstr>Слайд 18</vt:lpstr>
      <vt:lpstr>Функции Семьи</vt:lpstr>
      <vt:lpstr>Значительное Влияние Семьи</vt:lpstr>
      <vt:lpstr>Семья Как Система</vt:lpstr>
      <vt:lpstr>Слайд 22</vt:lpstr>
      <vt:lpstr>Семья Как Система</vt:lpstr>
      <vt:lpstr>Семья Как Система</vt:lpstr>
      <vt:lpstr>Сильные Стороны Семьи</vt:lpstr>
      <vt:lpstr>Характерные Черты Здоровой Семьи</vt:lpstr>
      <vt:lpstr>Признаки Нездоровой Семьи</vt:lpstr>
      <vt:lpstr>Признаки Нездоровой Семьи</vt:lpstr>
      <vt:lpstr>Признаки Здоровой Семьи</vt:lpstr>
      <vt:lpstr>Признаки Здоровой Семьи</vt:lpstr>
      <vt:lpstr>Слайд 31</vt:lpstr>
      <vt:lpstr>Признаки Здоровой Семьи</vt:lpstr>
      <vt:lpstr>ЭМОЦИОНАЛЬНЫЙ РЕЗЕРВУАР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            Время вместе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Т Е С Т</vt:lpstr>
      <vt:lpstr>Слайд 91</vt:lpstr>
      <vt:lpstr>ПОТРЕБНОСТИ  В БРАКЕ мужчины            женщины</vt:lpstr>
      <vt:lpstr>Слайд 93</vt:lpstr>
      <vt:lpstr>Слайд 94</vt:lpstr>
      <vt:lpstr>Слайд 95</vt:lpstr>
      <vt:lpstr>Слайд 96</vt:lpstr>
      <vt:lpstr>Слайд 97</vt:lpstr>
      <vt:lpstr>Слайд 98</vt:lpstr>
      <vt:lpstr>Женщины способны использовать до 50 000 слов за день !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1. Правое полушарие головного мозга женщин отвечает за эмоции, а левое у мужчин – за логику</vt:lpstr>
      <vt:lpstr>Характеристика правого и левого полушарий также влияет на то, как мы реагируем на кризис.</vt:lpstr>
      <vt:lpstr>2.Женщины наслаждаются процессом,  а мужчины видят цель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Как можно наполнить  сосуд любви человека,  который нам дорог?</vt:lpstr>
      <vt:lpstr>Способы наполнения резервуара</vt:lpstr>
      <vt:lpstr>ПРОБЛЕМА</vt:lpstr>
      <vt:lpstr>Подарки – это символ того,  что о вас думали</vt:lpstr>
      <vt:lpstr>Забота (помощь)</vt:lpstr>
      <vt:lpstr>Физические прикосновения</vt:lpstr>
      <vt:lpstr>Слайд 130</vt:lpstr>
      <vt:lpstr>ТЕСТ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МОЖНО ЛИ СОХРАНИТЬ ЛЮБОВЬ В БРАКЕ?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  <vt:lpstr>Слайд 154</vt:lpstr>
      <vt:lpstr>Слайд 155</vt:lpstr>
      <vt:lpstr>Слайд 156</vt:lpstr>
      <vt:lpstr>Слайд 157</vt:lpstr>
      <vt:lpstr>Слайд 158</vt:lpstr>
      <vt:lpstr>Слайд 159</vt:lpstr>
      <vt:lpstr>Слайд 160</vt:lpstr>
      <vt:lpstr>Слайд 161</vt:lpstr>
      <vt:lpstr>Слайд 162</vt:lpstr>
      <vt:lpstr>Слайд 163</vt:lpstr>
      <vt:lpstr>Слайд 164</vt:lpstr>
      <vt:lpstr>Слайд 165</vt:lpstr>
      <vt:lpstr>Слайд 166</vt:lpstr>
      <vt:lpstr>Слайд 167</vt:lpstr>
      <vt:lpstr>Слайд 168</vt:lpstr>
      <vt:lpstr>Слайд 169</vt:lpstr>
      <vt:lpstr>Слайд 170</vt:lpstr>
      <vt:lpstr>Слайд 171</vt:lpstr>
      <vt:lpstr>Слайд 172</vt:lpstr>
      <vt:lpstr>Слайд 173</vt:lpstr>
      <vt:lpstr>Слайд 174</vt:lpstr>
      <vt:lpstr>Слайд 175</vt:lpstr>
      <vt:lpstr>Слайд 176</vt:lpstr>
      <vt:lpstr>Слайд 177</vt:lpstr>
      <vt:lpstr>Слайд 178</vt:lpstr>
      <vt:lpstr>Слайд 179</vt:lpstr>
      <vt:lpstr>Слайд 180</vt:lpstr>
      <vt:lpstr>Слайд 181</vt:lpstr>
      <vt:lpstr>Слайд 182</vt:lpstr>
      <vt:lpstr>Слайд 183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семьи сборная</dc:title>
  <dc:creator>raostrovskaya</dc:creator>
  <cp:lastModifiedBy>raostrovskaya</cp:lastModifiedBy>
  <cp:revision>25</cp:revision>
  <dcterms:created xsi:type="dcterms:W3CDTF">2011-10-10T17:38:01Z</dcterms:created>
  <dcterms:modified xsi:type="dcterms:W3CDTF">2014-07-08T07:05:33Z</dcterms:modified>
</cp:coreProperties>
</file>