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3"/>
  </p:notesMasterIdLst>
  <p:handoutMasterIdLst>
    <p:handoutMasterId r:id="rId54"/>
  </p:handoutMasterIdLst>
  <p:sldIdLst>
    <p:sldId id="256" r:id="rId2"/>
    <p:sldId id="257" r:id="rId3"/>
    <p:sldId id="259" r:id="rId4"/>
    <p:sldId id="260" r:id="rId5"/>
    <p:sldId id="271" r:id="rId6"/>
    <p:sldId id="261" r:id="rId7"/>
    <p:sldId id="262" r:id="rId8"/>
    <p:sldId id="270" r:id="rId9"/>
    <p:sldId id="263" r:id="rId10"/>
    <p:sldId id="264" r:id="rId11"/>
    <p:sldId id="265" r:id="rId12"/>
    <p:sldId id="266" r:id="rId13"/>
    <p:sldId id="267" r:id="rId14"/>
    <p:sldId id="268" r:id="rId15"/>
    <p:sldId id="269" r:id="rId16"/>
    <p:sldId id="272" r:id="rId17"/>
    <p:sldId id="274" r:id="rId18"/>
    <p:sldId id="273" r:id="rId19"/>
    <p:sldId id="275" r:id="rId20"/>
    <p:sldId id="276" r:id="rId21"/>
    <p:sldId id="279" r:id="rId22"/>
    <p:sldId id="278" r:id="rId23"/>
    <p:sldId id="280" r:id="rId24"/>
    <p:sldId id="281" r:id="rId25"/>
    <p:sldId id="282" r:id="rId26"/>
    <p:sldId id="283" r:id="rId27"/>
    <p:sldId id="284" r:id="rId28"/>
    <p:sldId id="285" r:id="rId29"/>
    <p:sldId id="286" r:id="rId30"/>
    <p:sldId id="287" r:id="rId31"/>
    <p:sldId id="288" r:id="rId32"/>
    <p:sldId id="289" r:id="rId33"/>
    <p:sldId id="290" r:id="rId34"/>
    <p:sldId id="291" r:id="rId35"/>
    <p:sldId id="292" r:id="rId36"/>
    <p:sldId id="293" r:id="rId37"/>
    <p:sldId id="294" r:id="rId38"/>
    <p:sldId id="295" r:id="rId39"/>
    <p:sldId id="296" r:id="rId40"/>
    <p:sldId id="297" r:id="rId41"/>
    <p:sldId id="298" r:id="rId42"/>
    <p:sldId id="299" r:id="rId43"/>
    <p:sldId id="300" r:id="rId44"/>
    <p:sldId id="301" r:id="rId45"/>
    <p:sldId id="302" r:id="rId46"/>
    <p:sldId id="303" r:id="rId47"/>
    <p:sldId id="304" r:id="rId48"/>
    <p:sldId id="305" r:id="rId49"/>
    <p:sldId id="306" r:id="rId50"/>
    <p:sldId id="307" r:id="rId51"/>
    <p:sldId id="258" r:id="rId52"/>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294" autoAdjust="0"/>
    <p:restoredTop sz="76789" autoAdjust="0"/>
  </p:normalViewPr>
  <p:slideViewPr>
    <p:cSldViewPr>
      <p:cViewPr varScale="1">
        <p:scale>
          <a:sx n="57" d="100"/>
          <a:sy n="57" d="100"/>
        </p:scale>
        <p:origin x="-1758" y="-84"/>
      </p:cViewPr>
      <p:guideLst>
        <p:guide orient="horz" pos="2160"/>
        <p:guide pos="2880"/>
      </p:guideLst>
    </p:cSldViewPr>
  </p:slideViewPr>
  <p:notesTextViewPr>
    <p:cViewPr>
      <p:scale>
        <a:sx n="1" d="1"/>
        <a:sy n="1" d="1"/>
      </p:scale>
      <p:origin x="0" y="0"/>
    </p:cViewPr>
  </p:notesTextViewPr>
  <p:notesViewPr>
    <p:cSldViewPr>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5183720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6B9748B-DC09-44C9-94E4-23E34DE8F128}" type="datetimeFigureOut">
              <a:rPr lang="ru-RU" smtClean="0"/>
              <a:t>12.06.2013</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63483A9-BC79-4BD6-BD9A-0BE44217044F}" type="slidenum">
              <a:rPr lang="ru-RU" smtClean="0"/>
              <a:t>‹#›</a:t>
            </a:fld>
            <a:endParaRPr lang="ru-RU"/>
          </a:p>
        </p:txBody>
      </p:sp>
    </p:spTree>
    <p:extLst>
      <p:ext uri="{BB962C8B-B14F-4D97-AF65-F5344CB8AC3E}">
        <p14:creationId xmlns:p14="http://schemas.microsoft.com/office/powerpoint/2010/main" val="30655057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err="1" smtClean="0"/>
              <a:t>Взирание</a:t>
            </a:r>
            <a:r>
              <a:rPr lang="ru-RU" dirty="0" smtClean="0"/>
              <a:t> на Христа</a:t>
            </a:r>
            <a:endParaRPr lang="ru-RU" dirty="0"/>
          </a:p>
        </p:txBody>
      </p:sp>
      <p:sp>
        <p:nvSpPr>
          <p:cNvPr id="4" name="Номер слайда 3"/>
          <p:cNvSpPr>
            <a:spLocks noGrp="1"/>
          </p:cNvSpPr>
          <p:nvPr>
            <p:ph type="sldNum" sz="quarter" idx="10"/>
          </p:nvPr>
        </p:nvSpPr>
        <p:spPr/>
        <p:txBody>
          <a:bodyPr/>
          <a:lstStyle/>
          <a:p>
            <a:fld id="{563483A9-BC79-4BD6-BD9A-0BE44217044F}" type="slidenum">
              <a:rPr lang="ru-RU" smtClean="0"/>
              <a:t>13</a:t>
            </a:fld>
            <a:endParaRPr lang="ru-RU"/>
          </a:p>
        </p:txBody>
      </p:sp>
    </p:spTree>
    <p:extLst>
      <p:ext uri="{BB962C8B-B14F-4D97-AF65-F5344CB8AC3E}">
        <p14:creationId xmlns:p14="http://schemas.microsoft.com/office/powerpoint/2010/main" val="33338745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effectLst/>
                <a:latin typeface="+mn-lt"/>
                <a:ea typeface="+mn-ea"/>
                <a:cs typeface="+mn-cs"/>
              </a:rPr>
              <a:t>Если вы мужчина, никогда не спрашивайте у девушки, что бы она хотела в подарок. Используйте свой вкус и проницательность, даря подарок-сюрприз.  </a:t>
            </a:r>
          </a:p>
          <a:p>
            <a:endParaRPr lang="ru-RU" dirty="0"/>
          </a:p>
        </p:txBody>
      </p:sp>
      <p:sp>
        <p:nvSpPr>
          <p:cNvPr id="4" name="Номер слайда 3"/>
          <p:cNvSpPr>
            <a:spLocks noGrp="1"/>
          </p:cNvSpPr>
          <p:nvPr>
            <p:ph type="sldNum" sz="quarter" idx="10"/>
          </p:nvPr>
        </p:nvSpPr>
        <p:spPr/>
        <p:txBody>
          <a:bodyPr/>
          <a:lstStyle/>
          <a:p>
            <a:fld id="{563483A9-BC79-4BD6-BD9A-0BE44217044F}" type="slidenum">
              <a:rPr lang="ru-RU" smtClean="0"/>
              <a:t>42</a:t>
            </a:fld>
            <a:endParaRPr lang="ru-RU"/>
          </a:p>
        </p:txBody>
      </p:sp>
    </p:spTree>
    <p:extLst>
      <p:ext uri="{BB962C8B-B14F-4D97-AF65-F5344CB8AC3E}">
        <p14:creationId xmlns:p14="http://schemas.microsoft.com/office/powerpoint/2010/main" val="14553411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effectLst/>
                <a:latin typeface="+mn-lt"/>
                <a:ea typeface="+mn-ea"/>
                <a:cs typeface="+mn-cs"/>
              </a:rPr>
              <a:t>Неэтично спрашивать кого-то о его зарплате (если он не ваш близкий друг).</a:t>
            </a:r>
          </a:p>
          <a:p>
            <a:endParaRPr lang="ru-RU" dirty="0"/>
          </a:p>
        </p:txBody>
      </p:sp>
      <p:sp>
        <p:nvSpPr>
          <p:cNvPr id="4" name="Номер слайда 3"/>
          <p:cNvSpPr>
            <a:spLocks noGrp="1"/>
          </p:cNvSpPr>
          <p:nvPr>
            <p:ph type="sldNum" sz="quarter" idx="10"/>
          </p:nvPr>
        </p:nvSpPr>
        <p:spPr/>
        <p:txBody>
          <a:bodyPr/>
          <a:lstStyle/>
          <a:p>
            <a:fld id="{563483A9-BC79-4BD6-BD9A-0BE44217044F}" type="slidenum">
              <a:rPr lang="ru-RU" smtClean="0"/>
              <a:t>43</a:t>
            </a:fld>
            <a:endParaRPr lang="ru-RU"/>
          </a:p>
        </p:txBody>
      </p:sp>
    </p:spTree>
    <p:extLst>
      <p:ext uri="{BB962C8B-B14F-4D97-AF65-F5344CB8AC3E}">
        <p14:creationId xmlns:p14="http://schemas.microsoft.com/office/powerpoint/2010/main" val="14553411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effectLst/>
                <a:latin typeface="+mn-lt"/>
                <a:ea typeface="+mn-ea"/>
                <a:cs typeface="+mn-cs"/>
              </a:rPr>
              <a:t>Встаньте, когда на заседание комитета или встречу входит гость. Тем самым вы проявите к нему уважение. </a:t>
            </a:r>
          </a:p>
          <a:p>
            <a:endParaRPr lang="ru-RU" dirty="0"/>
          </a:p>
        </p:txBody>
      </p:sp>
      <p:sp>
        <p:nvSpPr>
          <p:cNvPr id="4" name="Номер слайда 3"/>
          <p:cNvSpPr>
            <a:spLocks noGrp="1"/>
          </p:cNvSpPr>
          <p:nvPr>
            <p:ph type="sldNum" sz="quarter" idx="10"/>
          </p:nvPr>
        </p:nvSpPr>
        <p:spPr/>
        <p:txBody>
          <a:bodyPr/>
          <a:lstStyle/>
          <a:p>
            <a:fld id="{563483A9-BC79-4BD6-BD9A-0BE44217044F}" type="slidenum">
              <a:rPr lang="ru-RU" smtClean="0"/>
              <a:t>44</a:t>
            </a:fld>
            <a:endParaRPr lang="ru-RU"/>
          </a:p>
        </p:txBody>
      </p:sp>
    </p:spTree>
    <p:extLst>
      <p:ext uri="{BB962C8B-B14F-4D97-AF65-F5344CB8AC3E}">
        <p14:creationId xmlns:p14="http://schemas.microsoft.com/office/powerpoint/2010/main" val="14553411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effectLst/>
                <a:latin typeface="+mn-lt"/>
                <a:ea typeface="+mn-ea"/>
                <a:cs typeface="+mn-cs"/>
              </a:rPr>
              <a:t>Неэтично в общественном месте чистить уши. Не прочищайте нос пальцем. Если вам нужно высморкаться – используйте платок.</a:t>
            </a:r>
          </a:p>
          <a:p>
            <a:endParaRPr lang="ru-RU" dirty="0"/>
          </a:p>
        </p:txBody>
      </p:sp>
      <p:sp>
        <p:nvSpPr>
          <p:cNvPr id="4" name="Номер слайда 3"/>
          <p:cNvSpPr>
            <a:spLocks noGrp="1"/>
          </p:cNvSpPr>
          <p:nvPr>
            <p:ph type="sldNum" sz="quarter" idx="10"/>
          </p:nvPr>
        </p:nvSpPr>
        <p:spPr/>
        <p:txBody>
          <a:bodyPr/>
          <a:lstStyle/>
          <a:p>
            <a:fld id="{563483A9-BC79-4BD6-BD9A-0BE44217044F}" type="slidenum">
              <a:rPr lang="ru-RU" smtClean="0"/>
              <a:t>45</a:t>
            </a:fld>
            <a:endParaRPr lang="ru-RU"/>
          </a:p>
        </p:txBody>
      </p:sp>
    </p:spTree>
    <p:extLst>
      <p:ext uri="{BB962C8B-B14F-4D97-AF65-F5344CB8AC3E}">
        <p14:creationId xmlns:p14="http://schemas.microsoft.com/office/powerpoint/2010/main" val="14553411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effectLst/>
                <a:latin typeface="+mn-lt"/>
                <a:ea typeface="+mn-ea"/>
                <a:cs typeface="+mn-cs"/>
              </a:rPr>
              <a:t>Если женщина поднимает что-то, она должна присесть. Не наклоняйтесь. </a:t>
            </a:r>
          </a:p>
          <a:p>
            <a:endParaRPr lang="ru-RU" dirty="0"/>
          </a:p>
        </p:txBody>
      </p:sp>
      <p:sp>
        <p:nvSpPr>
          <p:cNvPr id="4" name="Номер слайда 3"/>
          <p:cNvSpPr>
            <a:spLocks noGrp="1"/>
          </p:cNvSpPr>
          <p:nvPr>
            <p:ph type="sldNum" sz="quarter" idx="10"/>
          </p:nvPr>
        </p:nvSpPr>
        <p:spPr/>
        <p:txBody>
          <a:bodyPr/>
          <a:lstStyle/>
          <a:p>
            <a:fld id="{563483A9-BC79-4BD6-BD9A-0BE44217044F}" type="slidenum">
              <a:rPr lang="ru-RU" smtClean="0"/>
              <a:t>46</a:t>
            </a:fld>
            <a:endParaRPr lang="ru-RU"/>
          </a:p>
        </p:txBody>
      </p:sp>
    </p:spTree>
    <p:extLst>
      <p:ext uri="{BB962C8B-B14F-4D97-AF65-F5344CB8AC3E}">
        <p14:creationId xmlns:p14="http://schemas.microsoft.com/office/powerpoint/2010/main" val="14553411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effectLst/>
                <a:latin typeface="+mn-lt"/>
                <a:ea typeface="+mn-ea"/>
                <a:cs typeface="+mn-cs"/>
              </a:rPr>
              <a:t>Избегайте заметной привычки хохотать, громко говорить и громко упоминать имена.</a:t>
            </a:r>
          </a:p>
          <a:p>
            <a:endParaRPr lang="ru-RU" dirty="0"/>
          </a:p>
        </p:txBody>
      </p:sp>
      <p:sp>
        <p:nvSpPr>
          <p:cNvPr id="4" name="Номер слайда 3"/>
          <p:cNvSpPr>
            <a:spLocks noGrp="1"/>
          </p:cNvSpPr>
          <p:nvPr>
            <p:ph type="sldNum" sz="quarter" idx="10"/>
          </p:nvPr>
        </p:nvSpPr>
        <p:spPr/>
        <p:txBody>
          <a:bodyPr/>
          <a:lstStyle/>
          <a:p>
            <a:fld id="{563483A9-BC79-4BD6-BD9A-0BE44217044F}" type="slidenum">
              <a:rPr lang="ru-RU" smtClean="0"/>
              <a:t>47</a:t>
            </a:fld>
            <a:endParaRPr lang="ru-RU"/>
          </a:p>
        </p:txBody>
      </p:sp>
    </p:spTree>
    <p:extLst>
      <p:ext uri="{BB962C8B-B14F-4D97-AF65-F5344CB8AC3E}">
        <p14:creationId xmlns:p14="http://schemas.microsoft.com/office/powerpoint/2010/main" val="14553411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effectLst/>
                <a:latin typeface="+mn-lt"/>
                <a:ea typeface="+mn-ea"/>
                <a:cs typeface="+mn-cs"/>
              </a:rPr>
              <a:t>Не смотрите на людей пристально.</a:t>
            </a:r>
          </a:p>
          <a:p>
            <a:endParaRPr lang="ru-RU" dirty="0"/>
          </a:p>
        </p:txBody>
      </p:sp>
      <p:sp>
        <p:nvSpPr>
          <p:cNvPr id="4" name="Номер слайда 3"/>
          <p:cNvSpPr>
            <a:spLocks noGrp="1"/>
          </p:cNvSpPr>
          <p:nvPr>
            <p:ph type="sldNum" sz="quarter" idx="10"/>
          </p:nvPr>
        </p:nvSpPr>
        <p:spPr/>
        <p:txBody>
          <a:bodyPr/>
          <a:lstStyle/>
          <a:p>
            <a:fld id="{563483A9-BC79-4BD6-BD9A-0BE44217044F}" type="slidenum">
              <a:rPr lang="ru-RU" smtClean="0"/>
              <a:t>48</a:t>
            </a:fld>
            <a:endParaRPr lang="ru-RU"/>
          </a:p>
        </p:txBody>
      </p:sp>
    </p:spTree>
    <p:extLst>
      <p:ext uri="{BB962C8B-B14F-4D97-AF65-F5344CB8AC3E}">
        <p14:creationId xmlns:p14="http://schemas.microsoft.com/office/powerpoint/2010/main" val="14553411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effectLst/>
                <a:latin typeface="+mn-lt"/>
                <a:ea typeface="+mn-ea"/>
                <a:cs typeface="+mn-cs"/>
              </a:rPr>
              <a:t>Избегайте личных замечаний, которые могут привлечь внимание. </a:t>
            </a:r>
          </a:p>
          <a:p>
            <a:endParaRPr lang="ru-RU" dirty="0"/>
          </a:p>
        </p:txBody>
      </p:sp>
      <p:sp>
        <p:nvSpPr>
          <p:cNvPr id="4" name="Номер слайда 3"/>
          <p:cNvSpPr>
            <a:spLocks noGrp="1"/>
          </p:cNvSpPr>
          <p:nvPr>
            <p:ph type="sldNum" sz="quarter" idx="10"/>
          </p:nvPr>
        </p:nvSpPr>
        <p:spPr/>
        <p:txBody>
          <a:bodyPr/>
          <a:lstStyle/>
          <a:p>
            <a:fld id="{563483A9-BC79-4BD6-BD9A-0BE44217044F}" type="slidenum">
              <a:rPr lang="ru-RU" smtClean="0"/>
              <a:t>49</a:t>
            </a:fld>
            <a:endParaRPr lang="ru-RU"/>
          </a:p>
        </p:txBody>
      </p:sp>
    </p:spTree>
    <p:extLst>
      <p:ext uri="{BB962C8B-B14F-4D97-AF65-F5344CB8AC3E}">
        <p14:creationId xmlns:p14="http://schemas.microsoft.com/office/powerpoint/2010/main" val="14553411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effectLst/>
                <a:latin typeface="+mn-lt"/>
                <a:ea typeface="+mn-ea"/>
                <a:cs typeface="+mn-cs"/>
              </a:rPr>
              <a:t>Не жуйте жвачку в общественном месте.</a:t>
            </a:r>
          </a:p>
          <a:p>
            <a:pPr marL="0" marR="0" lvl="0" indent="0" algn="l" defTabSz="914400" rtl="0" eaLnBrk="1" fontAlgn="auto" latinLnBrk="0" hangingPunct="1">
              <a:lnSpc>
                <a:spcPct val="100000"/>
              </a:lnSpc>
              <a:spcBef>
                <a:spcPts val="0"/>
              </a:spcBef>
              <a:spcAft>
                <a:spcPts val="0"/>
              </a:spcAft>
              <a:buClrTx/>
              <a:buSzTx/>
              <a:buFontTx/>
              <a:buNone/>
              <a:tabLst/>
              <a:defRPr/>
            </a:pPr>
            <a:r>
              <a:rPr lang="ru-RU" sz="1200" kern="1200" smtClean="0">
                <a:solidFill>
                  <a:schemeClr val="tx1"/>
                </a:solidFill>
                <a:effectLst/>
                <a:latin typeface="+mn-lt"/>
                <a:ea typeface="+mn-ea"/>
                <a:cs typeface="+mn-cs"/>
              </a:rPr>
              <a:t>Не занимайтесь личными делами в общественном месте. </a:t>
            </a:r>
          </a:p>
          <a:p>
            <a:endParaRPr lang="ru-RU" dirty="0"/>
          </a:p>
        </p:txBody>
      </p:sp>
      <p:sp>
        <p:nvSpPr>
          <p:cNvPr id="4" name="Номер слайда 3"/>
          <p:cNvSpPr>
            <a:spLocks noGrp="1"/>
          </p:cNvSpPr>
          <p:nvPr>
            <p:ph type="sldNum" sz="quarter" idx="10"/>
          </p:nvPr>
        </p:nvSpPr>
        <p:spPr/>
        <p:txBody>
          <a:bodyPr/>
          <a:lstStyle/>
          <a:p>
            <a:fld id="{563483A9-BC79-4BD6-BD9A-0BE44217044F}" type="slidenum">
              <a:rPr lang="ru-RU" smtClean="0"/>
              <a:t>50</a:t>
            </a:fld>
            <a:endParaRPr lang="ru-RU"/>
          </a:p>
        </p:txBody>
      </p:sp>
    </p:spTree>
    <p:extLst>
      <p:ext uri="{BB962C8B-B14F-4D97-AF65-F5344CB8AC3E}">
        <p14:creationId xmlns:p14="http://schemas.microsoft.com/office/powerpoint/2010/main" val="14553411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lvl="0"/>
            <a:r>
              <a:rPr lang="ru-RU" sz="1200" kern="1200" dirty="0" smtClean="0">
                <a:solidFill>
                  <a:schemeClr val="tx1"/>
                </a:solidFill>
                <a:effectLst/>
                <a:latin typeface="+mn-lt"/>
                <a:ea typeface="+mn-ea"/>
                <a:cs typeface="+mn-cs"/>
              </a:rPr>
              <a:t>Если мужчина идет в паре с женщиной-литературным евангелистом, обычно правила требуют, чтобы он шел с правой стороны от женщины. </a:t>
            </a:r>
          </a:p>
          <a:p>
            <a:r>
              <a:rPr lang="ru-RU" sz="1200" kern="1200" dirty="0" smtClean="0">
                <a:solidFill>
                  <a:schemeClr val="tx1"/>
                </a:solidFill>
                <a:effectLst/>
                <a:latin typeface="+mn-lt"/>
                <a:ea typeface="+mn-ea"/>
                <a:cs typeface="+mn-cs"/>
              </a:rPr>
              <a:t> </a:t>
            </a:r>
          </a:p>
          <a:p>
            <a:r>
              <a:rPr lang="ru-RU" sz="1200" kern="1200" dirty="0" smtClean="0">
                <a:solidFill>
                  <a:schemeClr val="tx1"/>
                </a:solidFill>
                <a:effectLst/>
                <a:latin typeface="+mn-lt"/>
                <a:ea typeface="+mn-ea"/>
                <a:cs typeface="+mn-cs"/>
              </a:rPr>
              <a:t>Однако если они идут по шоссе, воспитанный мужчина должен идти с более опасной стороны, где может возникнуть риск быть задетым машиной и т.п. Женщина должна идти с более безопасной стороны. </a:t>
            </a:r>
          </a:p>
          <a:p>
            <a:endParaRPr lang="ru-RU" dirty="0"/>
          </a:p>
        </p:txBody>
      </p:sp>
      <p:sp>
        <p:nvSpPr>
          <p:cNvPr id="4" name="Номер слайда 3"/>
          <p:cNvSpPr>
            <a:spLocks noGrp="1"/>
          </p:cNvSpPr>
          <p:nvPr>
            <p:ph type="sldNum" sz="quarter" idx="10"/>
          </p:nvPr>
        </p:nvSpPr>
        <p:spPr/>
        <p:txBody>
          <a:bodyPr/>
          <a:lstStyle/>
          <a:p>
            <a:fld id="{563483A9-BC79-4BD6-BD9A-0BE44217044F}" type="slidenum">
              <a:rPr lang="ru-RU" smtClean="0"/>
              <a:t>34</a:t>
            </a:fld>
            <a:endParaRPr lang="ru-RU"/>
          </a:p>
        </p:txBody>
      </p:sp>
    </p:spTree>
    <p:extLst>
      <p:ext uri="{BB962C8B-B14F-4D97-AF65-F5344CB8AC3E}">
        <p14:creationId xmlns:p14="http://schemas.microsoft.com/office/powerpoint/2010/main" val="14553411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effectLst/>
                <a:latin typeface="+mn-lt"/>
                <a:ea typeface="+mn-ea"/>
                <a:cs typeface="+mn-cs"/>
              </a:rPr>
              <a:t>При посадке в автобус,</a:t>
            </a:r>
            <a:r>
              <a:rPr lang="ru-RU" sz="1200" kern="1200" baseline="0" dirty="0" smtClean="0">
                <a:solidFill>
                  <a:schemeClr val="tx1"/>
                </a:solidFill>
                <a:effectLst/>
                <a:latin typeface="+mn-lt"/>
                <a:ea typeface="+mn-ea"/>
                <a:cs typeface="+mn-cs"/>
              </a:rPr>
              <a:t> машину или квартиру</a:t>
            </a:r>
            <a:r>
              <a:rPr lang="ru-RU" sz="1200" kern="1200" dirty="0" smtClean="0">
                <a:solidFill>
                  <a:schemeClr val="tx1"/>
                </a:solidFill>
                <a:effectLst/>
                <a:latin typeface="+mn-lt"/>
                <a:ea typeface="+mn-ea"/>
                <a:cs typeface="+mn-cs"/>
              </a:rPr>
              <a:t> женщине должно быть отдано преимущество и оказана помощь. При выходе из машины джентльмен должен выйти первым и сразу же подать руку женщине, чтобы помочь ей выйти из машины.  </a:t>
            </a:r>
          </a:p>
          <a:p>
            <a:endParaRPr lang="ru-RU" dirty="0"/>
          </a:p>
        </p:txBody>
      </p:sp>
      <p:sp>
        <p:nvSpPr>
          <p:cNvPr id="4" name="Номер слайда 3"/>
          <p:cNvSpPr>
            <a:spLocks noGrp="1"/>
          </p:cNvSpPr>
          <p:nvPr>
            <p:ph type="sldNum" sz="quarter" idx="10"/>
          </p:nvPr>
        </p:nvSpPr>
        <p:spPr/>
        <p:txBody>
          <a:bodyPr/>
          <a:lstStyle/>
          <a:p>
            <a:fld id="{563483A9-BC79-4BD6-BD9A-0BE44217044F}" type="slidenum">
              <a:rPr lang="ru-RU" smtClean="0"/>
              <a:t>35</a:t>
            </a:fld>
            <a:endParaRPr lang="ru-RU"/>
          </a:p>
        </p:txBody>
      </p:sp>
    </p:spTree>
    <p:extLst>
      <p:ext uri="{BB962C8B-B14F-4D97-AF65-F5344CB8AC3E}">
        <p14:creationId xmlns:p14="http://schemas.microsoft.com/office/powerpoint/2010/main" val="14553411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effectLst/>
                <a:latin typeface="+mn-lt"/>
                <a:ea typeface="+mn-ea"/>
                <a:cs typeface="+mn-cs"/>
              </a:rPr>
              <a:t>При посещении церковных служб мужчины должны входить первыми и затем посадить женщин на хорошие места. Женщины садятся первыми до того, как мужчины присоединяются  к ним. Если женщина желает ненадолго выйти, станьте в проходе и дайте ей пройти, а затем вернитесь на свое место. </a:t>
            </a:r>
          </a:p>
          <a:p>
            <a:endParaRPr lang="ru-RU" dirty="0"/>
          </a:p>
        </p:txBody>
      </p:sp>
      <p:sp>
        <p:nvSpPr>
          <p:cNvPr id="4" name="Номер слайда 3"/>
          <p:cNvSpPr>
            <a:spLocks noGrp="1"/>
          </p:cNvSpPr>
          <p:nvPr>
            <p:ph type="sldNum" sz="quarter" idx="10"/>
          </p:nvPr>
        </p:nvSpPr>
        <p:spPr/>
        <p:txBody>
          <a:bodyPr/>
          <a:lstStyle/>
          <a:p>
            <a:fld id="{563483A9-BC79-4BD6-BD9A-0BE44217044F}" type="slidenum">
              <a:rPr lang="ru-RU" smtClean="0"/>
              <a:t>36</a:t>
            </a:fld>
            <a:endParaRPr lang="ru-RU"/>
          </a:p>
        </p:txBody>
      </p:sp>
    </p:spTree>
    <p:extLst>
      <p:ext uri="{BB962C8B-B14F-4D97-AF65-F5344CB8AC3E}">
        <p14:creationId xmlns:p14="http://schemas.microsoft.com/office/powerpoint/2010/main" val="14553411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effectLst/>
                <a:latin typeface="+mn-lt"/>
                <a:ea typeface="+mn-ea"/>
                <a:cs typeface="+mn-cs"/>
              </a:rPr>
              <a:t>Поднимаясь по лестнице, мужчина должен идти слегка позади. При спуске мужчина должен идти впереди. Главный принцип, лежащий за этими правилами, - мужчина должен быть готов помочь женщине, если она начнет падать. </a:t>
            </a:r>
          </a:p>
          <a:p>
            <a:endParaRPr lang="ru-RU" dirty="0"/>
          </a:p>
        </p:txBody>
      </p:sp>
      <p:sp>
        <p:nvSpPr>
          <p:cNvPr id="4" name="Номер слайда 3"/>
          <p:cNvSpPr>
            <a:spLocks noGrp="1"/>
          </p:cNvSpPr>
          <p:nvPr>
            <p:ph type="sldNum" sz="quarter" idx="10"/>
          </p:nvPr>
        </p:nvSpPr>
        <p:spPr/>
        <p:txBody>
          <a:bodyPr/>
          <a:lstStyle/>
          <a:p>
            <a:fld id="{563483A9-BC79-4BD6-BD9A-0BE44217044F}" type="slidenum">
              <a:rPr lang="ru-RU" smtClean="0"/>
              <a:t>37</a:t>
            </a:fld>
            <a:endParaRPr lang="ru-RU"/>
          </a:p>
        </p:txBody>
      </p:sp>
    </p:spTree>
    <p:extLst>
      <p:ext uri="{BB962C8B-B14F-4D97-AF65-F5344CB8AC3E}">
        <p14:creationId xmlns:p14="http://schemas.microsoft.com/office/powerpoint/2010/main" val="14553411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effectLst/>
                <a:latin typeface="+mn-lt"/>
                <a:ea typeface="+mn-ea"/>
                <a:cs typeface="+mn-cs"/>
              </a:rPr>
              <a:t>Женщины не должны мешкать, но протягивать руку первыми. Это то, чего требует этикет. Мужчинам: просто вежливо предложите свою руку как продавец - потенциальной покупательнице, которая не знает этого правила. </a:t>
            </a:r>
          </a:p>
          <a:p>
            <a:endParaRPr lang="ru-RU" dirty="0"/>
          </a:p>
        </p:txBody>
      </p:sp>
      <p:sp>
        <p:nvSpPr>
          <p:cNvPr id="4" name="Номер слайда 3"/>
          <p:cNvSpPr>
            <a:spLocks noGrp="1"/>
          </p:cNvSpPr>
          <p:nvPr>
            <p:ph type="sldNum" sz="quarter" idx="10"/>
          </p:nvPr>
        </p:nvSpPr>
        <p:spPr/>
        <p:txBody>
          <a:bodyPr/>
          <a:lstStyle/>
          <a:p>
            <a:fld id="{563483A9-BC79-4BD6-BD9A-0BE44217044F}" type="slidenum">
              <a:rPr lang="ru-RU" smtClean="0"/>
              <a:t>38</a:t>
            </a:fld>
            <a:endParaRPr lang="ru-RU"/>
          </a:p>
        </p:txBody>
      </p:sp>
    </p:spTree>
    <p:extLst>
      <p:ext uri="{BB962C8B-B14F-4D97-AF65-F5344CB8AC3E}">
        <p14:creationId xmlns:p14="http://schemas.microsoft.com/office/powerpoint/2010/main" val="14553411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kern="1200" dirty="0" smtClean="0">
                <a:solidFill>
                  <a:schemeClr val="tx1"/>
                </a:solidFill>
                <a:effectLst/>
                <a:latin typeface="+mn-lt"/>
                <a:ea typeface="+mn-ea"/>
                <a:cs typeface="+mn-cs"/>
              </a:rPr>
              <a:t> Джентльмен должен предложить руку женщине, когда он думает, что ей требуется помощь. Этикет не позволяет мужчине хватать женщину за руки или за локоть, чтобы ей помочь. Считается вежливым, если джентльмен усаживает даму по правую сторону. </a:t>
            </a:r>
          </a:p>
          <a:p>
            <a:endParaRPr lang="ru-RU" dirty="0"/>
          </a:p>
        </p:txBody>
      </p:sp>
      <p:sp>
        <p:nvSpPr>
          <p:cNvPr id="4" name="Номер слайда 3"/>
          <p:cNvSpPr>
            <a:spLocks noGrp="1"/>
          </p:cNvSpPr>
          <p:nvPr>
            <p:ph type="sldNum" sz="quarter" idx="10"/>
          </p:nvPr>
        </p:nvSpPr>
        <p:spPr/>
        <p:txBody>
          <a:bodyPr/>
          <a:lstStyle/>
          <a:p>
            <a:fld id="{563483A9-BC79-4BD6-BD9A-0BE44217044F}" type="slidenum">
              <a:rPr lang="ru-RU" smtClean="0"/>
              <a:t>39</a:t>
            </a:fld>
            <a:endParaRPr lang="ru-RU"/>
          </a:p>
        </p:txBody>
      </p:sp>
    </p:spTree>
    <p:extLst>
      <p:ext uri="{BB962C8B-B14F-4D97-AF65-F5344CB8AC3E}">
        <p14:creationId xmlns:p14="http://schemas.microsoft.com/office/powerpoint/2010/main" val="14553411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effectLst/>
                <a:latin typeface="+mn-lt"/>
                <a:ea typeface="+mn-ea"/>
                <a:cs typeface="+mn-cs"/>
              </a:rPr>
              <a:t>Договариваясь о встрече с женщиной, джентльмен должен прийти немного раньше на назначенное место встречи. </a:t>
            </a:r>
          </a:p>
          <a:p>
            <a:endParaRPr lang="ru-RU" dirty="0"/>
          </a:p>
        </p:txBody>
      </p:sp>
      <p:sp>
        <p:nvSpPr>
          <p:cNvPr id="4" name="Номер слайда 3"/>
          <p:cNvSpPr>
            <a:spLocks noGrp="1"/>
          </p:cNvSpPr>
          <p:nvPr>
            <p:ph type="sldNum" sz="quarter" idx="10"/>
          </p:nvPr>
        </p:nvSpPr>
        <p:spPr/>
        <p:txBody>
          <a:bodyPr/>
          <a:lstStyle/>
          <a:p>
            <a:fld id="{563483A9-BC79-4BD6-BD9A-0BE44217044F}" type="slidenum">
              <a:rPr lang="ru-RU" smtClean="0"/>
              <a:t>40</a:t>
            </a:fld>
            <a:endParaRPr lang="ru-RU"/>
          </a:p>
        </p:txBody>
      </p:sp>
    </p:spTree>
    <p:extLst>
      <p:ext uri="{BB962C8B-B14F-4D97-AF65-F5344CB8AC3E}">
        <p14:creationId xmlns:p14="http://schemas.microsoft.com/office/powerpoint/2010/main" val="14553411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effectLst/>
                <a:latin typeface="+mn-lt"/>
                <a:ea typeface="+mn-ea"/>
                <a:cs typeface="+mn-cs"/>
              </a:rPr>
              <a:t>Когда в ваш офис входит незнакомец, не делайте вид, что вы его не замечаете. Встаньте и поприветствуйте его кивком головы или улыбкой. Если незнакомец протягивает свою руку, протяните и вы свою и скажите: «Чем я могу Вам помочь, сэр?». Предложите ему присесть. </a:t>
            </a:r>
          </a:p>
          <a:p>
            <a:endParaRPr lang="ru-RU" dirty="0"/>
          </a:p>
        </p:txBody>
      </p:sp>
      <p:sp>
        <p:nvSpPr>
          <p:cNvPr id="4" name="Номер слайда 3"/>
          <p:cNvSpPr>
            <a:spLocks noGrp="1"/>
          </p:cNvSpPr>
          <p:nvPr>
            <p:ph type="sldNum" sz="quarter" idx="10"/>
          </p:nvPr>
        </p:nvSpPr>
        <p:spPr/>
        <p:txBody>
          <a:bodyPr/>
          <a:lstStyle/>
          <a:p>
            <a:fld id="{563483A9-BC79-4BD6-BD9A-0BE44217044F}" type="slidenum">
              <a:rPr lang="ru-RU" smtClean="0"/>
              <a:t>41</a:t>
            </a:fld>
            <a:endParaRPr lang="ru-RU"/>
          </a:p>
        </p:txBody>
      </p:sp>
    </p:spTree>
    <p:extLst>
      <p:ext uri="{BB962C8B-B14F-4D97-AF65-F5344CB8AC3E}">
        <p14:creationId xmlns:p14="http://schemas.microsoft.com/office/powerpoint/2010/main" val="145534111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468313" y="3671888"/>
            <a:ext cx="6048375" cy="1109662"/>
          </a:xfrm>
        </p:spPr>
        <p:txBody>
          <a:bodyPr/>
          <a:lstStyle>
            <a:lvl1pPr>
              <a:defRPr sz="3200" b="1">
                <a:solidFill>
                  <a:schemeClr val="bg1"/>
                </a:solidFill>
              </a:defRPr>
            </a:lvl1pPr>
          </a:lstStyle>
          <a:p>
            <a:pPr lvl="0"/>
            <a:r>
              <a:rPr lang="ru-RU" noProof="0" smtClean="0"/>
              <a:t>Образец заголовка</a:t>
            </a:r>
          </a:p>
        </p:txBody>
      </p:sp>
      <p:sp>
        <p:nvSpPr>
          <p:cNvPr id="5123" name="Rectangle 3"/>
          <p:cNvSpPr>
            <a:spLocks noGrp="1" noChangeArrowheads="1"/>
          </p:cNvSpPr>
          <p:nvPr>
            <p:ph type="subTitle" idx="1"/>
          </p:nvPr>
        </p:nvSpPr>
        <p:spPr>
          <a:xfrm>
            <a:off x="468313" y="4532313"/>
            <a:ext cx="6048375" cy="696912"/>
          </a:xfrm>
        </p:spPr>
        <p:txBody>
          <a:bodyPr/>
          <a:lstStyle>
            <a:lvl1pPr marL="0" indent="0">
              <a:buFontTx/>
              <a:buNone/>
              <a:defRPr sz="2400" b="1">
                <a:solidFill>
                  <a:schemeClr val="bg1"/>
                </a:solidFill>
              </a:defRPr>
            </a:lvl1pPr>
          </a:lstStyle>
          <a:p>
            <a:pPr lvl="0"/>
            <a:r>
              <a:rPr lang="ru-RU" noProof="0" smtClean="0"/>
              <a:t>Образец подзаголовка</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extLst>
      <p:ext uri="{BB962C8B-B14F-4D97-AF65-F5344CB8AC3E}">
        <p14:creationId xmlns:p14="http://schemas.microsoft.com/office/powerpoint/2010/main" val="41944174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910388" y="1984375"/>
            <a:ext cx="1909762" cy="44672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1176338" y="1984375"/>
            <a:ext cx="5581650" cy="44672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extLst>
      <p:ext uri="{BB962C8B-B14F-4D97-AF65-F5344CB8AC3E}">
        <p14:creationId xmlns:p14="http://schemas.microsoft.com/office/powerpoint/2010/main" val="51612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extLst>
      <p:ext uri="{BB962C8B-B14F-4D97-AF65-F5344CB8AC3E}">
        <p14:creationId xmlns:p14="http://schemas.microsoft.com/office/powerpoint/2010/main" val="11398537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Tree>
    <p:extLst>
      <p:ext uri="{BB962C8B-B14F-4D97-AF65-F5344CB8AC3E}">
        <p14:creationId xmlns:p14="http://schemas.microsoft.com/office/powerpoint/2010/main" val="15375079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1176338" y="2492375"/>
            <a:ext cx="3744912" cy="39592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5073650" y="2492375"/>
            <a:ext cx="3746500" cy="39592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extLst>
      <p:ext uri="{BB962C8B-B14F-4D97-AF65-F5344CB8AC3E}">
        <p14:creationId xmlns:p14="http://schemas.microsoft.com/office/powerpoint/2010/main" val="11364541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extLst>
      <p:ext uri="{BB962C8B-B14F-4D97-AF65-F5344CB8AC3E}">
        <p14:creationId xmlns:p14="http://schemas.microsoft.com/office/powerpoint/2010/main" val="9174958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Tree>
    <p:extLst>
      <p:ext uri="{BB962C8B-B14F-4D97-AF65-F5344CB8AC3E}">
        <p14:creationId xmlns:p14="http://schemas.microsoft.com/office/powerpoint/2010/main" val="22692980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Tree>
    <p:extLst>
      <p:ext uri="{BB962C8B-B14F-4D97-AF65-F5344CB8AC3E}">
        <p14:creationId xmlns:p14="http://schemas.microsoft.com/office/powerpoint/2010/main" val="20906574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Tree>
    <p:extLst>
      <p:ext uri="{BB962C8B-B14F-4D97-AF65-F5344CB8AC3E}">
        <p14:creationId xmlns:p14="http://schemas.microsoft.com/office/powerpoint/2010/main" val="3074111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Tree>
    <p:extLst>
      <p:ext uri="{BB962C8B-B14F-4D97-AF65-F5344CB8AC3E}">
        <p14:creationId xmlns:p14="http://schemas.microsoft.com/office/powerpoint/2010/main" val="33547128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187450" y="1984375"/>
            <a:ext cx="6553200" cy="50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7" name="Rectangle 3"/>
          <p:cNvSpPr>
            <a:spLocks noGrp="1" noChangeArrowheads="1"/>
          </p:cNvSpPr>
          <p:nvPr>
            <p:ph type="body" idx="1"/>
          </p:nvPr>
        </p:nvSpPr>
        <p:spPr bwMode="auto">
          <a:xfrm>
            <a:off x="1176338" y="2492375"/>
            <a:ext cx="7643812" cy="3959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1" fontAlgn="base" hangingPunct="1">
        <a:spcBef>
          <a:spcPct val="0"/>
        </a:spcBef>
        <a:spcAft>
          <a:spcPct val="0"/>
        </a:spcAft>
        <a:defRPr sz="3600">
          <a:solidFill>
            <a:schemeClr val="bg2"/>
          </a:solidFill>
          <a:latin typeface="+mj-lt"/>
          <a:ea typeface="+mj-ea"/>
          <a:cs typeface="+mj-cs"/>
        </a:defRPr>
      </a:lvl1pPr>
      <a:lvl2pPr algn="l" rtl="0" eaLnBrk="1" fontAlgn="base" hangingPunct="1">
        <a:spcBef>
          <a:spcPct val="0"/>
        </a:spcBef>
        <a:spcAft>
          <a:spcPct val="0"/>
        </a:spcAft>
        <a:defRPr sz="3600">
          <a:solidFill>
            <a:schemeClr val="bg2"/>
          </a:solidFill>
          <a:latin typeface="Arial" charset="0"/>
        </a:defRPr>
      </a:lvl2pPr>
      <a:lvl3pPr algn="l" rtl="0" eaLnBrk="1" fontAlgn="base" hangingPunct="1">
        <a:spcBef>
          <a:spcPct val="0"/>
        </a:spcBef>
        <a:spcAft>
          <a:spcPct val="0"/>
        </a:spcAft>
        <a:defRPr sz="3600">
          <a:solidFill>
            <a:schemeClr val="bg2"/>
          </a:solidFill>
          <a:latin typeface="Arial" charset="0"/>
        </a:defRPr>
      </a:lvl3pPr>
      <a:lvl4pPr algn="l" rtl="0" eaLnBrk="1" fontAlgn="base" hangingPunct="1">
        <a:spcBef>
          <a:spcPct val="0"/>
        </a:spcBef>
        <a:spcAft>
          <a:spcPct val="0"/>
        </a:spcAft>
        <a:defRPr sz="3600">
          <a:solidFill>
            <a:schemeClr val="bg2"/>
          </a:solidFill>
          <a:latin typeface="Arial" charset="0"/>
        </a:defRPr>
      </a:lvl4pPr>
      <a:lvl5pPr algn="l" rtl="0" eaLnBrk="1" fontAlgn="base" hangingPunct="1">
        <a:spcBef>
          <a:spcPct val="0"/>
        </a:spcBef>
        <a:spcAft>
          <a:spcPct val="0"/>
        </a:spcAft>
        <a:defRPr sz="3600">
          <a:solidFill>
            <a:schemeClr val="bg2"/>
          </a:solidFill>
          <a:latin typeface="Arial" charset="0"/>
        </a:defRPr>
      </a:lvl5pPr>
      <a:lvl6pPr marL="457200" algn="l" rtl="0" eaLnBrk="1" fontAlgn="base" hangingPunct="1">
        <a:spcBef>
          <a:spcPct val="0"/>
        </a:spcBef>
        <a:spcAft>
          <a:spcPct val="0"/>
        </a:spcAft>
        <a:defRPr sz="3600">
          <a:solidFill>
            <a:schemeClr val="bg2"/>
          </a:solidFill>
          <a:latin typeface="Arial" charset="0"/>
        </a:defRPr>
      </a:lvl6pPr>
      <a:lvl7pPr marL="914400" algn="l" rtl="0" eaLnBrk="1" fontAlgn="base" hangingPunct="1">
        <a:spcBef>
          <a:spcPct val="0"/>
        </a:spcBef>
        <a:spcAft>
          <a:spcPct val="0"/>
        </a:spcAft>
        <a:defRPr sz="3600">
          <a:solidFill>
            <a:schemeClr val="bg2"/>
          </a:solidFill>
          <a:latin typeface="Arial" charset="0"/>
        </a:defRPr>
      </a:lvl7pPr>
      <a:lvl8pPr marL="1371600" algn="l" rtl="0" eaLnBrk="1" fontAlgn="base" hangingPunct="1">
        <a:spcBef>
          <a:spcPct val="0"/>
        </a:spcBef>
        <a:spcAft>
          <a:spcPct val="0"/>
        </a:spcAft>
        <a:defRPr sz="3600">
          <a:solidFill>
            <a:schemeClr val="bg2"/>
          </a:solidFill>
          <a:latin typeface="Arial" charset="0"/>
        </a:defRPr>
      </a:lvl8pPr>
      <a:lvl9pPr marL="1828800" algn="l" rtl="0" eaLnBrk="1" fontAlgn="base" hangingPunct="1">
        <a:spcBef>
          <a:spcPct val="0"/>
        </a:spcBef>
        <a:spcAft>
          <a:spcPct val="0"/>
        </a:spcAft>
        <a:defRPr sz="3600">
          <a:solidFill>
            <a:schemeClr val="bg2"/>
          </a:solidFill>
          <a:latin typeface="Arial" charset="0"/>
        </a:defRPr>
      </a:lvl9pPr>
    </p:titleStyle>
    <p:bodyStyle>
      <a:lvl1pPr marL="342900" indent="-342900" algn="l" rtl="0" eaLnBrk="1" fontAlgn="base" hangingPunct="1">
        <a:spcBef>
          <a:spcPct val="20000"/>
        </a:spcBef>
        <a:spcAft>
          <a:spcPct val="0"/>
        </a:spcAft>
        <a:buChar char="•"/>
        <a:defRPr sz="28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400" b="1">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ctrTitle"/>
          </p:nvPr>
        </p:nvSpPr>
        <p:spPr>
          <a:xfrm>
            <a:off x="2195736" y="476250"/>
            <a:ext cx="6192614" cy="665163"/>
          </a:xfrm>
          <a:noFill/>
        </p:spPr>
        <p:txBody>
          <a:bodyPr/>
          <a:lstStyle/>
          <a:p>
            <a:r>
              <a:rPr lang="ru-RU" sz="8000" dirty="0" smtClean="0">
                <a:solidFill>
                  <a:schemeClr val="bg2"/>
                </a:solidFill>
                <a:latin typeface="Andantino script" pitchFamily="2" charset="0"/>
              </a:rPr>
              <a:t>Х</a:t>
            </a:r>
            <a:r>
              <a:rPr lang="ru-RU" sz="3600" dirty="0" smtClean="0">
                <a:solidFill>
                  <a:schemeClr val="bg2"/>
                </a:solidFill>
                <a:latin typeface="Tahoma" charset="0"/>
              </a:rPr>
              <a:t>ристианская этика</a:t>
            </a:r>
            <a:endParaRPr lang="uk-UA" sz="3600" dirty="0">
              <a:solidFill>
                <a:schemeClr val="bg2"/>
              </a:solidFill>
              <a:latin typeface="Tahoma"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23528" y="1918047"/>
            <a:ext cx="8568952" cy="3959225"/>
          </a:xfrm>
        </p:spPr>
        <p:txBody>
          <a:bodyPr/>
          <a:lstStyle/>
          <a:p>
            <a:pPr marL="0" lvl="0" indent="0">
              <a:buNone/>
            </a:pPr>
            <a:r>
              <a:rPr lang="ru-RU" u="sng" dirty="0">
                <a:solidFill>
                  <a:schemeClr val="tx1"/>
                </a:solidFill>
                <a:latin typeface="+mn-lt"/>
                <a:ea typeface="+mn-ea"/>
                <a:cs typeface="+mn-cs"/>
              </a:rPr>
              <a:t>Знание Слова Божьего</a:t>
            </a:r>
            <a:endParaRPr lang="ru-RU" dirty="0">
              <a:solidFill>
                <a:schemeClr val="tx1"/>
              </a:solidFill>
              <a:latin typeface="+mn-lt"/>
              <a:ea typeface="+mn-ea"/>
              <a:cs typeface="+mn-cs"/>
            </a:endParaRPr>
          </a:p>
          <a:p>
            <a:pPr marL="0" indent="0">
              <a:buNone/>
            </a:pPr>
            <a:endParaRPr lang="ru-RU" dirty="0">
              <a:solidFill>
                <a:schemeClr val="tx1"/>
              </a:solidFill>
              <a:latin typeface="+mn-lt"/>
              <a:ea typeface="+mn-ea"/>
              <a:cs typeface="+mn-cs"/>
            </a:endParaRPr>
          </a:p>
          <a:p>
            <a:pPr marL="0" indent="0">
              <a:buNone/>
            </a:pPr>
            <a:r>
              <a:rPr lang="ru-RU" i="1" dirty="0">
                <a:solidFill>
                  <a:schemeClr val="tx1"/>
                </a:solidFill>
                <a:latin typeface="+mn-lt"/>
                <a:ea typeface="+mn-ea"/>
                <a:cs typeface="+mn-cs"/>
              </a:rPr>
              <a:t>«Всем нужно накапливать познания истин Слова Божьего, чтобы все были готовы в любой момент, когда это потребуется, вынести из сокровищницы своей старое и новое» </a:t>
            </a:r>
            <a:endParaRPr lang="ru-RU" i="1" dirty="0" smtClean="0">
              <a:solidFill>
                <a:schemeClr val="tx1"/>
              </a:solidFill>
              <a:latin typeface="+mn-lt"/>
              <a:ea typeface="+mn-ea"/>
              <a:cs typeface="+mn-cs"/>
            </a:endParaRPr>
          </a:p>
          <a:p>
            <a:pPr marL="0" indent="0">
              <a:buNone/>
            </a:pPr>
            <a:r>
              <a:rPr lang="ru-RU" i="1" dirty="0" smtClean="0">
                <a:solidFill>
                  <a:schemeClr val="tx1"/>
                </a:solidFill>
                <a:latin typeface="+mn-lt"/>
                <a:ea typeface="+mn-ea"/>
                <a:cs typeface="+mn-cs"/>
              </a:rPr>
              <a:t>(</a:t>
            </a:r>
            <a:r>
              <a:rPr lang="ru-RU" i="1" dirty="0" err="1" smtClean="0">
                <a:solidFill>
                  <a:schemeClr val="tx1"/>
                </a:solidFill>
                <a:latin typeface="+mn-lt"/>
                <a:ea typeface="+mn-ea"/>
                <a:cs typeface="+mn-cs"/>
              </a:rPr>
              <a:t>Е.Уайт</a:t>
            </a:r>
            <a:r>
              <a:rPr lang="ru-RU" i="1" dirty="0" smtClean="0">
                <a:solidFill>
                  <a:schemeClr val="tx1"/>
                </a:solidFill>
                <a:latin typeface="+mn-lt"/>
                <a:ea typeface="+mn-ea"/>
                <a:cs typeface="+mn-cs"/>
              </a:rPr>
              <a:t>, Свидетельства </a:t>
            </a:r>
            <a:r>
              <a:rPr lang="ru-RU" i="1" dirty="0">
                <a:solidFill>
                  <a:schemeClr val="tx1"/>
                </a:solidFill>
                <a:latin typeface="+mn-lt"/>
                <a:ea typeface="+mn-ea"/>
                <a:cs typeface="+mn-cs"/>
              </a:rPr>
              <a:t>для Церкви</a:t>
            </a:r>
            <a:r>
              <a:rPr lang="ru-RU" i="1" dirty="0" smtClean="0">
                <a:solidFill>
                  <a:schemeClr val="tx1"/>
                </a:solidFill>
                <a:latin typeface="+mn-lt"/>
                <a:ea typeface="+mn-ea"/>
                <a:cs typeface="+mn-cs"/>
              </a:rPr>
              <a:t>,</a:t>
            </a:r>
          </a:p>
          <a:p>
            <a:pPr marL="0" indent="0">
              <a:buNone/>
            </a:pPr>
            <a:r>
              <a:rPr lang="ru-RU" i="1" dirty="0" smtClean="0">
                <a:solidFill>
                  <a:schemeClr val="tx1"/>
                </a:solidFill>
                <a:latin typeface="+mn-lt"/>
                <a:ea typeface="+mn-ea"/>
                <a:cs typeface="+mn-cs"/>
              </a:rPr>
              <a:t> </a:t>
            </a:r>
            <a:r>
              <a:rPr lang="ru-RU" dirty="0">
                <a:solidFill>
                  <a:schemeClr val="tx1"/>
                </a:solidFill>
                <a:latin typeface="+mn-lt"/>
                <a:ea typeface="+mn-ea"/>
                <a:cs typeface="+mn-cs"/>
              </a:rPr>
              <a:t>т. 4,   с. 415).</a:t>
            </a:r>
          </a:p>
        </p:txBody>
      </p:sp>
      <p:sp>
        <p:nvSpPr>
          <p:cNvPr id="4" name="TextBox 3"/>
          <p:cNvSpPr txBox="1"/>
          <p:nvPr/>
        </p:nvSpPr>
        <p:spPr>
          <a:xfrm>
            <a:off x="2051720" y="-99392"/>
            <a:ext cx="6696744" cy="1723549"/>
          </a:xfrm>
          <a:prstGeom prst="rect">
            <a:avLst/>
          </a:prstGeom>
          <a:noFill/>
        </p:spPr>
        <p:txBody>
          <a:bodyPr wrap="square" rtlCol="0">
            <a:spAutoFit/>
          </a:bodyPr>
          <a:lstStyle/>
          <a:p>
            <a:pPr algn="r"/>
            <a:r>
              <a:rPr lang="ru-RU" sz="6600" b="1" dirty="0" smtClean="0">
                <a:solidFill>
                  <a:schemeClr val="tx1">
                    <a:lumMod val="50000"/>
                  </a:schemeClr>
                </a:solidFill>
                <a:effectLst>
                  <a:outerShdw blurRad="38100" dist="38100" dir="2700000" algn="tl">
                    <a:srgbClr val="000000">
                      <a:alpha val="43137"/>
                    </a:srgbClr>
                  </a:outerShdw>
                </a:effectLst>
                <a:latin typeface="Andantino script" pitchFamily="2" charset="0"/>
              </a:rPr>
              <a:t>И</a:t>
            </a:r>
            <a:r>
              <a:rPr lang="ru-RU" sz="4000" b="1" dirty="0" smtClean="0">
                <a:solidFill>
                  <a:schemeClr val="tx1">
                    <a:lumMod val="50000"/>
                  </a:schemeClr>
                </a:solidFill>
                <a:effectLst>
                  <a:outerShdw blurRad="38100" dist="38100" dir="2700000" algn="tl">
                    <a:srgbClr val="000000">
                      <a:alpha val="43137"/>
                    </a:srgbClr>
                  </a:outerShdw>
                </a:effectLst>
              </a:rPr>
              <a:t>нтеллектуальный аспект</a:t>
            </a:r>
            <a:endParaRPr lang="ru-RU" sz="4000" b="1" dirty="0">
              <a:solidFill>
                <a:schemeClr val="tx1">
                  <a:lumMod val="50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14563500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23528" y="1918047"/>
            <a:ext cx="8496622" cy="3959225"/>
          </a:xfrm>
        </p:spPr>
        <p:txBody>
          <a:bodyPr/>
          <a:lstStyle/>
          <a:p>
            <a:pPr marL="0" lvl="0" indent="0">
              <a:buNone/>
            </a:pPr>
            <a:r>
              <a:rPr lang="ru-RU" u="sng" dirty="0">
                <a:solidFill>
                  <a:schemeClr val="tx1"/>
                </a:solidFill>
                <a:latin typeface="+mn-lt"/>
                <a:ea typeface="+mn-ea"/>
                <a:cs typeface="+mn-cs"/>
              </a:rPr>
              <a:t>Полное знание книги, которую вы продаете </a:t>
            </a:r>
            <a:endParaRPr lang="ru-RU" dirty="0">
              <a:solidFill>
                <a:schemeClr val="tx1"/>
              </a:solidFill>
              <a:latin typeface="+mn-lt"/>
              <a:ea typeface="+mn-ea"/>
              <a:cs typeface="+mn-cs"/>
            </a:endParaRPr>
          </a:p>
          <a:p>
            <a:pPr marL="0" indent="0">
              <a:buNone/>
            </a:pPr>
            <a:r>
              <a:rPr lang="ru-RU" dirty="0">
                <a:solidFill>
                  <a:schemeClr val="tx1"/>
                </a:solidFill>
                <a:latin typeface="+mn-lt"/>
                <a:ea typeface="+mn-ea"/>
                <a:cs typeface="+mn-cs"/>
              </a:rPr>
              <a:t> </a:t>
            </a:r>
          </a:p>
          <a:p>
            <a:pPr marL="0" indent="0">
              <a:buNone/>
            </a:pPr>
            <a:r>
              <a:rPr lang="ru-RU" i="1" dirty="0">
                <a:solidFill>
                  <a:schemeClr val="tx1"/>
                </a:solidFill>
                <a:latin typeface="+mn-lt"/>
                <a:ea typeface="+mn-ea"/>
                <a:cs typeface="+mn-cs"/>
              </a:rPr>
              <a:t>«Литературным евангелистам надо внимательно знакомиться с книгами, которые они продают, и быть готовыми привлечь внимание к самым важным главам» </a:t>
            </a:r>
            <a:r>
              <a:rPr lang="ru-RU" i="1" dirty="0" smtClean="0">
                <a:solidFill>
                  <a:schemeClr val="tx1"/>
                </a:solidFill>
                <a:latin typeface="+mn-lt"/>
                <a:ea typeface="+mn-ea"/>
                <a:cs typeface="+mn-cs"/>
              </a:rPr>
              <a:t>(</a:t>
            </a:r>
            <a:r>
              <a:rPr lang="ru-RU" i="1" dirty="0" err="1" smtClean="0">
                <a:solidFill>
                  <a:schemeClr val="tx1"/>
                </a:solidFill>
                <a:latin typeface="+mn-lt"/>
                <a:ea typeface="+mn-ea"/>
                <a:cs typeface="+mn-cs"/>
              </a:rPr>
              <a:t>Е.Уайт</a:t>
            </a:r>
            <a:r>
              <a:rPr lang="ru-RU" i="1" dirty="0" smtClean="0">
                <a:solidFill>
                  <a:schemeClr val="tx1"/>
                </a:solidFill>
                <a:latin typeface="+mn-lt"/>
                <a:ea typeface="+mn-ea"/>
                <a:cs typeface="+mn-cs"/>
              </a:rPr>
              <a:t>, Свидетельства </a:t>
            </a:r>
            <a:r>
              <a:rPr lang="ru-RU" i="1" dirty="0">
                <a:solidFill>
                  <a:schemeClr val="tx1"/>
                </a:solidFill>
                <a:latin typeface="+mn-lt"/>
                <a:ea typeface="+mn-ea"/>
                <a:cs typeface="+mn-cs"/>
              </a:rPr>
              <a:t>для Церкви</a:t>
            </a:r>
            <a:r>
              <a:rPr lang="ru-RU" dirty="0">
                <a:solidFill>
                  <a:schemeClr val="tx1"/>
                </a:solidFill>
                <a:latin typeface="+mn-lt"/>
                <a:ea typeface="+mn-ea"/>
                <a:cs typeface="+mn-cs"/>
              </a:rPr>
              <a:t>, т. 6</a:t>
            </a:r>
            <a:r>
              <a:rPr lang="ru-RU" dirty="0" smtClean="0">
                <a:solidFill>
                  <a:schemeClr val="tx1"/>
                </a:solidFill>
                <a:latin typeface="+mn-lt"/>
                <a:ea typeface="+mn-ea"/>
                <a:cs typeface="+mn-cs"/>
              </a:rPr>
              <a:t>, </a:t>
            </a:r>
            <a:r>
              <a:rPr lang="ru-RU" dirty="0">
                <a:solidFill>
                  <a:schemeClr val="tx1"/>
                </a:solidFill>
                <a:latin typeface="+mn-lt"/>
                <a:ea typeface="+mn-ea"/>
                <a:cs typeface="+mn-cs"/>
              </a:rPr>
              <a:t>с. 338).</a:t>
            </a:r>
          </a:p>
        </p:txBody>
      </p:sp>
      <p:sp>
        <p:nvSpPr>
          <p:cNvPr id="4" name="TextBox 3"/>
          <p:cNvSpPr txBox="1"/>
          <p:nvPr/>
        </p:nvSpPr>
        <p:spPr>
          <a:xfrm>
            <a:off x="2051720" y="-99392"/>
            <a:ext cx="6696744" cy="1723549"/>
          </a:xfrm>
          <a:prstGeom prst="rect">
            <a:avLst/>
          </a:prstGeom>
          <a:noFill/>
        </p:spPr>
        <p:txBody>
          <a:bodyPr wrap="square" rtlCol="0">
            <a:spAutoFit/>
          </a:bodyPr>
          <a:lstStyle/>
          <a:p>
            <a:pPr algn="r"/>
            <a:r>
              <a:rPr lang="ru-RU" sz="6600" b="1" dirty="0" smtClean="0">
                <a:solidFill>
                  <a:schemeClr val="tx1">
                    <a:lumMod val="50000"/>
                  </a:schemeClr>
                </a:solidFill>
                <a:effectLst>
                  <a:outerShdw blurRad="38100" dist="38100" dir="2700000" algn="tl">
                    <a:srgbClr val="000000">
                      <a:alpha val="43137"/>
                    </a:srgbClr>
                  </a:outerShdw>
                </a:effectLst>
                <a:latin typeface="Andantino script" pitchFamily="2" charset="0"/>
              </a:rPr>
              <a:t>И</a:t>
            </a:r>
            <a:r>
              <a:rPr lang="ru-RU" sz="4000" b="1" dirty="0" smtClean="0">
                <a:solidFill>
                  <a:schemeClr val="tx1">
                    <a:lumMod val="50000"/>
                  </a:schemeClr>
                </a:solidFill>
                <a:effectLst>
                  <a:outerShdw blurRad="38100" dist="38100" dir="2700000" algn="tl">
                    <a:srgbClr val="000000">
                      <a:alpha val="43137"/>
                    </a:srgbClr>
                  </a:outerShdw>
                </a:effectLst>
              </a:rPr>
              <a:t>нтеллектуальный аспект</a:t>
            </a:r>
            <a:endParaRPr lang="ru-RU" sz="4000" b="1" dirty="0">
              <a:solidFill>
                <a:schemeClr val="tx1">
                  <a:lumMod val="50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05722742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23528" y="1918047"/>
            <a:ext cx="8496622" cy="3959225"/>
          </a:xfrm>
        </p:spPr>
        <p:txBody>
          <a:bodyPr/>
          <a:lstStyle/>
          <a:p>
            <a:pPr marL="0" lvl="0" indent="0">
              <a:buNone/>
            </a:pPr>
            <a:r>
              <a:rPr lang="ru-RU" u="sng" dirty="0">
                <a:solidFill>
                  <a:schemeClr val="tx1"/>
                </a:solidFill>
                <a:latin typeface="+mn-lt"/>
                <a:ea typeface="+mn-ea"/>
                <a:cs typeface="+mn-cs"/>
              </a:rPr>
              <a:t>Небесная мудрость</a:t>
            </a:r>
            <a:endParaRPr lang="ru-RU" dirty="0">
              <a:solidFill>
                <a:schemeClr val="tx1"/>
              </a:solidFill>
              <a:latin typeface="+mn-lt"/>
              <a:ea typeface="+mn-ea"/>
              <a:cs typeface="+mn-cs"/>
            </a:endParaRPr>
          </a:p>
          <a:p>
            <a:pPr marL="0" indent="0">
              <a:buNone/>
            </a:pPr>
            <a:endParaRPr lang="ru-RU" dirty="0">
              <a:solidFill>
                <a:schemeClr val="tx1"/>
              </a:solidFill>
              <a:latin typeface="+mn-lt"/>
              <a:ea typeface="+mn-ea"/>
              <a:cs typeface="+mn-cs"/>
            </a:endParaRPr>
          </a:p>
          <a:p>
            <a:pPr marL="0" indent="0">
              <a:buNone/>
            </a:pPr>
            <a:r>
              <a:rPr lang="ru-RU" i="1" dirty="0">
                <a:solidFill>
                  <a:schemeClr val="tx1"/>
                </a:solidFill>
                <a:latin typeface="+mn-lt"/>
                <a:ea typeface="+mn-ea"/>
                <a:cs typeface="+mn-cs"/>
              </a:rPr>
              <a:t>«Литературные евангелисты должны быть прилежными учениками, постигающими искусство успешной работы; и пока они заняты этим, пусть держат свои глаза, уши и разум открытыми, дабы получать мудрость от </a:t>
            </a:r>
            <a:r>
              <a:rPr lang="ru-RU" i="1" dirty="0" smtClean="0">
                <a:solidFill>
                  <a:schemeClr val="tx1"/>
                </a:solidFill>
                <a:latin typeface="+mn-lt"/>
                <a:ea typeface="+mn-ea"/>
                <a:cs typeface="+mn-cs"/>
              </a:rPr>
              <a:t>Бога»</a:t>
            </a:r>
            <a:r>
              <a:rPr lang="ru-RU" dirty="0" smtClean="0">
                <a:solidFill>
                  <a:schemeClr val="tx1"/>
                </a:solidFill>
                <a:latin typeface="+mn-lt"/>
                <a:ea typeface="+mn-ea"/>
                <a:cs typeface="+mn-cs"/>
              </a:rPr>
              <a:t> (</a:t>
            </a:r>
            <a:r>
              <a:rPr lang="ru-RU" dirty="0" err="1" smtClean="0">
                <a:solidFill>
                  <a:schemeClr val="tx1"/>
                </a:solidFill>
                <a:latin typeface="+mn-lt"/>
                <a:ea typeface="+mn-ea"/>
                <a:cs typeface="+mn-cs"/>
              </a:rPr>
              <a:t>Е.Уайт</a:t>
            </a:r>
            <a:r>
              <a:rPr lang="ru-RU" dirty="0" smtClean="0">
                <a:solidFill>
                  <a:schemeClr val="tx1"/>
                </a:solidFill>
                <a:latin typeface="+mn-lt"/>
                <a:ea typeface="+mn-ea"/>
                <a:cs typeface="+mn-cs"/>
              </a:rPr>
              <a:t>, </a:t>
            </a:r>
            <a:r>
              <a:rPr lang="ru-RU" i="1" dirty="0" smtClean="0">
                <a:solidFill>
                  <a:schemeClr val="tx1"/>
                </a:solidFill>
                <a:latin typeface="+mn-lt"/>
                <a:ea typeface="+mn-ea"/>
                <a:cs typeface="+mn-cs"/>
              </a:rPr>
              <a:t>Свидетельства </a:t>
            </a:r>
            <a:r>
              <a:rPr lang="ru-RU" i="1" dirty="0">
                <a:solidFill>
                  <a:schemeClr val="tx1"/>
                </a:solidFill>
                <a:latin typeface="+mn-lt"/>
                <a:ea typeface="+mn-ea"/>
                <a:cs typeface="+mn-cs"/>
              </a:rPr>
              <a:t>для Церкви</a:t>
            </a:r>
            <a:r>
              <a:rPr lang="ru-RU" dirty="0">
                <a:solidFill>
                  <a:schemeClr val="tx1"/>
                </a:solidFill>
                <a:latin typeface="+mn-lt"/>
                <a:ea typeface="+mn-ea"/>
                <a:cs typeface="+mn-cs"/>
              </a:rPr>
              <a:t>, </a:t>
            </a:r>
            <a:endParaRPr lang="ru-RU" dirty="0" smtClean="0">
              <a:solidFill>
                <a:schemeClr val="tx1"/>
              </a:solidFill>
              <a:latin typeface="+mn-lt"/>
              <a:ea typeface="+mn-ea"/>
              <a:cs typeface="+mn-cs"/>
            </a:endParaRPr>
          </a:p>
          <a:p>
            <a:pPr marL="0" indent="0">
              <a:buNone/>
            </a:pPr>
            <a:r>
              <a:rPr lang="ru-RU" dirty="0" smtClean="0">
                <a:solidFill>
                  <a:schemeClr val="tx1"/>
                </a:solidFill>
                <a:latin typeface="+mn-lt"/>
                <a:ea typeface="+mn-ea"/>
                <a:cs typeface="+mn-cs"/>
              </a:rPr>
              <a:t>т</a:t>
            </a:r>
            <a:r>
              <a:rPr lang="ru-RU" dirty="0">
                <a:solidFill>
                  <a:schemeClr val="tx1"/>
                </a:solidFill>
                <a:latin typeface="+mn-lt"/>
                <a:ea typeface="+mn-ea"/>
                <a:cs typeface="+mn-cs"/>
              </a:rPr>
              <a:t>. 6, с. 339).</a:t>
            </a:r>
          </a:p>
        </p:txBody>
      </p:sp>
      <p:sp>
        <p:nvSpPr>
          <p:cNvPr id="4" name="TextBox 3"/>
          <p:cNvSpPr txBox="1"/>
          <p:nvPr/>
        </p:nvSpPr>
        <p:spPr>
          <a:xfrm>
            <a:off x="2051720" y="-99392"/>
            <a:ext cx="6696744" cy="1723549"/>
          </a:xfrm>
          <a:prstGeom prst="rect">
            <a:avLst/>
          </a:prstGeom>
          <a:noFill/>
        </p:spPr>
        <p:txBody>
          <a:bodyPr wrap="square" rtlCol="0">
            <a:spAutoFit/>
          </a:bodyPr>
          <a:lstStyle/>
          <a:p>
            <a:pPr algn="r"/>
            <a:r>
              <a:rPr lang="ru-RU" sz="6600" b="1" dirty="0" smtClean="0">
                <a:solidFill>
                  <a:schemeClr val="tx1">
                    <a:lumMod val="50000"/>
                  </a:schemeClr>
                </a:solidFill>
                <a:effectLst>
                  <a:outerShdw blurRad="38100" dist="38100" dir="2700000" algn="tl">
                    <a:srgbClr val="000000">
                      <a:alpha val="43137"/>
                    </a:srgbClr>
                  </a:outerShdw>
                </a:effectLst>
                <a:latin typeface="Andantino script" pitchFamily="2" charset="0"/>
              </a:rPr>
              <a:t>И</a:t>
            </a:r>
            <a:r>
              <a:rPr lang="ru-RU" sz="4000" b="1" dirty="0" smtClean="0">
                <a:solidFill>
                  <a:schemeClr val="tx1">
                    <a:lumMod val="50000"/>
                  </a:schemeClr>
                </a:solidFill>
                <a:effectLst>
                  <a:outerShdw blurRad="38100" dist="38100" dir="2700000" algn="tl">
                    <a:srgbClr val="000000">
                      <a:alpha val="43137"/>
                    </a:srgbClr>
                  </a:outerShdw>
                </a:effectLst>
              </a:rPr>
              <a:t>нтеллектуальный аспект</a:t>
            </a:r>
            <a:endParaRPr lang="ru-RU" sz="4000" b="1" dirty="0">
              <a:solidFill>
                <a:schemeClr val="tx1">
                  <a:lumMod val="50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45910487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79512" y="1412776"/>
            <a:ext cx="8784976" cy="3959225"/>
          </a:xfrm>
        </p:spPr>
        <p:txBody>
          <a:bodyPr/>
          <a:lstStyle/>
          <a:p>
            <a:pPr marL="0" lvl="0" indent="0">
              <a:buNone/>
            </a:pPr>
            <a:r>
              <a:rPr lang="ru-RU" u="sng" dirty="0">
                <a:solidFill>
                  <a:schemeClr val="tx1"/>
                </a:solidFill>
                <a:latin typeface="+mn-lt"/>
                <a:ea typeface="+mn-ea"/>
                <a:cs typeface="+mn-cs"/>
              </a:rPr>
              <a:t>Постоянное </a:t>
            </a:r>
            <a:r>
              <a:rPr lang="ru-RU" u="sng" dirty="0" smtClean="0">
                <a:solidFill>
                  <a:schemeClr val="tx1"/>
                </a:solidFill>
                <a:latin typeface="+mn-lt"/>
                <a:ea typeface="+mn-ea"/>
                <a:cs typeface="+mn-cs"/>
              </a:rPr>
              <a:t>совершенствование</a:t>
            </a:r>
            <a:r>
              <a:rPr lang="ru-RU" dirty="0">
                <a:solidFill>
                  <a:schemeClr val="tx1"/>
                </a:solidFill>
                <a:latin typeface="+mn-lt"/>
                <a:ea typeface="+mn-ea"/>
                <a:cs typeface="+mn-cs"/>
              </a:rPr>
              <a:t> </a:t>
            </a:r>
            <a:endParaRPr lang="ru-RU" dirty="0" smtClean="0">
              <a:solidFill>
                <a:schemeClr val="tx1"/>
              </a:solidFill>
              <a:latin typeface="+mn-lt"/>
              <a:ea typeface="+mn-ea"/>
              <a:cs typeface="+mn-cs"/>
            </a:endParaRPr>
          </a:p>
          <a:p>
            <a:pPr marL="0" lvl="0" indent="0">
              <a:buNone/>
            </a:pPr>
            <a:endParaRPr lang="ru-RU" dirty="0" smtClean="0">
              <a:solidFill>
                <a:schemeClr val="tx1"/>
              </a:solidFill>
              <a:latin typeface="+mn-lt"/>
              <a:ea typeface="+mn-ea"/>
              <a:cs typeface="+mn-cs"/>
            </a:endParaRPr>
          </a:p>
          <a:p>
            <a:pPr marL="0" lvl="0" indent="0">
              <a:buNone/>
            </a:pPr>
            <a:r>
              <a:rPr lang="ru-RU" i="1" dirty="0" smtClean="0">
                <a:solidFill>
                  <a:schemeClr val="tx1"/>
                </a:solidFill>
                <a:latin typeface="+mn-lt"/>
                <a:ea typeface="+mn-ea"/>
                <a:cs typeface="+mn-cs"/>
              </a:rPr>
              <a:t>«</a:t>
            </a:r>
            <a:r>
              <a:rPr lang="ru-RU" i="1" dirty="0">
                <a:solidFill>
                  <a:schemeClr val="tx1"/>
                </a:solidFill>
                <a:latin typeface="+mn-lt"/>
                <a:ea typeface="+mn-ea"/>
                <a:cs typeface="+mn-cs"/>
              </a:rPr>
              <a:t>Последователю Иисуса надлежит неуклонно совершенствовать свои манеры, привычки, свои духовные силы, свой труд. Это достигается не стремлением обрести лишь внешние, поверхностные достижения и навыки, а </a:t>
            </a:r>
            <a:r>
              <a:rPr lang="ru-RU" i="1" dirty="0" err="1">
                <a:solidFill>
                  <a:schemeClr val="tx1"/>
                </a:solidFill>
                <a:latin typeface="+mn-lt"/>
                <a:ea typeface="+mn-ea"/>
                <a:cs typeface="+mn-cs"/>
              </a:rPr>
              <a:t>взиранием</a:t>
            </a:r>
            <a:r>
              <a:rPr lang="ru-RU" i="1" dirty="0">
                <a:solidFill>
                  <a:schemeClr val="tx1"/>
                </a:solidFill>
                <a:latin typeface="+mn-lt"/>
                <a:ea typeface="+mn-ea"/>
                <a:cs typeface="+mn-cs"/>
              </a:rPr>
              <a:t> на Иисуса… В школе Христа христианин учится дорожить плодами Его Духа во всей кротости и скромности. Он готовится жить в обществе небесных ангелов»</a:t>
            </a:r>
            <a:r>
              <a:rPr lang="ru-RU" dirty="0">
                <a:solidFill>
                  <a:schemeClr val="tx1"/>
                </a:solidFill>
                <a:latin typeface="+mn-lt"/>
                <a:ea typeface="+mn-ea"/>
                <a:cs typeface="+mn-cs"/>
              </a:rPr>
              <a:t> </a:t>
            </a:r>
            <a:r>
              <a:rPr lang="ru-RU" dirty="0" smtClean="0">
                <a:solidFill>
                  <a:schemeClr val="tx1"/>
                </a:solidFill>
                <a:latin typeface="+mn-lt"/>
                <a:ea typeface="+mn-ea"/>
                <a:cs typeface="+mn-cs"/>
              </a:rPr>
              <a:t>(</a:t>
            </a:r>
            <a:r>
              <a:rPr lang="ru-RU" dirty="0" err="1" smtClean="0">
                <a:solidFill>
                  <a:schemeClr val="tx1"/>
                </a:solidFill>
                <a:latin typeface="+mn-lt"/>
                <a:ea typeface="+mn-ea"/>
                <a:cs typeface="+mn-cs"/>
              </a:rPr>
              <a:t>Е.Уайт</a:t>
            </a:r>
            <a:r>
              <a:rPr lang="ru-RU" dirty="0" smtClean="0">
                <a:solidFill>
                  <a:schemeClr val="tx1"/>
                </a:solidFill>
                <a:latin typeface="+mn-lt"/>
                <a:ea typeface="+mn-ea"/>
                <a:cs typeface="+mn-cs"/>
              </a:rPr>
              <a:t>, </a:t>
            </a:r>
            <a:r>
              <a:rPr lang="ru-RU" i="1" dirty="0" smtClean="0">
                <a:solidFill>
                  <a:schemeClr val="tx1"/>
                </a:solidFill>
                <a:latin typeface="+mn-lt"/>
                <a:ea typeface="+mn-ea"/>
                <a:cs typeface="+mn-cs"/>
              </a:rPr>
              <a:t>Служители </a:t>
            </a:r>
            <a:r>
              <a:rPr lang="ru-RU" i="1" dirty="0">
                <a:solidFill>
                  <a:schemeClr val="tx1"/>
                </a:solidFill>
                <a:latin typeface="+mn-lt"/>
                <a:ea typeface="+mn-ea"/>
                <a:cs typeface="+mn-cs"/>
              </a:rPr>
              <a:t>Евангелия</a:t>
            </a:r>
            <a:r>
              <a:rPr lang="ru-RU" dirty="0">
                <a:solidFill>
                  <a:schemeClr val="tx1"/>
                </a:solidFill>
                <a:latin typeface="+mn-lt"/>
                <a:ea typeface="+mn-ea"/>
                <a:cs typeface="+mn-cs"/>
              </a:rPr>
              <a:t>, с. 283).</a:t>
            </a:r>
          </a:p>
        </p:txBody>
      </p:sp>
      <p:sp>
        <p:nvSpPr>
          <p:cNvPr id="4" name="TextBox 3"/>
          <p:cNvSpPr txBox="1"/>
          <p:nvPr/>
        </p:nvSpPr>
        <p:spPr>
          <a:xfrm>
            <a:off x="2051720" y="-99392"/>
            <a:ext cx="6696744" cy="1723549"/>
          </a:xfrm>
          <a:prstGeom prst="rect">
            <a:avLst/>
          </a:prstGeom>
          <a:noFill/>
        </p:spPr>
        <p:txBody>
          <a:bodyPr wrap="square" rtlCol="0">
            <a:spAutoFit/>
          </a:bodyPr>
          <a:lstStyle/>
          <a:p>
            <a:pPr algn="r"/>
            <a:r>
              <a:rPr lang="ru-RU" sz="6600" b="1" dirty="0" smtClean="0">
                <a:solidFill>
                  <a:schemeClr val="tx1">
                    <a:lumMod val="50000"/>
                  </a:schemeClr>
                </a:solidFill>
                <a:effectLst>
                  <a:outerShdw blurRad="38100" dist="38100" dir="2700000" algn="tl">
                    <a:srgbClr val="000000">
                      <a:alpha val="43137"/>
                    </a:srgbClr>
                  </a:outerShdw>
                </a:effectLst>
                <a:latin typeface="Andantino script" pitchFamily="2" charset="0"/>
              </a:rPr>
              <a:t>И</a:t>
            </a:r>
            <a:r>
              <a:rPr lang="ru-RU" sz="4000" b="1" dirty="0" smtClean="0">
                <a:solidFill>
                  <a:schemeClr val="tx1">
                    <a:lumMod val="50000"/>
                  </a:schemeClr>
                </a:solidFill>
                <a:effectLst>
                  <a:outerShdw blurRad="38100" dist="38100" dir="2700000" algn="tl">
                    <a:srgbClr val="000000">
                      <a:alpha val="43137"/>
                    </a:srgbClr>
                  </a:outerShdw>
                </a:effectLst>
              </a:rPr>
              <a:t>нтеллектуальный аспект</a:t>
            </a:r>
            <a:endParaRPr lang="ru-RU" sz="4000" b="1" dirty="0">
              <a:solidFill>
                <a:schemeClr val="tx1">
                  <a:lumMod val="50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63354984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051720" y="-99392"/>
            <a:ext cx="6696744" cy="1723549"/>
          </a:xfrm>
          <a:prstGeom prst="rect">
            <a:avLst/>
          </a:prstGeom>
          <a:noFill/>
        </p:spPr>
        <p:txBody>
          <a:bodyPr wrap="square" rtlCol="0">
            <a:spAutoFit/>
          </a:bodyPr>
          <a:lstStyle/>
          <a:p>
            <a:pPr algn="r"/>
            <a:r>
              <a:rPr lang="ru-RU" sz="6600" b="1" dirty="0" smtClean="0">
                <a:solidFill>
                  <a:schemeClr val="tx1">
                    <a:lumMod val="50000"/>
                  </a:schemeClr>
                </a:solidFill>
                <a:effectLst>
                  <a:outerShdw blurRad="38100" dist="38100" dir="2700000" algn="tl">
                    <a:srgbClr val="000000">
                      <a:alpha val="43137"/>
                    </a:srgbClr>
                  </a:outerShdw>
                </a:effectLst>
                <a:latin typeface="Andantino script" pitchFamily="2" charset="0"/>
              </a:rPr>
              <a:t>Э</a:t>
            </a:r>
            <a:r>
              <a:rPr lang="ru-RU" sz="4000" b="1" dirty="0" smtClean="0">
                <a:solidFill>
                  <a:schemeClr val="tx1">
                    <a:lumMod val="50000"/>
                  </a:schemeClr>
                </a:solidFill>
                <a:effectLst>
                  <a:outerShdw blurRad="38100" dist="38100" dir="2700000" algn="tl">
                    <a:srgbClr val="000000">
                      <a:alpha val="43137"/>
                    </a:srgbClr>
                  </a:outerShdw>
                </a:effectLst>
              </a:rPr>
              <a:t>моциональный</a:t>
            </a:r>
          </a:p>
          <a:p>
            <a:pPr algn="r"/>
            <a:r>
              <a:rPr lang="ru-RU" sz="4000" b="1" dirty="0">
                <a:solidFill>
                  <a:schemeClr val="tx1">
                    <a:lumMod val="50000"/>
                  </a:schemeClr>
                </a:solidFill>
                <a:effectLst>
                  <a:outerShdw blurRad="38100" dist="38100" dir="2700000" algn="tl">
                    <a:srgbClr val="000000">
                      <a:alpha val="43137"/>
                    </a:srgbClr>
                  </a:outerShdw>
                </a:effectLst>
              </a:rPr>
              <a:t> </a:t>
            </a:r>
            <a:r>
              <a:rPr lang="ru-RU" sz="4000" b="1" dirty="0" smtClean="0">
                <a:solidFill>
                  <a:schemeClr val="tx1">
                    <a:lumMod val="50000"/>
                  </a:schemeClr>
                </a:solidFill>
                <a:effectLst>
                  <a:outerShdw blurRad="38100" dist="38100" dir="2700000" algn="tl">
                    <a:srgbClr val="000000">
                      <a:alpha val="43137"/>
                    </a:srgbClr>
                  </a:outerShdw>
                </a:effectLst>
              </a:rPr>
              <a:t>аспект</a:t>
            </a:r>
            <a:endParaRPr lang="ru-RU" sz="4000" b="1" dirty="0">
              <a:solidFill>
                <a:schemeClr val="tx1">
                  <a:lumMod val="50000"/>
                </a:schemeClr>
              </a:solidFill>
              <a:effectLst>
                <a:outerShdw blurRad="38100" dist="38100" dir="2700000" algn="tl">
                  <a:srgbClr val="000000">
                    <a:alpha val="43137"/>
                  </a:srgbClr>
                </a:outerShdw>
              </a:effectLst>
            </a:endParaRPr>
          </a:p>
        </p:txBody>
      </p:sp>
      <p:pic>
        <p:nvPicPr>
          <p:cNvPr id="5" name="Объект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67258" y="2492375"/>
            <a:ext cx="6061971" cy="3959225"/>
          </a:xfrm>
          <a:prstGeom prst="rect">
            <a:avLst/>
          </a:prstGeom>
          <a:ln>
            <a:noFill/>
          </a:ln>
          <a:effectLst>
            <a:softEdge rad="317500"/>
          </a:effectLst>
        </p:spPr>
      </p:pic>
    </p:spTree>
    <p:extLst>
      <p:ext uri="{BB962C8B-B14F-4D97-AF65-F5344CB8AC3E}">
        <p14:creationId xmlns:p14="http://schemas.microsoft.com/office/powerpoint/2010/main" val="163505894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79512" y="1774031"/>
            <a:ext cx="8784976" cy="3959225"/>
          </a:xfrm>
        </p:spPr>
        <p:txBody>
          <a:bodyPr/>
          <a:lstStyle/>
          <a:p>
            <a:pPr marL="0" indent="0">
              <a:buNone/>
            </a:pPr>
            <a:r>
              <a:rPr lang="ru-RU" u="sng" dirty="0">
                <a:solidFill>
                  <a:schemeClr val="tx1"/>
                </a:solidFill>
                <a:latin typeface="+mn-lt"/>
                <a:ea typeface="+mn-ea"/>
                <a:cs typeface="+mn-cs"/>
              </a:rPr>
              <a:t>Условия завоевания </a:t>
            </a:r>
            <a:r>
              <a:rPr lang="ru-RU" u="sng" dirty="0" smtClean="0">
                <a:solidFill>
                  <a:schemeClr val="tx1"/>
                </a:solidFill>
                <a:latin typeface="+mn-lt"/>
                <a:ea typeface="+mn-ea"/>
                <a:cs typeface="+mn-cs"/>
              </a:rPr>
              <a:t>расположения</a:t>
            </a:r>
          </a:p>
          <a:p>
            <a:pPr marL="0" indent="0">
              <a:buNone/>
            </a:pPr>
            <a:endParaRPr lang="ru-RU" u="sng" dirty="0"/>
          </a:p>
          <a:p>
            <a:pPr lvl="0">
              <a:buFontTx/>
              <a:buChar char="-"/>
            </a:pPr>
            <a:r>
              <a:rPr lang="ru-RU" dirty="0" smtClean="0">
                <a:solidFill>
                  <a:schemeClr val="tx1"/>
                </a:solidFill>
                <a:latin typeface="+mn-lt"/>
                <a:ea typeface="+mn-ea"/>
                <a:cs typeface="+mn-cs"/>
              </a:rPr>
              <a:t>Выражение лица.</a:t>
            </a:r>
          </a:p>
          <a:p>
            <a:pPr lvl="0">
              <a:buFontTx/>
              <a:buChar char="-"/>
            </a:pPr>
            <a:r>
              <a:rPr lang="ru-RU" dirty="0">
                <a:solidFill>
                  <a:schemeClr val="tx1"/>
                </a:solidFill>
                <a:latin typeface="+mn-lt"/>
                <a:ea typeface="+mn-ea"/>
                <a:cs typeface="+mn-cs"/>
              </a:rPr>
              <a:t>Дружелюбный голос. </a:t>
            </a:r>
            <a:endParaRPr lang="ru-RU" dirty="0" smtClean="0">
              <a:solidFill>
                <a:schemeClr val="tx1"/>
              </a:solidFill>
              <a:latin typeface="+mn-lt"/>
              <a:ea typeface="+mn-ea"/>
              <a:cs typeface="+mn-cs"/>
            </a:endParaRPr>
          </a:p>
          <a:p>
            <a:pPr lvl="0">
              <a:buFontTx/>
              <a:buChar char="-"/>
            </a:pPr>
            <a:r>
              <a:rPr lang="ru-RU" dirty="0">
                <a:solidFill>
                  <a:schemeClr val="tx1"/>
                </a:solidFill>
                <a:latin typeface="+mn-lt"/>
                <a:ea typeface="+mn-ea"/>
                <a:cs typeface="+mn-cs"/>
              </a:rPr>
              <a:t>Заинтересованность в покупателе. </a:t>
            </a:r>
            <a:endParaRPr lang="ru-RU" dirty="0" smtClean="0">
              <a:solidFill>
                <a:schemeClr val="tx1"/>
              </a:solidFill>
              <a:latin typeface="+mn-lt"/>
              <a:ea typeface="+mn-ea"/>
              <a:cs typeface="+mn-cs"/>
            </a:endParaRPr>
          </a:p>
          <a:p>
            <a:pPr lvl="0">
              <a:buFontTx/>
              <a:buChar char="-"/>
            </a:pPr>
            <a:r>
              <a:rPr lang="ru-RU" dirty="0">
                <a:solidFill>
                  <a:schemeClr val="tx1"/>
                </a:solidFill>
                <a:latin typeface="+mn-lt"/>
                <a:ea typeface="+mn-ea"/>
                <a:cs typeface="+mn-cs"/>
              </a:rPr>
              <a:t>Энтузиазм. </a:t>
            </a:r>
            <a:endParaRPr lang="ru-RU" dirty="0" smtClean="0">
              <a:solidFill>
                <a:schemeClr val="tx1"/>
              </a:solidFill>
              <a:latin typeface="+mn-lt"/>
              <a:ea typeface="+mn-ea"/>
              <a:cs typeface="+mn-cs"/>
            </a:endParaRPr>
          </a:p>
          <a:p>
            <a:pPr lvl="0">
              <a:buFontTx/>
              <a:buChar char="-"/>
            </a:pPr>
            <a:r>
              <a:rPr lang="ru-RU" dirty="0">
                <a:solidFill>
                  <a:schemeClr val="tx1"/>
                </a:solidFill>
                <a:latin typeface="+mn-lt"/>
                <a:ea typeface="+mn-ea"/>
                <a:cs typeface="+mn-cs"/>
              </a:rPr>
              <a:t>Искренность. </a:t>
            </a:r>
          </a:p>
        </p:txBody>
      </p:sp>
      <p:sp>
        <p:nvSpPr>
          <p:cNvPr id="4" name="TextBox 3"/>
          <p:cNvSpPr txBox="1"/>
          <p:nvPr/>
        </p:nvSpPr>
        <p:spPr>
          <a:xfrm>
            <a:off x="2051720" y="-99392"/>
            <a:ext cx="6696744" cy="1723549"/>
          </a:xfrm>
          <a:prstGeom prst="rect">
            <a:avLst/>
          </a:prstGeom>
          <a:noFill/>
        </p:spPr>
        <p:txBody>
          <a:bodyPr wrap="square" rtlCol="0">
            <a:spAutoFit/>
          </a:bodyPr>
          <a:lstStyle/>
          <a:p>
            <a:pPr algn="r"/>
            <a:r>
              <a:rPr lang="ru-RU" sz="6600" b="1" dirty="0" smtClean="0">
                <a:solidFill>
                  <a:schemeClr val="tx1">
                    <a:lumMod val="50000"/>
                  </a:schemeClr>
                </a:solidFill>
                <a:effectLst>
                  <a:outerShdw blurRad="38100" dist="38100" dir="2700000" algn="tl">
                    <a:srgbClr val="000000">
                      <a:alpha val="43137"/>
                    </a:srgbClr>
                  </a:outerShdw>
                </a:effectLst>
                <a:latin typeface="Andantino script" pitchFamily="2" charset="0"/>
              </a:rPr>
              <a:t>Э</a:t>
            </a:r>
            <a:r>
              <a:rPr lang="ru-RU" sz="4000" b="1" dirty="0" smtClean="0">
                <a:solidFill>
                  <a:schemeClr val="tx1">
                    <a:lumMod val="50000"/>
                  </a:schemeClr>
                </a:solidFill>
                <a:effectLst>
                  <a:outerShdw blurRad="38100" dist="38100" dir="2700000" algn="tl">
                    <a:srgbClr val="000000">
                      <a:alpha val="43137"/>
                    </a:srgbClr>
                  </a:outerShdw>
                </a:effectLst>
              </a:rPr>
              <a:t>моциональный</a:t>
            </a:r>
          </a:p>
          <a:p>
            <a:pPr algn="r"/>
            <a:r>
              <a:rPr lang="ru-RU" sz="4000" b="1" dirty="0">
                <a:solidFill>
                  <a:schemeClr val="tx1">
                    <a:lumMod val="50000"/>
                  </a:schemeClr>
                </a:solidFill>
                <a:effectLst>
                  <a:outerShdw blurRad="38100" dist="38100" dir="2700000" algn="tl">
                    <a:srgbClr val="000000">
                      <a:alpha val="43137"/>
                    </a:srgbClr>
                  </a:outerShdw>
                </a:effectLst>
              </a:rPr>
              <a:t> </a:t>
            </a:r>
            <a:r>
              <a:rPr lang="ru-RU" sz="4000" b="1" dirty="0" smtClean="0">
                <a:solidFill>
                  <a:schemeClr val="tx1">
                    <a:lumMod val="50000"/>
                  </a:schemeClr>
                </a:solidFill>
                <a:effectLst>
                  <a:outerShdw blurRad="38100" dist="38100" dir="2700000" algn="tl">
                    <a:srgbClr val="000000">
                      <a:alpha val="43137"/>
                    </a:srgbClr>
                  </a:outerShdw>
                </a:effectLst>
              </a:rPr>
              <a:t>аспект</a:t>
            </a:r>
            <a:endParaRPr lang="ru-RU" sz="4000" b="1" dirty="0">
              <a:solidFill>
                <a:schemeClr val="tx1">
                  <a:lumMod val="50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734308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79512" y="1774031"/>
            <a:ext cx="8784976" cy="3959225"/>
          </a:xfrm>
        </p:spPr>
        <p:txBody>
          <a:bodyPr/>
          <a:lstStyle/>
          <a:p>
            <a:pPr marL="0" lvl="0" indent="0">
              <a:buNone/>
            </a:pPr>
            <a:r>
              <a:rPr lang="ru-RU" u="sng" dirty="0">
                <a:solidFill>
                  <a:schemeClr val="tx1"/>
                </a:solidFill>
                <a:latin typeface="+mn-lt"/>
                <a:ea typeface="+mn-ea"/>
                <a:cs typeface="+mn-cs"/>
              </a:rPr>
              <a:t>Типы темперамента</a:t>
            </a:r>
            <a:endParaRPr lang="ru-RU" dirty="0">
              <a:solidFill>
                <a:schemeClr val="tx1"/>
              </a:solidFill>
              <a:latin typeface="+mn-lt"/>
              <a:ea typeface="+mn-ea"/>
              <a:cs typeface="+mn-cs"/>
            </a:endParaRPr>
          </a:p>
          <a:p>
            <a:pPr marL="0" indent="0">
              <a:buNone/>
            </a:pPr>
            <a:endParaRPr lang="ru-RU" u="sng" dirty="0" smtClean="0"/>
          </a:p>
          <a:p>
            <a:pPr marL="514350" indent="-514350">
              <a:buAutoNum type="arabicPeriod"/>
            </a:pPr>
            <a:r>
              <a:rPr lang="ru-RU" dirty="0" smtClean="0"/>
              <a:t>Сангвиник</a:t>
            </a:r>
          </a:p>
          <a:p>
            <a:pPr marL="514350" indent="-514350">
              <a:buAutoNum type="arabicPeriod"/>
            </a:pPr>
            <a:r>
              <a:rPr lang="ru-RU" dirty="0" smtClean="0"/>
              <a:t>Меланхолик</a:t>
            </a:r>
          </a:p>
          <a:p>
            <a:pPr marL="514350" indent="-514350">
              <a:buAutoNum type="arabicPeriod"/>
            </a:pPr>
            <a:r>
              <a:rPr lang="ru-RU" dirty="0" smtClean="0"/>
              <a:t>Холерик</a:t>
            </a:r>
          </a:p>
          <a:p>
            <a:pPr marL="514350" indent="-514350">
              <a:buAutoNum type="arabicPeriod"/>
            </a:pPr>
            <a:r>
              <a:rPr lang="ru-RU" dirty="0" smtClean="0"/>
              <a:t>Флегматик</a:t>
            </a:r>
            <a:endParaRPr lang="ru-RU" dirty="0"/>
          </a:p>
        </p:txBody>
      </p:sp>
      <p:sp>
        <p:nvSpPr>
          <p:cNvPr id="4" name="TextBox 3"/>
          <p:cNvSpPr txBox="1"/>
          <p:nvPr/>
        </p:nvSpPr>
        <p:spPr>
          <a:xfrm>
            <a:off x="2051720" y="-99392"/>
            <a:ext cx="6696744" cy="1723549"/>
          </a:xfrm>
          <a:prstGeom prst="rect">
            <a:avLst/>
          </a:prstGeom>
          <a:noFill/>
        </p:spPr>
        <p:txBody>
          <a:bodyPr wrap="square" rtlCol="0">
            <a:spAutoFit/>
          </a:bodyPr>
          <a:lstStyle/>
          <a:p>
            <a:pPr algn="r"/>
            <a:r>
              <a:rPr lang="ru-RU" sz="6600" b="1" dirty="0" smtClean="0">
                <a:solidFill>
                  <a:schemeClr val="tx1">
                    <a:lumMod val="50000"/>
                  </a:schemeClr>
                </a:solidFill>
                <a:effectLst>
                  <a:outerShdw blurRad="38100" dist="38100" dir="2700000" algn="tl">
                    <a:srgbClr val="000000">
                      <a:alpha val="43137"/>
                    </a:srgbClr>
                  </a:outerShdw>
                </a:effectLst>
                <a:latin typeface="Andantino script" pitchFamily="2" charset="0"/>
              </a:rPr>
              <a:t>Э</a:t>
            </a:r>
            <a:r>
              <a:rPr lang="ru-RU" sz="4000" b="1" dirty="0" smtClean="0">
                <a:solidFill>
                  <a:schemeClr val="tx1">
                    <a:lumMod val="50000"/>
                  </a:schemeClr>
                </a:solidFill>
                <a:effectLst>
                  <a:outerShdw blurRad="38100" dist="38100" dir="2700000" algn="tl">
                    <a:srgbClr val="000000">
                      <a:alpha val="43137"/>
                    </a:srgbClr>
                  </a:outerShdw>
                </a:effectLst>
              </a:rPr>
              <a:t>моциональный</a:t>
            </a:r>
          </a:p>
          <a:p>
            <a:pPr algn="r"/>
            <a:r>
              <a:rPr lang="ru-RU" sz="4000" b="1" dirty="0">
                <a:solidFill>
                  <a:schemeClr val="tx1">
                    <a:lumMod val="50000"/>
                  </a:schemeClr>
                </a:solidFill>
                <a:effectLst>
                  <a:outerShdw blurRad="38100" dist="38100" dir="2700000" algn="tl">
                    <a:srgbClr val="000000">
                      <a:alpha val="43137"/>
                    </a:srgbClr>
                  </a:outerShdw>
                </a:effectLst>
              </a:rPr>
              <a:t> </a:t>
            </a:r>
            <a:r>
              <a:rPr lang="ru-RU" sz="4000" b="1" dirty="0" smtClean="0">
                <a:solidFill>
                  <a:schemeClr val="tx1">
                    <a:lumMod val="50000"/>
                  </a:schemeClr>
                </a:solidFill>
                <a:effectLst>
                  <a:outerShdw blurRad="38100" dist="38100" dir="2700000" algn="tl">
                    <a:srgbClr val="000000">
                      <a:alpha val="43137"/>
                    </a:srgbClr>
                  </a:outerShdw>
                </a:effectLst>
              </a:rPr>
              <a:t>аспект</a:t>
            </a:r>
            <a:endParaRPr lang="ru-RU" sz="4000" b="1" dirty="0">
              <a:solidFill>
                <a:schemeClr val="tx1">
                  <a:lumMod val="50000"/>
                </a:schemeClr>
              </a:solidFill>
              <a:effectLst>
                <a:outerShdw blurRad="38100" dist="38100" dir="2700000" algn="tl">
                  <a:srgbClr val="000000">
                    <a:alpha val="43137"/>
                  </a:srgbClr>
                </a:outerShdw>
              </a:effectLst>
            </a:endParaRPr>
          </a:p>
        </p:txBody>
      </p:sp>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67944" y="1943920"/>
            <a:ext cx="4680520" cy="4680520"/>
          </a:xfrm>
          <a:prstGeom prst="rect">
            <a:avLst/>
          </a:prstGeom>
          <a:ln>
            <a:noFill/>
          </a:ln>
          <a:effectLst>
            <a:softEdge rad="317500"/>
          </a:effectLst>
        </p:spPr>
      </p:pic>
    </p:spTree>
    <p:extLst>
      <p:ext uri="{BB962C8B-B14F-4D97-AF65-F5344CB8AC3E}">
        <p14:creationId xmlns:p14="http://schemas.microsoft.com/office/powerpoint/2010/main" val="330318521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79512" y="1774031"/>
            <a:ext cx="8964488" cy="3959225"/>
          </a:xfrm>
        </p:spPr>
        <p:txBody>
          <a:bodyPr/>
          <a:lstStyle/>
          <a:p>
            <a:pPr marL="0" indent="0">
              <a:buNone/>
            </a:pPr>
            <a:r>
              <a:rPr lang="ru-RU" u="sng" dirty="0" smtClean="0">
                <a:solidFill>
                  <a:schemeClr val="tx1"/>
                </a:solidFill>
                <a:latin typeface="+mn-lt"/>
                <a:ea typeface="+mn-ea"/>
                <a:cs typeface="+mn-cs"/>
              </a:rPr>
              <a:t>Сильные </a:t>
            </a:r>
            <a:r>
              <a:rPr lang="ru-RU" u="sng" dirty="0">
                <a:solidFill>
                  <a:schemeClr val="tx1"/>
                </a:solidFill>
                <a:latin typeface="+mn-lt"/>
                <a:ea typeface="+mn-ea"/>
                <a:cs typeface="+mn-cs"/>
              </a:rPr>
              <a:t>стороны</a:t>
            </a:r>
            <a:r>
              <a:rPr lang="ru-RU" dirty="0">
                <a:solidFill>
                  <a:schemeClr val="tx1"/>
                </a:solidFill>
                <a:latin typeface="+mn-lt"/>
                <a:ea typeface="+mn-ea"/>
                <a:cs typeface="+mn-cs"/>
              </a:rPr>
              <a:t>	</a:t>
            </a:r>
            <a:r>
              <a:rPr lang="ru-RU" dirty="0" smtClean="0">
                <a:solidFill>
                  <a:schemeClr val="tx1"/>
                </a:solidFill>
                <a:latin typeface="+mn-lt"/>
                <a:ea typeface="+mn-ea"/>
                <a:cs typeface="+mn-cs"/>
              </a:rPr>
              <a:t>	</a:t>
            </a:r>
            <a:r>
              <a:rPr lang="ru-RU" u="sng" dirty="0" smtClean="0">
                <a:solidFill>
                  <a:schemeClr val="tx1"/>
                </a:solidFill>
                <a:latin typeface="+mn-lt"/>
                <a:ea typeface="+mn-ea"/>
                <a:cs typeface="+mn-cs"/>
              </a:rPr>
              <a:t>Слабые </a:t>
            </a:r>
            <a:r>
              <a:rPr lang="ru-RU" u="sng" dirty="0">
                <a:solidFill>
                  <a:schemeClr val="tx1"/>
                </a:solidFill>
                <a:latin typeface="+mn-lt"/>
                <a:ea typeface="+mn-ea"/>
                <a:cs typeface="+mn-cs"/>
              </a:rPr>
              <a:t>стороны</a:t>
            </a:r>
            <a:endParaRPr lang="ru-RU" dirty="0">
              <a:solidFill>
                <a:schemeClr val="tx1"/>
              </a:solidFill>
              <a:latin typeface="+mn-lt"/>
              <a:ea typeface="+mn-ea"/>
              <a:cs typeface="+mn-cs"/>
            </a:endParaRPr>
          </a:p>
          <a:p>
            <a:pPr marL="0" indent="0">
              <a:buNone/>
            </a:pPr>
            <a:r>
              <a:rPr lang="ru-RU" dirty="0" smtClean="0">
                <a:solidFill>
                  <a:schemeClr val="tx1"/>
                </a:solidFill>
                <a:latin typeface="+mn-lt"/>
                <a:ea typeface="+mn-ea"/>
                <a:cs typeface="+mn-cs"/>
              </a:rPr>
              <a:t>* </a:t>
            </a:r>
            <a:r>
              <a:rPr lang="ru-RU" dirty="0">
                <a:solidFill>
                  <a:schemeClr val="tx1"/>
                </a:solidFill>
                <a:latin typeface="+mn-lt"/>
                <a:ea typeface="+mn-ea"/>
                <a:cs typeface="+mn-cs"/>
              </a:rPr>
              <a:t>Дружелюбный и 	</a:t>
            </a:r>
            <a:r>
              <a:rPr lang="ru-RU" dirty="0" smtClean="0">
                <a:solidFill>
                  <a:schemeClr val="tx1"/>
                </a:solidFill>
                <a:latin typeface="+mn-lt"/>
                <a:ea typeface="+mn-ea"/>
                <a:cs typeface="+mn-cs"/>
              </a:rPr>
              <a:t>	* </a:t>
            </a:r>
            <a:r>
              <a:rPr lang="ru-RU" dirty="0">
                <a:solidFill>
                  <a:schemeClr val="tx1"/>
                </a:solidFill>
                <a:latin typeface="+mn-lt"/>
                <a:ea typeface="+mn-ea"/>
                <a:cs typeface="+mn-cs"/>
              </a:rPr>
              <a:t>Плаксивый</a:t>
            </a:r>
          </a:p>
          <a:p>
            <a:pPr marL="0" indent="0">
              <a:buNone/>
            </a:pPr>
            <a:r>
              <a:rPr lang="ru-RU" dirty="0">
                <a:solidFill>
                  <a:schemeClr val="tx1"/>
                </a:solidFill>
                <a:latin typeface="+mn-lt"/>
                <a:ea typeface="+mn-ea"/>
                <a:cs typeface="+mn-cs"/>
              </a:rPr>
              <a:t>жизнедеятельный</a:t>
            </a:r>
          </a:p>
          <a:p>
            <a:pPr marL="0" indent="0">
              <a:buNone/>
            </a:pPr>
            <a:r>
              <a:rPr lang="ru-RU" dirty="0">
                <a:solidFill>
                  <a:schemeClr val="tx1"/>
                </a:solidFill>
                <a:latin typeface="+mn-lt"/>
                <a:ea typeface="+mn-ea"/>
                <a:cs typeface="+mn-cs"/>
              </a:rPr>
              <a:t>* </a:t>
            </a:r>
            <a:r>
              <a:rPr lang="ru-RU" dirty="0" err="1">
                <a:solidFill>
                  <a:schemeClr val="tx1"/>
                </a:solidFill>
                <a:latin typeface="+mn-lt"/>
                <a:ea typeface="+mn-ea"/>
                <a:cs typeface="+mn-cs"/>
              </a:rPr>
              <a:t>Харизматичный</a:t>
            </a:r>
            <a:r>
              <a:rPr lang="ru-RU" dirty="0">
                <a:solidFill>
                  <a:schemeClr val="tx1"/>
                </a:solidFill>
                <a:latin typeface="+mn-lt"/>
                <a:ea typeface="+mn-ea"/>
                <a:cs typeface="+mn-cs"/>
              </a:rPr>
              <a:t>	</a:t>
            </a:r>
            <a:r>
              <a:rPr lang="ru-RU" dirty="0" smtClean="0">
                <a:solidFill>
                  <a:schemeClr val="tx1"/>
                </a:solidFill>
                <a:latin typeface="+mn-lt"/>
                <a:ea typeface="+mn-ea"/>
                <a:cs typeface="+mn-cs"/>
              </a:rPr>
              <a:t>	* </a:t>
            </a:r>
            <a:r>
              <a:rPr lang="ru-RU" dirty="0">
                <a:solidFill>
                  <a:schemeClr val="tx1"/>
                </a:solidFill>
                <a:latin typeface="+mn-lt"/>
                <a:ea typeface="+mn-ea"/>
                <a:cs typeface="+mn-cs"/>
              </a:rPr>
              <a:t>Эмоционально </a:t>
            </a:r>
          </a:p>
          <a:p>
            <a:pPr marL="0" indent="0">
              <a:buNone/>
            </a:pPr>
            <a:r>
              <a:rPr lang="ru-RU" dirty="0">
                <a:solidFill>
                  <a:schemeClr val="tx1"/>
                </a:solidFill>
                <a:latin typeface="+mn-lt"/>
                <a:ea typeface="+mn-ea"/>
                <a:cs typeface="+mn-cs"/>
              </a:rPr>
              <a:t>* Разговорчивый,	   </a:t>
            </a:r>
            <a:r>
              <a:rPr lang="ru-RU" dirty="0" smtClean="0">
                <a:solidFill>
                  <a:schemeClr val="tx1"/>
                </a:solidFill>
                <a:latin typeface="+mn-lt"/>
                <a:ea typeface="+mn-ea"/>
                <a:cs typeface="+mn-cs"/>
              </a:rPr>
              <a:t>	непредсказуемый</a:t>
            </a:r>
            <a:endParaRPr lang="ru-RU" dirty="0">
              <a:solidFill>
                <a:schemeClr val="tx1"/>
              </a:solidFill>
              <a:latin typeface="+mn-lt"/>
              <a:ea typeface="+mn-ea"/>
              <a:cs typeface="+mn-cs"/>
            </a:endParaRPr>
          </a:p>
          <a:p>
            <a:pPr marL="0" indent="0">
              <a:buNone/>
            </a:pPr>
            <a:r>
              <a:rPr lang="ru-RU" dirty="0">
                <a:solidFill>
                  <a:schemeClr val="tx1"/>
                </a:solidFill>
                <a:latin typeface="+mn-lt"/>
                <a:ea typeface="+mn-ea"/>
                <a:cs typeface="+mn-cs"/>
              </a:rPr>
              <a:t>никогда не полезет	</a:t>
            </a:r>
            <a:r>
              <a:rPr lang="ru-RU" dirty="0" smtClean="0">
                <a:solidFill>
                  <a:schemeClr val="tx1"/>
                </a:solidFill>
                <a:latin typeface="+mn-lt"/>
                <a:ea typeface="+mn-ea"/>
                <a:cs typeface="+mn-cs"/>
              </a:rPr>
              <a:t>	* </a:t>
            </a:r>
            <a:r>
              <a:rPr lang="ru-RU" dirty="0">
                <a:solidFill>
                  <a:schemeClr val="tx1"/>
                </a:solidFill>
                <a:latin typeface="+mn-lt"/>
                <a:ea typeface="+mn-ea"/>
                <a:cs typeface="+mn-cs"/>
              </a:rPr>
              <a:t>Беспокойный</a:t>
            </a:r>
          </a:p>
          <a:p>
            <a:pPr marL="0" indent="0">
              <a:buNone/>
            </a:pPr>
            <a:r>
              <a:rPr lang="ru-RU" dirty="0">
                <a:solidFill>
                  <a:schemeClr val="tx1"/>
                </a:solidFill>
                <a:latin typeface="+mn-lt"/>
                <a:ea typeface="+mn-ea"/>
                <a:cs typeface="+mn-cs"/>
              </a:rPr>
              <a:t>за словом в карман</a:t>
            </a:r>
          </a:p>
          <a:p>
            <a:pPr marL="0" indent="0">
              <a:buNone/>
            </a:pPr>
            <a:r>
              <a:rPr lang="ru-RU" dirty="0">
                <a:solidFill>
                  <a:schemeClr val="tx1"/>
                </a:solidFill>
                <a:latin typeface="+mn-lt"/>
                <a:ea typeface="+mn-ea"/>
                <a:cs typeface="+mn-cs"/>
              </a:rPr>
              <a:t>* Беззаботный, никогда	* Вспыльчивый</a:t>
            </a:r>
          </a:p>
          <a:p>
            <a:pPr marL="0" indent="0">
              <a:buNone/>
            </a:pPr>
            <a:r>
              <a:rPr lang="ru-RU" dirty="0" smtClean="0">
                <a:solidFill>
                  <a:schemeClr val="tx1"/>
                </a:solidFill>
                <a:latin typeface="+mn-lt"/>
                <a:ea typeface="+mn-ea"/>
                <a:cs typeface="+mn-cs"/>
              </a:rPr>
              <a:t>не </a:t>
            </a:r>
            <a:r>
              <a:rPr lang="ru-RU" dirty="0">
                <a:solidFill>
                  <a:schemeClr val="tx1"/>
                </a:solidFill>
                <a:latin typeface="+mn-lt"/>
                <a:ea typeface="+mn-ea"/>
                <a:cs typeface="+mn-cs"/>
              </a:rPr>
              <a:t>переживает о  	</a:t>
            </a:r>
            <a:r>
              <a:rPr lang="ru-RU" dirty="0" smtClean="0">
                <a:solidFill>
                  <a:schemeClr val="tx1"/>
                </a:solidFill>
                <a:latin typeface="+mn-lt"/>
                <a:ea typeface="+mn-ea"/>
                <a:cs typeface="+mn-cs"/>
              </a:rPr>
              <a:t>	* </a:t>
            </a:r>
            <a:r>
              <a:rPr lang="ru-RU" dirty="0">
                <a:solidFill>
                  <a:schemeClr val="tx1"/>
                </a:solidFill>
                <a:latin typeface="+mn-lt"/>
                <a:ea typeface="+mn-ea"/>
                <a:cs typeface="+mn-cs"/>
              </a:rPr>
              <a:t>Любит </a:t>
            </a:r>
            <a:r>
              <a:rPr lang="ru-RU" dirty="0" smtClean="0">
                <a:solidFill>
                  <a:schemeClr val="tx1"/>
                </a:solidFill>
                <a:latin typeface="+mn-lt"/>
                <a:ea typeface="+mn-ea"/>
                <a:cs typeface="+mn-cs"/>
              </a:rPr>
              <a:t>преувеличивать</a:t>
            </a:r>
            <a:endParaRPr lang="ru-RU" dirty="0">
              <a:solidFill>
                <a:schemeClr val="tx1"/>
              </a:solidFill>
              <a:latin typeface="+mn-lt"/>
              <a:ea typeface="+mn-ea"/>
              <a:cs typeface="+mn-cs"/>
            </a:endParaRPr>
          </a:p>
          <a:p>
            <a:pPr marL="0" indent="0">
              <a:buNone/>
            </a:pPr>
            <a:r>
              <a:rPr lang="ru-RU" dirty="0" smtClean="0">
                <a:solidFill>
                  <a:schemeClr val="tx1"/>
                </a:solidFill>
                <a:latin typeface="+mn-lt"/>
                <a:ea typeface="+mn-ea"/>
                <a:cs typeface="+mn-cs"/>
              </a:rPr>
              <a:t>будущем</a:t>
            </a:r>
            <a:r>
              <a:rPr lang="ru-RU" dirty="0">
                <a:solidFill>
                  <a:schemeClr val="tx1"/>
                </a:solidFill>
                <a:latin typeface="+mn-lt"/>
                <a:ea typeface="+mn-ea"/>
                <a:cs typeface="+mn-cs"/>
              </a:rPr>
              <a:t>	</a:t>
            </a:r>
            <a:r>
              <a:rPr lang="ru-RU" dirty="0" smtClean="0">
                <a:solidFill>
                  <a:schemeClr val="tx1"/>
                </a:solidFill>
                <a:latin typeface="+mn-lt"/>
                <a:ea typeface="+mn-ea"/>
                <a:cs typeface="+mn-cs"/>
              </a:rPr>
              <a:t>			* Жульничает</a:t>
            </a:r>
            <a:endParaRPr lang="ru-RU" dirty="0">
              <a:solidFill>
                <a:schemeClr val="tx1"/>
              </a:solidFill>
              <a:latin typeface="+mn-lt"/>
              <a:ea typeface="+mn-ea"/>
              <a:cs typeface="+mn-cs"/>
            </a:endParaRPr>
          </a:p>
        </p:txBody>
      </p:sp>
      <p:sp>
        <p:nvSpPr>
          <p:cNvPr id="4" name="TextBox 3"/>
          <p:cNvSpPr txBox="1"/>
          <p:nvPr/>
        </p:nvSpPr>
        <p:spPr>
          <a:xfrm>
            <a:off x="2051720" y="-99392"/>
            <a:ext cx="6696744" cy="1723549"/>
          </a:xfrm>
          <a:prstGeom prst="rect">
            <a:avLst/>
          </a:prstGeom>
          <a:noFill/>
        </p:spPr>
        <p:txBody>
          <a:bodyPr wrap="square" rtlCol="0">
            <a:spAutoFit/>
          </a:bodyPr>
          <a:lstStyle/>
          <a:p>
            <a:pPr algn="r"/>
            <a:r>
              <a:rPr lang="ru-RU" sz="6600" b="1" dirty="0" smtClean="0">
                <a:solidFill>
                  <a:schemeClr val="tx1">
                    <a:lumMod val="50000"/>
                  </a:schemeClr>
                </a:solidFill>
                <a:effectLst>
                  <a:outerShdw blurRad="38100" dist="38100" dir="2700000" algn="tl">
                    <a:srgbClr val="000000">
                      <a:alpha val="43137"/>
                    </a:srgbClr>
                  </a:outerShdw>
                </a:effectLst>
                <a:latin typeface="Andantino script" pitchFamily="2" charset="0"/>
              </a:rPr>
              <a:t>Э</a:t>
            </a:r>
            <a:r>
              <a:rPr lang="ru-RU" sz="4000" b="1" dirty="0" smtClean="0">
                <a:solidFill>
                  <a:schemeClr val="tx1">
                    <a:lumMod val="50000"/>
                  </a:schemeClr>
                </a:solidFill>
                <a:effectLst>
                  <a:outerShdw blurRad="38100" dist="38100" dir="2700000" algn="tl">
                    <a:srgbClr val="000000">
                      <a:alpha val="43137"/>
                    </a:srgbClr>
                  </a:outerShdw>
                </a:effectLst>
              </a:rPr>
              <a:t>моциональный</a:t>
            </a:r>
          </a:p>
          <a:p>
            <a:pPr algn="r"/>
            <a:r>
              <a:rPr lang="ru-RU" sz="4000" b="1" dirty="0">
                <a:solidFill>
                  <a:schemeClr val="tx1">
                    <a:lumMod val="50000"/>
                  </a:schemeClr>
                </a:solidFill>
                <a:effectLst>
                  <a:outerShdw blurRad="38100" dist="38100" dir="2700000" algn="tl">
                    <a:srgbClr val="000000">
                      <a:alpha val="43137"/>
                    </a:srgbClr>
                  </a:outerShdw>
                </a:effectLst>
              </a:rPr>
              <a:t> </a:t>
            </a:r>
            <a:r>
              <a:rPr lang="ru-RU" sz="4000" b="1" dirty="0" smtClean="0">
                <a:solidFill>
                  <a:schemeClr val="tx1">
                    <a:lumMod val="50000"/>
                  </a:schemeClr>
                </a:solidFill>
                <a:effectLst>
                  <a:outerShdw blurRad="38100" dist="38100" dir="2700000" algn="tl">
                    <a:srgbClr val="000000">
                      <a:alpha val="43137"/>
                    </a:srgbClr>
                  </a:outerShdw>
                </a:effectLst>
              </a:rPr>
              <a:t>аспект</a:t>
            </a:r>
            <a:endParaRPr lang="ru-RU" sz="4000" b="1" dirty="0">
              <a:solidFill>
                <a:schemeClr val="tx1">
                  <a:lumMod val="50000"/>
                </a:schemeClr>
              </a:solidFill>
              <a:effectLst>
                <a:outerShdw blurRad="38100" dist="38100" dir="2700000" algn="tl">
                  <a:srgbClr val="000000">
                    <a:alpha val="43137"/>
                  </a:srgbClr>
                </a:outerShdw>
              </a:effectLst>
            </a:endParaRPr>
          </a:p>
        </p:txBody>
      </p:sp>
      <p:sp>
        <p:nvSpPr>
          <p:cNvPr id="2" name="TextBox 1"/>
          <p:cNvSpPr txBox="1"/>
          <p:nvPr/>
        </p:nvSpPr>
        <p:spPr>
          <a:xfrm>
            <a:off x="323528" y="914335"/>
            <a:ext cx="3456384" cy="707886"/>
          </a:xfrm>
          <a:prstGeom prst="rect">
            <a:avLst/>
          </a:prstGeom>
          <a:noFill/>
        </p:spPr>
        <p:txBody>
          <a:bodyPr wrap="square" rtlCol="0">
            <a:spAutoFit/>
          </a:bodyPr>
          <a:lstStyle/>
          <a:p>
            <a:pPr marL="0" lvl="0" indent="0">
              <a:buNone/>
            </a:pPr>
            <a:r>
              <a:rPr lang="ru-RU" sz="4000" b="1" dirty="0">
                <a:solidFill>
                  <a:schemeClr val="accent6">
                    <a:lumMod val="50000"/>
                  </a:schemeClr>
                </a:solidFill>
                <a:effectLst>
                  <a:outerShdw blurRad="38100" dist="38100" dir="2700000" algn="tl">
                    <a:srgbClr val="000000">
                      <a:alpha val="43137"/>
                    </a:srgbClr>
                  </a:outerShdw>
                </a:effectLst>
              </a:rPr>
              <a:t>Сангвиник</a:t>
            </a:r>
          </a:p>
        </p:txBody>
      </p:sp>
    </p:spTree>
    <p:extLst>
      <p:ext uri="{BB962C8B-B14F-4D97-AF65-F5344CB8AC3E}">
        <p14:creationId xmlns:p14="http://schemas.microsoft.com/office/powerpoint/2010/main" val="193777700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79512" y="1774031"/>
            <a:ext cx="8964488" cy="3959225"/>
          </a:xfrm>
        </p:spPr>
        <p:txBody>
          <a:bodyPr/>
          <a:lstStyle/>
          <a:p>
            <a:pPr marL="0" indent="0">
              <a:buNone/>
            </a:pPr>
            <a:r>
              <a:rPr lang="ru-RU" u="sng" dirty="0" smtClean="0">
                <a:solidFill>
                  <a:schemeClr val="tx1"/>
                </a:solidFill>
                <a:latin typeface="+mn-lt"/>
                <a:ea typeface="+mn-ea"/>
                <a:cs typeface="+mn-cs"/>
              </a:rPr>
              <a:t>Сильные </a:t>
            </a:r>
            <a:r>
              <a:rPr lang="ru-RU" u="sng" dirty="0">
                <a:solidFill>
                  <a:schemeClr val="tx1"/>
                </a:solidFill>
                <a:latin typeface="+mn-lt"/>
                <a:ea typeface="+mn-ea"/>
                <a:cs typeface="+mn-cs"/>
              </a:rPr>
              <a:t>стороны</a:t>
            </a:r>
            <a:r>
              <a:rPr lang="ru-RU" dirty="0">
                <a:solidFill>
                  <a:schemeClr val="tx1"/>
                </a:solidFill>
                <a:latin typeface="+mn-lt"/>
                <a:ea typeface="+mn-ea"/>
                <a:cs typeface="+mn-cs"/>
              </a:rPr>
              <a:t>	</a:t>
            </a:r>
            <a:r>
              <a:rPr lang="ru-RU" dirty="0" smtClean="0">
                <a:solidFill>
                  <a:schemeClr val="tx1"/>
                </a:solidFill>
                <a:latin typeface="+mn-lt"/>
                <a:ea typeface="+mn-ea"/>
                <a:cs typeface="+mn-cs"/>
              </a:rPr>
              <a:t>	</a:t>
            </a:r>
            <a:r>
              <a:rPr lang="ru-RU" u="sng" dirty="0" smtClean="0">
                <a:solidFill>
                  <a:schemeClr val="tx1"/>
                </a:solidFill>
                <a:latin typeface="+mn-lt"/>
                <a:ea typeface="+mn-ea"/>
                <a:cs typeface="+mn-cs"/>
              </a:rPr>
              <a:t>Слабые </a:t>
            </a:r>
            <a:r>
              <a:rPr lang="ru-RU" u="sng" dirty="0">
                <a:solidFill>
                  <a:schemeClr val="tx1"/>
                </a:solidFill>
                <a:latin typeface="+mn-lt"/>
                <a:ea typeface="+mn-ea"/>
                <a:cs typeface="+mn-cs"/>
              </a:rPr>
              <a:t>стороны</a:t>
            </a:r>
            <a:endParaRPr lang="ru-RU" dirty="0">
              <a:solidFill>
                <a:schemeClr val="tx1"/>
              </a:solidFill>
              <a:latin typeface="+mn-lt"/>
              <a:ea typeface="+mn-ea"/>
              <a:cs typeface="+mn-cs"/>
            </a:endParaRPr>
          </a:p>
          <a:p>
            <a:pPr marL="0" indent="0">
              <a:buNone/>
            </a:pPr>
            <a:r>
              <a:rPr lang="ru-RU" dirty="0" smtClean="0">
                <a:solidFill>
                  <a:schemeClr val="tx1"/>
                </a:solidFill>
                <a:latin typeface="+mn-lt"/>
                <a:ea typeface="+mn-ea"/>
                <a:cs typeface="+mn-cs"/>
              </a:rPr>
              <a:t>* </a:t>
            </a:r>
            <a:r>
              <a:rPr lang="ru-RU" dirty="0">
                <a:solidFill>
                  <a:schemeClr val="tx1"/>
                </a:solidFill>
                <a:latin typeface="+mn-lt"/>
                <a:ea typeface="+mn-ea"/>
                <a:cs typeface="+mn-cs"/>
              </a:rPr>
              <a:t>Хороший рассказчик	* Недостает     </a:t>
            </a:r>
            <a:r>
              <a:rPr lang="ru-RU" dirty="0" smtClean="0">
                <a:solidFill>
                  <a:schemeClr val="tx1"/>
                </a:solidFill>
                <a:latin typeface="+mn-lt"/>
                <a:ea typeface="+mn-ea"/>
                <a:cs typeface="+mn-cs"/>
              </a:rPr>
              <a:t>							самоконтроля</a:t>
            </a:r>
            <a:endParaRPr lang="ru-RU" dirty="0">
              <a:solidFill>
                <a:schemeClr val="tx1"/>
              </a:solidFill>
              <a:latin typeface="+mn-lt"/>
              <a:ea typeface="+mn-ea"/>
              <a:cs typeface="+mn-cs"/>
            </a:endParaRPr>
          </a:p>
          <a:p>
            <a:pPr marL="0" indent="0">
              <a:buNone/>
            </a:pPr>
            <a:r>
              <a:rPr lang="ru-RU" dirty="0">
                <a:solidFill>
                  <a:schemeClr val="tx1"/>
                </a:solidFill>
                <a:latin typeface="+mn-lt"/>
                <a:ea typeface="+mn-ea"/>
                <a:cs typeface="+mn-cs"/>
              </a:rPr>
              <a:t>* Живет настоящим  	</a:t>
            </a:r>
            <a:r>
              <a:rPr lang="ru-RU" dirty="0" smtClean="0">
                <a:solidFill>
                  <a:schemeClr val="tx1"/>
                </a:solidFill>
                <a:latin typeface="+mn-lt"/>
                <a:ea typeface="+mn-ea"/>
                <a:cs typeface="+mn-cs"/>
              </a:rPr>
              <a:t>	* </a:t>
            </a:r>
            <a:r>
              <a:rPr lang="ru-RU" dirty="0">
                <a:solidFill>
                  <a:schemeClr val="tx1"/>
                </a:solidFill>
                <a:latin typeface="+mn-lt"/>
                <a:ea typeface="+mn-ea"/>
                <a:cs typeface="+mn-cs"/>
              </a:rPr>
              <a:t>Руководствуется </a:t>
            </a:r>
            <a:r>
              <a:rPr lang="ru-RU" dirty="0" smtClean="0">
                <a:solidFill>
                  <a:schemeClr val="tx1"/>
                </a:solidFill>
                <a:latin typeface="+mn-lt"/>
                <a:ea typeface="+mn-ea"/>
                <a:cs typeface="+mn-cs"/>
              </a:rPr>
              <a:t>						эмоциями</a:t>
            </a:r>
            <a:r>
              <a:rPr lang="ru-RU" dirty="0">
                <a:solidFill>
                  <a:schemeClr val="tx1"/>
                </a:solidFill>
                <a:latin typeface="+mn-lt"/>
                <a:ea typeface="+mn-ea"/>
                <a:cs typeface="+mn-cs"/>
              </a:rPr>
              <a:t>;</a:t>
            </a:r>
          </a:p>
          <a:p>
            <a:pPr marL="0" indent="0">
              <a:buNone/>
            </a:pPr>
            <a:r>
              <a:rPr lang="ru-RU" dirty="0">
                <a:solidFill>
                  <a:schemeClr val="tx1"/>
                </a:solidFill>
                <a:latin typeface="+mn-lt"/>
                <a:ea typeface="+mn-ea"/>
                <a:cs typeface="+mn-cs"/>
              </a:rPr>
              <a:t>* Разговор с ним	</a:t>
            </a:r>
            <a:r>
              <a:rPr lang="ru-RU" dirty="0" smtClean="0">
                <a:solidFill>
                  <a:schemeClr val="tx1"/>
                </a:solidFill>
                <a:latin typeface="+mn-lt"/>
                <a:ea typeface="+mn-ea"/>
                <a:cs typeface="+mn-cs"/>
              </a:rPr>
              <a:t>	импульсивный</a:t>
            </a:r>
            <a:endParaRPr lang="ru-RU" dirty="0">
              <a:solidFill>
                <a:schemeClr val="tx1"/>
              </a:solidFill>
              <a:latin typeface="+mn-lt"/>
              <a:ea typeface="+mn-ea"/>
              <a:cs typeface="+mn-cs"/>
            </a:endParaRPr>
          </a:p>
          <a:p>
            <a:pPr marL="0" indent="0">
              <a:buNone/>
            </a:pPr>
            <a:r>
              <a:rPr lang="ru-RU" dirty="0">
                <a:solidFill>
                  <a:schemeClr val="tx1"/>
                </a:solidFill>
                <a:latin typeface="+mn-lt"/>
                <a:ea typeface="+mn-ea"/>
                <a:cs typeface="+mn-cs"/>
              </a:rPr>
              <a:t>заразителен                      </a:t>
            </a:r>
            <a:r>
              <a:rPr lang="ru-RU" dirty="0" smtClean="0">
                <a:solidFill>
                  <a:schemeClr val="tx1"/>
                </a:solidFill>
                <a:latin typeface="+mn-lt"/>
                <a:ea typeface="+mn-ea"/>
                <a:cs typeface="+mn-cs"/>
              </a:rPr>
              <a:t>	покупатель</a:t>
            </a:r>
            <a:endParaRPr lang="ru-RU" dirty="0">
              <a:solidFill>
                <a:schemeClr val="tx1"/>
              </a:solidFill>
              <a:latin typeface="+mn-lt"/>
              <a:ea typeface="+mn-ea"/>
              <a:cs typeface="+mn-cs"/>
            </a:endParaRPr>
          </a:p>
          <a:p>
            <a:pPr marL="0" indent="0">
              <a:buNone/>
            </a:pPr>
            <a:r>
              <a:rPr lang="ru-RU" dirty="0">
                <a:solidFill>
                  <a:schemeClr val="tx1"/>
                </a:solidFill>
                <a:latin typeface="+mn-lt"/>
                <a:ea typeface="+mn-ea"/>
                <a:cs typeface="+mn-cs"/>
              </a:rPr>
              <a:t>		</a:t>
            </a:r>
            <a:r>
              <a:rPr lang="ru-RU" dirty="0" smtClean="0">
                <a:solidFill>
                  <a:schemeClr val="tx1"/>
                </a:solidFill>
                <a:latin typeface="+mn-lt"/>
                <a:ea typeface="+mn-ea"/>
                <a:cs typeface="+mn-cs"/>
              </a:rPr>
              <a:t>			* </a:t>
            </a:r>
            <a:r>
              <a:rPr lang="ru-RU" dirty="0">
                <a:solidFill>
                  <a:schemeClr val="tx1"/>
                </a:solidFill>
                <a:latin typeface="+mn-lt"/>
                <a:ea typeface="+mn-ea"/>
                <a:cs typeface="+mn-cs"/>
              </a:rPr>
              <a:t>Слишком суровый</a:t>
            </a:r>
          </a:p>
          <a:p>
            <a:pPr marL="0" indent="0">
              <a:buNone/>
            </a:pPr>
            <a:r>
              <a:rPr lang="ru-RU" dirty="0">
                <a:solidFill>
                  <a:schemeClr val="tx1"/>
                </a:solidFill>
                <a:latin typeface="+mn-lt"/>
                <a:ea typeface="+mn-ea"/>
                <a:cs typeface="+mn-cs"/>
              </a:rPr>
              <a:t>* Обычно способен	</a:t>
            </a:r>
            <a:r>
              <a:rPr lang="ru-RU" dirty="0" smtClean="0">
                <a:solidFill>
                  <a:schemeClr val="tx1"/>
                </a:solidFill>
                <a:latin typeface="+mn-lt"/>
                <a:ea typeface="+mn-ea"/>
                <a:cs typeface="+mn-cs"/>
              </a:rPr>
              <a:t>	* </a:t>
            </a:r>
            <a:r>
              <a:rPr lang="ru-RU" dirty="0">
                <a:solidFill>
                  <a:schemeClr val="tx1"/>
                </a:solidFill>
                <a:latin typeface="+mn-lt"/>
                <a:ea typeface="+mn-ea"/>
                <a:cs typeface="+mn-cs"/>
              </a:rPr>
              <a:t>Наивный и </a:t>
            </a:r>
          </a:p>
          <a:p>
            <a:pPr marL="0" indent="0">
              <a:buNone/>
            </a:pPr>
            <a:r>
              <a:rPr lang="ru-RU" dirty="0" smtClean="0">
                <a:solidFill>
                  <a:schemeClr val="tx1"/>
                </a:solidFill>
                <a:latin typeface="+mn-lt"/>
                <a:ea typeface="+mn-ea"/>
                <a:cs typeface="+mn-cs"/>
              </a:rPr>
              <a:t>наслаждаться </a:t>
            </a:r>
            <a:r>
              <a:rPr lang="ru-RU" dirty="0">
                <a:solidFill>
                  <a:schemeClr val="tx1"/>
                </a:solidFill>
                <a:latin typeface="+mn-lt"/>
                <a:ea typeface="+mn-ea"/>
                <a:cs typeface="+mn-cs"/>
              </a:rPr>
              <a:t>жизнью     </a:t>
            </a:r>
            <a:r>
              <a:rPr lang="ru-RU" dirty="0" smtClean="0">
                <a:solidFill>
                  <a:schemeClr val="tx1"/>
                </a:solidFill>
                <a:latin typeface="+mn-lt"/>
                <a:ea typeface="+mn-ea"/>
                <a:cs typeface="+mn-cs"/>
              </a:rPr>
              <a:t>	непосредственный</a:t>
            </a:r>
            <a:endParaRPr lang="ru-RU" dirty="0">
              <a:solidFill>
                <a:schemeClr val="tx1"/>
              </a:solidFill>
              <a:latin typeface="+mn-lt"/>
              <a:ea typeface="+mn-ea"/>
              <a:cs typeface="+mn-cs"/>
            </a:endParaRPr>
          </a:p>
        </p:txBody>
      </p:sp>
      <p:sp>
        <p:nvSpPr>
          <p:cNvPr id="4" name="TextBox 3"/>
          <p:cNvSpPr txBox="1"/>
          <p:nvPr/>
        </p:nvSpPr>
        <p:spPr>
          <a:xfrm>
            <a:off x="2051720" y="-99392"/>
            <a:ext cx="6696744" cy="1723549"/>
          </a:xfrm>
          <a:prstGeom prst="rect">
            <a:avLst/>
          </a:prstGeom>
          <a:noFill/>
        </p:spPr>
        <p:txBody>
          <a:bodyPr wrap="square" rtlCol="0">
            <a:spAutoFit/>
          </a:bodyPr>
          <a:lstStyle/>
          <a:p>
            <a:pPr algn="r"/>
            <a:r>
              <a:rPr lang="ru-RU" sz="6600" b="1" dirty="0" smtClean="0">
                <a:solidFill>
                  <a:schemeClr val="tx1">
                    <a:lumMod val="50000"/>
                  </a:schemeClr>
                </a:solidFill>
                <a:effectLst>
                  <a:outerShdw blurRad="38100" dist="38100" dir="2700000" algn="tl">
                    <a:srgbClr val="000000">
                      <a:alpha val="43137"/>
                    </a:srgbClr>
                  </a:outerShdw>
                </a:effectLst>
                <a:latin typeface="Andantino script" pitchFamily="2" charset="0"/>
              </a:rPr>
              <a:t>Э</a:t>
            </a:r>
            <a:r>
              <a:rPr lang="ru-RU" sz="4000" b="1" dirty="0" smtClean="0">
                <a:solidFill>
                  <a:schemeClr val="tx1">
                    <a:lumMod val="50000"/>
                  </a:schemeClr>
                </a:solidFill>
                <a:effectLst>
                  <a:outerShdw blurRad="38100" dist="38100" dir="2700000" algn="tl">
                    <a:srgbClr val="000000">
                      <a:alpha val="43137"/>
                    </a:srgbClr>
                  </a:outerShdw>
                </a:effectLst>
              </a:rPr>
              <a:t>моциональный</a:t>
            </a:r>
          </a:p>
          <a:p>
            <a:pPr algn="r"/>
            <a:r>
              <a:rPr lang="ru-RU" sz="4000" b="1" dirty="0">
                <a:solidFill>
                  <a:schemeClr val="tx1">
                    <a:lumMod val="50000"/>
                  </a:schemeClr>
                </a:solidFill>
                <a:effectLst>
                  <a:outerShdw blurRad="38100" dist="38100" dir="2700000" algn="tl">
                    <a:srgbClr val="000000">
                      <a:alpha val="43137"/>
                    </a:srgbClr>
                  </a:outerShdw>
                </a:effectLst>
              </a:rPr>
              <a:t> </a:t>
            </a:r>
            <a:r>
              <a:rPr lang="ru-RU" sz="4000" b="1" dirty="0" smtClean="0">
                <a:solidFill>
                  <a:schemeClr val="tx1">
                    <a:lumMod val="50000"/>
                  </a:schemeClr>
                </a:solidFill>
                <a:effectLst>
                  <a:outerShdw blurRad="38100" dist="38100" dir="2700000" algn="tl">
                    <a:srgbClr val="000000">
                      <a:alpha val="43137"/>
                    </a:srgbClr>
                  </a:outerShdw>
                </a:effectLst>
              </a:rPr>
              <a:t>аспект</a:t>
            </a:r>
            <a:endParaRPr lang="ru-RU" sz="4000" b="1" dirty="0">
              <a:solidFill>
                <a:schemeClr val="tx1">
                  <a:lumMod val="50000"/>
                </a:schemeClr>
              </a:solidFill>
              <a:effectLst>
                <a:outerShdw blurRad="38100" dist="38100" dir="2700000" algn="tl">
                  <a:srgbClr val="000000">
                    <a:alpha val="43137"/>
                  </a:srgbClr>
                </a:outerShdw>
              </a:effectLst>
            </a:endParaRPr>
          </a:p>
        </p:txBody>
      </p:sp>
      <p:sp>
        <p:nvSpPr>
          <p:cNvPr id="2" name="TextBox 1"/>
          <p:cNvSpPr txBox="1"/>
          <p:nvPr/>
        </p:nvSpPr>
        <p:spPr>
          <a:xfrm>
            <a:off x="323528" y="914335"/>
            <a:ext cx="3456384" cy="707886"/>
          </a:xfrm>
          <a:prstGeom prst="rect">
            <a:avLst/>
          </a:prstGeom>
          <a:noFill/>
        </p:spPr>
        <p:txBody>
          <a:bodyPr wrap="square" rtlCol="0">
            <a:spAutoFit/>
          </a:bodyPr>
          <a:lstStyle/>
          <a:p>
            <a:pPr marL="0" lvl="0" indent="0">
              <a:buNone/>
            </a:pPr>
            <a:r>
              <a:rPr lang="ru-RU" sz="4000" b="1" dirty="0">
                <a:solidFill>
                  <a:schemeClr val="accent6">
                    <a:lumMod val="50000"/>
                  </a:schemeClr>
                </a:solidFill>
                <a:effectLst>
                  <a:outerShdw blurRad="38100" dist="38100" dir="2700000" algn="tl">
                    <a:srgbClr val="000000">
                      <a:alpha val="43137"/>
                    </a:srgbClr>
                  </a:outerShdw>
                </a:effectLst>
              </a:rPr>
              <a:t>Сангвиник</a:t>
            </a:r>
          </a:p>
        </p:txBody>
      </p:sp>
    </p:spTree>
    <p:extLst>
      <p:ext uri="{BB962C8B-B14F-4D97-AF65-F5344CB8AC3E}">
        <p14:creationId xmlns:p14="http://schemas.microsoft.com/office/powerpoint/2010/main" val="301022004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79512" y="1774031"/>
            <a:ext cx="8964488" cy="3959225"/>
          </a:xfrm>
        </p:spPr>
        <p:txBody>
          <a:bodyPr/>
          <a:lstStyle/>
          <a:p>
            <a:pPr marL="0" indent="0">
              <a:buNone/>
            </a:pPr>
            <a:r>
              <a:rPr lang="ru-RU" b="1" dirty="0">
                <a:solidFill>
                  <a:schemeClr val="tx1"/>
                </a:solidFill>
                <a:latin typeface="+mn-lt"/>
                <a:ea typeface="+mn-ea"/>
                <a:cs typeface="+mn-cs"/>
              </a:rPr>
              <a:t>Самые большие потребности</a:t>
            </a:r>
            <a:endParaRPr lang="ru-RU" dirty="0">
              <a:solidFill>
                <a:schemeClr val="tx1"/>
              </a:solidFill>
              <a:latin typeface="+mn-lt"/>
              <a:ea typeface="+mn-ea"/>
              <a:cs typeface="+mn-cs"/>
            </a:endParaRPr>
          </a:p>
          <a:p>
            <a:pPr marL="0" indent="0">
              <a:buNone/>
            </a:pPr>
            <a:r>
              <a:rPr lang="ru-RU" dirty="0">
                <a:solidFill>
                  <a:schemeClr val="tx1"/>
                </a:solidFill>
                <a:latin typeface="+mn-lt"/>
                <a:ea typeface="+mn-ea"/>
                <a:cs typeface="+mn-cs"/>
              </a:rPr>
              <a:t> </a:t>
            </a:r>
          </a:p>
          <a:p>
            <a:r>
              <a:rPr lang="ru-RU" dirty="0">
                <a:solidFill>
                  <a:schemeClr val="tx1"/>
                </a:solidFill>
                <a:latin typeface="+mn-lt"/>
                <a:ea typeface="+mn-ea"/>
                <a:cs typeface="+mn-cs"/>
              </a:rPr>
              <a:t>Быть более надежным.</a:t>
            </a:r>
          </a:p>
          <a:p>
            <a:r>
              <a:rPr lang="ru-RU" dirty="0">
                <a:solidFill>
                  <a:schemeClr val="tx1"/>
                </a:solidFill>
                <a:latin typeface="+mn-lt"/>
                <a:ea typeface="+mn-ea"/>
                <a:cs typeface="+mn-cs"/>
              </a:rPr>
              <a:t>Развивать самодисциплину.</a:t>
            </a:r>
          </a:p>
          <a:p>
            <a:r>
              <a:rPr lang="ru-RU" dirty="0">
                <a:solidFill>
                  <a:schemeClr val="tx1"/>
                </a:solidFill>
                <a:latin typeface="+mn-lt"/>
                <a:ea typeface="+mn-ea"/>
                <a:cs typeface="+mn-cs"/>
              </a:rPr>
              <a:t>Развивать неподдельную </a:t>
            </a:r>
            <a:endParaRPr lang="ru-RU" dirty="0" smtClean="0">
              <a:solidFill>
                <a:schemeClr val="tx1"/>
              </a:solidFill>
              <a:latin typeface="+mn-lt"/>
              <a:ea typeface="+mn-ea"/>
              <a:cs typeface="+mn-cs"/>
            </a:endParaRPr>
          </a:p>
          <a:p>
            <a:pPr marL="0" indent="0">
              <a:buNone/>
            </a:pPr>
            <a:r>
              <a:rPr lang="ru-RU" dirty="0" smtClean="0">
                <a:solidFill>
                  <a:schemeClr val="tx1"/>
                </a:solidFill>
                <a:latin typeface="+mn-lt"/>
                <a:ea typeface="+mn-ea"/>
                <a:cs typeface="+mn-cs"/>
              </a:rPr>
              <a:t>скромность</a:t>
            </a:r>
            <a:r>
              <a:rPr lang="ru-RU" dirty="0">
                <a:solidFill>
                  <a:schemeClr val="tx1"/>
                </a:solidFill>
                <a:latin typeface="+mn-lt"/>
                <a:ea typeface="+mn-ea"/>
                <a:cs typeface="+mn-cs"/>
              </a:rPr>
              <a:t>.</a:t>
            </a:r>
          </a:p>
          <a:p>
            <a:r>
              <a:rPr lang="ru-RU" dirty="0">
                <a:solidFill>
                  <a:schemeClr val="tx1"/>
                </a:solidFill>
                <a:latin typeface="+mn-lt"/>
                <a:ea typeface="+mn-ea"/>
                <a:cs typeface="+mn-cs"/>
              </a:rPr>
              <a:t>Думать, прежде </a:t>
            </a:r>
            <a:endParaRPr lang="ru-RU" dirty="0" smtClean="0">
              <a:solidFill>
                <a:schemeClr val="tx1"/>
              </a:solidFill>
              <a:latin typeface="+mn-lt"/>
              <a:ea typeface="+mn-ea"/>
              <a:cs typeface="+mn-cs"/>
            </a:endParaRPr>
          </a:p>
          <a:p>
            <a:pPr marL="0" indent="0">
              <a:buNone/>
            </a:pPr>
            <a:r>
              <a:rPr lang="ru-RU" dirty="0" smtClean="0">
                <a:solidFill>
                  <a:schemeClr val="tx1"/>
                </a:solidFill>
                <a:latin typeface="+mn-lt"/>
                <a:ea typeface="+mn-ea"/>
                <a:cs typeface="+mn-cs"/>
              </a:rPr>
              <a:t>чем </a:t>
            </a:r>
            <a:r>
              <a:rPr lang="ru-RU" dirty="0">
                <a:solidFill>
                  <a:schemeClr val="tx1"/>
                </a:solidFill>
                <a:latin typeface="+mn-lt"/>
                <a:ea typeface="+mn-ea"/>
                <a:cs typeface="+mn-cs"/>
              </a:rPr>
              <a:t>говорить.</a:t>
            </a:r>
          </a:p>
        </p:txBody>
      </p:sp>
      <p:sp>
        <p:nvSpPr>
          <p:cNvPr id="4" name="TextBox 3"/>
          <p:cNvSpPr txBox="1"/>
          <p:nvPr/>
        </p:nvSpPr>
        <p:spPr>
          <a:xfrm>
            <a:off x="2051720" y="-99392"/>
            <a:ext cx="6696744" cy="1723549"/>
          </a:xfrm>
          <a:prstGeom prst="rect">
            <a:avLst/>
          </a:prstGeom>
          <a:noFill/>
        </p:spPr>
        <p:txBody>
          <a:bodyPr wrap="square" rtlCol="0">
            <a:spAutoFit/>
          </a:bodyPr>
          <a:lstStyle/>
          <a:p>
            <a:pPr algn="r"/>
            <a:r>
              <a:rPr lang="ru-RU" sz="6600" b="1" dirty="0" smtClean="0">
                <a:solidFill>
                  <a:schemeClr val="tx1">
                    <a:lumMod val="50000"/>
                  </a:schemeClr>
                </a:solidFill>
                <a:effectLst>
                  <a:outerShdw blurRad="38100" dist="38100" dir="2700000" algn="tl">
                    <a:srgbClr val="000000">
                      <a:alpha val="43137"/>
                    </a:srgbClr>
                  </a:outerShdw>
                </a:effectLst>
                <a:latin typeface="Andantino script" pitchFamily="2" charset="0"/>
              </a:rPr>
              <a:t>Э</a:t>
            </a:r>
            <a:r>
              <a:rPr lang="ru-RU" sz="4000" b="1" dirty="0" smtClean="0">
                <a:solidFill>
                  <a:schemeClr val="tx1">
                    <a:lumMod val="50000"/>
                  </a:schemeClr>
                </a:solidFill>
                <a:effectLst>
                  <a:outerShdw blurRad="38100" dist="38100" dir="2700000" algn="tl">
                    <a:srgbClr val="000000">
                      <a:alpha val="43137"/>
                    </a:srgbClr>
                  </a:outerShdw>
                </a:effectLst>
              </a:rPr>
              <a:t>моциональный</a:t>
            </a:r>
          </a:p>
          <a:p>
            <a:pPr algn="r"/>
            <a:r>
              <a:rPr lang="ru-RU" sz="4000" b="1" dirty="0">
                <a:solidFill>
                  <a:schemeClr val="tx1">
                    <a:lumMod val="50000"/>
                  </a:schemeClr>
                </a:solidFill>
                <a:effectLst>
                  <a:outerShdw blurRad="38100" dist="38100" dir="2700000" algn="tl">
                    <a:srgbClr val="000000">
                      <a:alpha val="43137"/>
                    </a:srgbClr>
                  </a:outerShdw>
                </a:effectLst>
              </a:rPr>
              <a:t> </a:t>
            </a:r>
            <a:r>
              <a:rPr lang="ru-RU" sz="4000" b="1" dirty="0" smtClean="0">
                <a:solidFill>
                  <a:schemeClr val="tx1">
                    <a:lumMod val="50000"/>
                  </a:schemeClr>
                </a:solidFill>
                <a:effectLst>
                  <a:outerShdw blurRad="38100" dist="38100" dir="2700000" algn="tl">
                    <a:srgbClr val="000000">
                      <a:alpha val="43137"/>
                    </a:srgbClr>
                  </a:outerShdw>
                </a:effectLst>
              </a:rPr>
              <a:t>аспект</a:t>
            </a:r>
            <a:endParaRPr lang="ru-RU" sz="4000" b="1" dirty="0">
              <a:solidFill>
                <a:schemeClr val="tx1">
                  <a:lumMod val="50000"/>
                </a:schemeClr>
              </a:solidFill>
              <a:effectLst>
                <a:outerShdw blurRad="38100" dist="38100" dir="2700000" algn="tl">
                  <a:srgbClr val="000000">
                    <a:alpha val="43137"/>
                  </a:srgbClr>
                </a:outerShdw>
              </a:effectLst>
            </a:endParaRPr>
          </a:p>
        </p:txBody>
      </p:sp>
      <p:sp>
        <p:nvSpPr>
          <p:cNvPr id="2" name="TextBox 1"/>
          <p:cNvSpPr txBox="1"/>
          <p:nvPr/>
        </p:nvSpPr>
        <p:spPr>
          <a:xfrm>
            <a:off x="323528" y="914335"/>
            <a:ext cx="3456384" cy="707886"/>
          </a:xfrm>
          <a:prstGeom prst="rect">
            <a:avLst/>
          </a:prstGeom>
          <a:noFill/>
        </p:spPr>
        <p:txBody>
          <a:bodyPr wrap="square" rtlCol="0">
            <a:spAutoFit/>
          </a:bodyPr>
          <a:lstStyle/>
          <a:p>
            <a:pPr marL="0" lvl="0" indent="0">
              <a:buNone/>
            </a:pPr>
            <a:r>
              <a:rPr lang="ru-RU" sz="4000" b="1" dirty="0">
                <a:solidFill>
                  <a:schemeClr val="accent6">
                    <a:lumMod val="50000"/>
                  </a:schemeClr>
                </a:solidFill>
                <a:effectLst>
                  <a:outerShdw blurRad="38100" dist="38100" dir="2700000" algn="tl">
                    <a:srgbClr val="000000">
                      <a:alpha val="43137"/>
                    </a:srgbClr>
                  </a:outerShdw>
                </a:effectLst>
              </a:rPr>
              <a:t>Сангвиник</a:t>
            </a:r>
          </a:p>
        </p:txBody>
      </p:sp>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43550" y="1485692"/>
            <a:ext cx="3600450" cy="5400675"/>
          </a:xfrm>
          <a:prstGeom prst="rect">
            <a:avLst/>
          </a:prstGeom>
          <a:ln>
            <a:noFill/>
          </a:ln>
          <a:effectLst>
            <a:softEdge rad="317500"/>
          </a:effectLst>
        </p:spPr>
      </p:pic>
    </p:spTree>
    <p:extLst>
      <p:ext uri="{BB962C8B-B14F-4D97-AF65-F5344CB8AC3E}">
        <p14:creationId xmlns:p14="http://schemas.microsoft.com/office/powerpoint/2010/main" val="279092652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5148064" y="548680"/>
            <a:ext cx="2952750" cy="649288"/>
          </a:xfrm>
        </p:spPr>
        <p:txBody>
          <a:bodyPr/>
          <a:lstStyle/>
          <a:p>
            <a:r>
              <a:rPr lang="ru-RU" sz="3200" b="1" dirty="0" smtClean="0">
                <a:latin typeface="Tahoma" charset="0"/>
              </a:rPr>
              <a:t>Е. Уайт</a:t>
            </a:r>
            <a:endParaRPr lang="uk-UA" sz="3200" b="1" dirty="0">
              <a:latin typeface="Tahoma" charset="0"/>
            </a:endParaRPr>
          </a:p>
        </p:txBody>
      </p:sp>
      <p:sp>
        <p:nvSpPr>
          <p:cNvPr id="36867" name="Rectangle 3"/>
          <p:cNvSpPr>
            <a:spLocks noGrp="1" noChangeArrowheads="1"/>
          </p:cNvSpPr>
          <p:nvPr>
            <p:ph type="body" idx="1"/>
          </p:nvPr>
        </p:nvSpPr>
        <p:spPr>
          <a:xfrm>
            <a:off x="323528" y="1147149"/>
            <a:ext cx="8496622" cy="5328320"/>
          </a:xfrm>
        </p:spPr>
        <p:txBody>
          <a:bodyPr/>
          <a:lstStyle/>
          <a:p>
            <a:pPr marL="0" indent="0">
              <a:lnSpc>
                <a:spcPct val="90000"/>
              </a:lnSpc>
              <a:buNone/>
            </a:pPr>
            <a:r>
              <a:rPr lang="uk-UA" sz="2400" b="1" dirty="0" smtClean="0">
                <a:solidFill>
                  <a:schemeClr val="bg2">
                    <a:lumMod val="50000"/>
                  </a:schemeClr>
                </a:solidFill>
              </a:rPr>
              <a:t>	«</a:t>
            </a:r>
            <a:r>
              <a:rPr lang="ru-RU" sz="2400" b="1" i="1" dirty="0">
                <a:solidFill>
                  <a:schemeClr val="bg2">
                    <a:lumMod val="50000"/>
                  </a:schemeClr>
                </a:solidFill>
              </a:rPr>
              <a:t>Работа распространителей является Божьим средством достижения многих людей, которым другим путем нельзя представить истину. Это хорошая работа, ее цель высока и благородна, поэтому участие в ней требует достойного поведения. Распространителю приходится встречаться с людьми самых различных взглядов. Среди них бывают и такие, кто в своем невежестве и любви к миру не ценят </a:t>
            </a:r>
            <a:r>
              <a:rPr lang="ru-RU" sz="2400" b="1" i="1" dirty="0" smtClean="0">
                <a:solidFill>
                  <a:schemeClr val="bg2">
                    <a:lumMod val="50000"/>
                  </a:schemeClr>
                </a:solidFill>
              </a:rPr>
              <a:t>ничего…  </a:t>
            </a:r>
            <a:r>
              <a:rPr lang="ru-RU" sz="2400" b="1" i="1" dirty="0">
                <a:solidFill>
                  <a:schemeClr val="bg2">
                    <a:lumMod val="50000"/>
                  </a:schemeClr>
                </a:solidFill>
              </a:rPr>
              <a:t>Совершая свою работу, он встретит и таких, кто пережил, тяжелую утрату и находится в скорбном, унылом духе. Долг распространителя - найти для таковых добрые слова утешения, вселяющие в них новое мужество, надежду и веру. При желании он может и должен стать для многих освежающим источником, но для этого ему самому необходимо черпать из Источника живой истины» </a:t>
            </a:r>
            <a:endParaRPr lang="ru-RU" sz="2400" b="1" i="1" dirty="0" smtClean="0">
              <a:solidFill>
                <a:schemeClr val="bg2">
                  <a:lumMod val="50000"/>
                </a:schemeClr>
              </a:solidFill>
            </a:endParaRPr>
          </a:p>
          <a:p>
            <a:pPr marL="0" indent="0">
              <a:lnSpc>
                <a:spcPct val="90000"/>
              </a:lnSpc>
              <a:buNone/>
            </a:pPr>
            <a:r>
              <a:rPr lang="ru-RU" sz="2400" b="1" dirty="0" smtClean="0">
                <a:solidFill>
                  <a:schemeClr val="bg2">
                    <a:lumMod val="50000"/>
                  </a:schemeClr>
                </a:solidFill>
              </a:rPr>
              <a:t>(</a:t>
            </a:r>
            <a:r>
              <a:rPr lang="ru-RU" sz="2400" b="1" dirty="0" err="1" smtClean="0">
                <a:solidFill>
                  <a:schemeClr val="bg2">
                    <a:lumMod val="50000"/>
                  </a:schemeClr>
                </a:solidFill>
              </a:rPr>
              <a:t>Е.Уайт</a:t>
            </a:r>
            <a:r>
              <a:rPr lang="ru-RU" sz="2400" b="1" dirty="0" smtClean="0">
                <a:solidFill>
                  <a:schemeClr val="bg2">
                    <a:lumMod val="50000"/>
                  </a:schemeClr>
                </a:solidFill>
              </a:rPr>
              <a:t>, </a:t>
            </a:r>
            <a:r>
              <a:rPr lang="ru-RU" sz="2400" b="1" i="1" dirty="0" smtClean="0">
                <a:solidFill>
                  <a:schemeClr val="bg2">
                    <a:lumMod val="50000"/>
                  </a:schemeClr>
                </a:solidFill>
              </a:rPr>
              <a:t>Свидетельства </a:t>
            </a:r>
            <a:r>
              <a:rPr lang="ru-RU" sz="2400" b="1" i="1" dirty="0">
                <a:solidFill>
                  <a:schemeClr val="bg2">
                    <a:lumMod val="50000"/>
                  </a:schemeClr>
                </a:solidFill>
              </a:rPr>
              <a:t>для Церкви</a:t>
            </a:r>
            <a:r>
              <a:rPr lang="ru-RU" sz="2400" b="1" dirty="0">
                <a:solidFill>
                  <a:schemeClr val="bg2">
                    <a:lumMod val="50000"/>
                  </a:schemeClr>
                </a:solidFill>
              </a:rPr>
              <a:t>, т. 5, с. 405).</a:t>
            </a:r>
          </a:p>
          <a:p>
            <a:pPr marL="0" indent="0">
              <a:lnSpc>
                <a:spcPct val="90000"/>
              </a:lnSpc>
              <a:buNone/>
            </a:pPr>
            <a:endParaRPr lang="uk-UA" sz="2400" b="1" dirty="0">
              <a:solidFill>
                <a:schemeClr val="bg2">
                  <a:lumMod val="50000"/>
                </a:schemeClr>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79512" y="1774031"/>
            <a:ext cx="8964488" cy="3959225"/>
          </a:xfrm>
        </p:spPr>
        <p:txBody>
          <a:bodyPr/>
          <a:lstStyle/>
          <a:p>
            <a:pPr marL="0" indent="0">
              <a:buNone/>
            </a:pPr>
            <a:r>
              <a:rPr lang="ru-RU" u="sng" dirty="0" smtClean="0">
                <a:solidFill>
                  <a:schemeClr val="tx1"/>
                </a:solidFill>
                <a:latin typeface="+mn-lt"/>
                <a:ea typeface="+mn-ea"/>
                <a:cs typeface="+mn-cs"/>
              </a:rPr>
              <a:t>Сильные стороны</a:t>
            </a:r>
            <a:r>
              <a:rPr lang="ru-RU" dirty="0" smtClean="0">
                <a:solidFill>
                  <a:schemeClr val="tx1"/>
                </a:solidFill>
                <a:latin typeface="+mn-lt"/>
                <a:ea typeface="+mn-ea"/>
                <a:cs typeface="+mn-cs"/>
              </a:rPr>
              <a:t>		</a:t>
            </a:r>
            <a:r>
              <a:rPr lang="ru-RU" u="sng" dirty="0" smtClean="0">
                <a:solidFill>
                  <a:schemeClr val="tx1"/>
                </a:solidFill>
                <a:latin typeface="+mn-lt"/>
                <a:ea typeface="+mn-ea"/>
                <a:cs typeface="+mn-cs"/>
              </a:rPr>
              <a:t>Слабые стороны</a:t>
            </a:r>
          </a:p>
          <a:p>
            <a:pPr marL="0" indent="0">
              <a:buNone/>
            </a:pPr>
            <a:r>
              <a:rPr lang="ru-RU" dirty="0" smtClean="0">
                <a:solidFill>
                  <a:schemeClr val="tx1"/>
                </a:solidFill>
                <a:latin typeface="+mn-lt"/>
                <a:ea typeface="+mn-ea"/>
                <a:cs typeface="+mn-cs"/>
              </a:rPr>
              <a:t>* Любит музыку и 		* Переменчивый в </a:t>
            </a:r>
          </a:p>
          <a:p>
            <a:pPr marL="0" indent="0">
              <a:buNone/>
            </a:pPr>
            <a:r>
              <a:rPr lang="ru-RU" dirty="0" smtClean="0">
                <a:solidFill>
                  <a:schemeClr val="tx1"/>
                </a:solidFill>
                <a:latin typeface="+mn-lt"/>
                <a:ea typeface="+mn-ea"/>
                <a:cs typeface="+mn-cs"/>
              </a:rPr>
              <a:t>искусство				настроении, угрюмый</a:t>
            </a:r>
          </a:p>
          <a:p>
            <a:pPr marL="0" indent="0">
              <a:buNone/>
            </a:pPr>
            <a:r>
              <a:rPr lang="ru-RU" dirty="0" smtClean="0">
                <a:solidFill>
                  <a:schemeClr val="tx1"/>
                </a:solidFill>
                <a:latin typeface="+mn-lt"/>
                <a:ea typeface="+mn-ea"/>
                <a:cs typeface="+mn-cs"/>
              </a:rPr>
              <a:t>* Богатая, чувствительная * Пессимистичный, </a:t>
            </a:r>
          </a:p>
          <a:p>
            <a:pPr marL="0" indent="0">
              <a:buNone/>
            </a:pPr>
            <a:r>
              <a:rPr lang="ru-RU" dirty="0" smtClean="0">
                <a:solidFill>
                  <a:schemeClr val="tx1"/>
                </a:solidFill>
                <a:latin typeface="+mn-lt"/>
                <a:ea typeface="+mn-ea"/>
                <a:cs typeface="+mn-cs"/>
              </a:rPr>
              <a:t>натура				часто смотрит на </a:t>
            </a:r>
          </a:p>
          <a:p>
            <a:pPr marL="0" indent="0">
              <a:buNone/>
            </a:pPr>
            <a:r>
              <a:rPr lang="ru-RU" dirty="0" smtClean="0">
                <a:solidFill>
                  <a:schemeClr val="tx1"/>
                </a:solidFill>
                <a:latin typeface="+mn-lt"/>
                <a:ea typeface="+mn-ea"/>
                <a:cs typeface="+mn-cs"/>
              </a:rPr>
              <a:t>*Способен к 			негативную сторону</a:t>
            </a:r>
          </a:p>
          <a:p>
            <a:pPr marL="0" indent="0">
              <a:buNone/>
            </a:pPr>
            <a:r>
              <a:rPr lang="ru-RU" dirty="0" smtClean="0">
                <a:solidFill>
                  <a:schemeClr val="tx1"/>
                </a:solidFill>
                <a:latin typeface="+mn-lt"/>
                <a:ea typeface="+mn-ea"/>
                <a:cs typeface="+mn-cs"/>
              </a:rPr>
              <a:t>самоанализу			* Страдает депрессиями</a:t>
            </a:r>
          </a:p>
        </p:txBody>
      </p:sp>
      <p:sp>
        <p:nvSpPr>
          <p:cNvPr id="4" name="TextBox 3"/>
          <p:cNvSpPr txBox="1"/>
          <p:nvPr/>
        </p:nvSpPr>
        <p:spPr>
          <a:xfrm>
            <a:off x="2051720" y="-99392"/>
            <a:ext cx="6696744" cy="1723549"/>
          </a:xfrm>
          <a:prstGeom prst="rect">
            <a:avLst/>
          </a:prstGeom>
          <a:noFill/>
        </p:spPr>
        <p:txBody>
          <a:bodyPr wrap="square" rtlCol="0">
            <a:spAutoFit/>
          </a:bodyPr>
          <a:lstStyle/>
          <a:p>
            <a:pPr algn="r"/>
            <a:r>
              <a:rPr lang="ru-RU" sz="6600" b="1" dirty="0" smtClean="0">
                <a:solidFill>
                  <a:schemeClr val="tx1">
                    <a:lumMod val="50000"/>
                  </a:schemeClr>
                </a:solidFill>
                <a:effectLst>
                  <a:outerShdw blurRad="38100" dist="38100" dir="2700000" algn="tl">
                    <a:srgbClr val="000000">
                      <a:alpha val="43137"/>
                    </a:srgbClr>
                  </a:outerShdw>
                </a:effectLst>
                <a:latin typeface="Andantino script" pitchFamily="2" charset="0"/>
              </a:rPr>
              <a:t>Э</a:t>
            </a:r>
            <a:r>
              <a:rPr lang="ru-RU" sz="4000" b="1" dirty="0" smtClean="0">
                <a:solidFill>
                  <a:schemeClr val="tx1">
                    <a:lumMod val="50000"/>
                  </a:schemeClr>
                </a:solidFill>
                <a:effectLst>
                  <a:outerShdw blurRad="38100" dist="38100" dir="2700000" algn="tl">
                    <a:srgbClr val="000000">
                      <a:alpha val="43137"/>
                    </a:srgbClr>
                  </a:outerShdw>
                </a:effectLst>
              </a:rPr>
              <a:t>моциональный</a:t>
            </a:r>
          </a:p>
          <a:p>
            <a:pPr algn="r"/>
            <a:r>
              <a:rPr lang="ru-RU" sz="4000" b="1" dirty="0">
                <a:solidFill>
                  <a:schemeClr val="tx1">
                    <a:lumMod val="50000"/>
                  </a:schemeClr>
                </a:solidFill>
                <a:effectLst>
                  <a:outerShdw blurRad="38100" dist="38100" dir="2700000" algn="tl">
                    <a:srgbClr val="000000">
                      <a:alpha val="43137"/>
                    </a:srgbClr>
                  </a:outerShdw>
                </a:effectLst>
              </a:rPr>
              <a:t> </a:t>
            </a:r>
            <a:r>
              <a:rPr lang="ru-RU" sz="4000" b="1" dirty="0" smtClean="0">
                <a:solidFill>
                  <a:schemeClr val="tx1">
                    <a:lumMod val="50000"/>
                  </a:schemeClr>
                </a:solidFill>
                <a:effectLst>
                  <a:outerShdw blurRad="38100" dist="38100" dir="2700000" algn="tl">
                    <a:srgbClr val="000000">
                      <a:alpha val="43137"/>
                    </a:srgbClr>
                  </a:outerShdw>
                </a:effectLst>
              </a:rPr>
              <a:t>аспект</a:t>
            </a:r>
            <a:endParaRPr lang="ru-RU" sz="4000" b="1" dirty="0">
              <a:solidFill>
                <a:schemeClr val="tx1">
                  <a:lumMod val="50000"/>
                </a:schemeClr>
              </a:solidFill>
              <a:effectLst>
                <a:outerShdw blurRad="38100" dist="38100" dir="2700000" algn="tl">
                  <a:srgbClr val="000000">
                    <a:alpha val="43137"/>
                  </a:srgbClr>
                </a:outerShdw>
              </a:effectLst>
            </a:endParaRPr>
          </a:p>
        </p:txBody>
      </p:sp>
      <p:sp>
        <p:nvSpPr>
          <p:cNvPr id="2" name="TextBox 1"/>
          <p:cNvSpPr txBox="1"/>
          <p:nvPr/>
        </p:nvSpPr>
        <p:spPr>
          <a:xfrm>
            <a:off x="323528" y="914335"/>
            <a:ext cx="3456384" cy="707886"/>
          </a:xfrm>
          <a:prstGeom prst="rect">
            <a:avLst/>
          </a:prstGeom>
          <a:noFill/>
        </p:spPr>
        <p:txBody>
          <a:bodyPr wrap="square" rtlCol="0">
            <a:spAutoFit/>
          </a:bodyPr>
          <a:lstStyle/>
          <a:p>
            <a:pPr marL="0" lvl="0" indent="0">
              <a:buNone/>
            </a:pPr>
            <a:r>
              <a:rPr lang="ru-RU" sz="4000" b="1" dirty="0" smtClean="0">
                <a:solidFill>
                  <a:schemeClr val="accent6">
                    <a:lumMod val="50000"/>
                  </a:schemeClr>
                </a:solidFill>
                <a:effectLst>
                  <a:outerShdw blurRad="38100" dist="38100" dir="2700000" algn="tl">
                    <a:srgbClr val="000000">
                      <a:alpha val="43137"/>
                    </a:srgbClr>
                  </a:outerShdw>
                </a:effectLst>
              </a:rPr>
              <a:t>Меланхолик</a:t>
            </a:r>
            <a:endParaRPr lang="ru-RU" sz="4000" b="1" dirty="0">
              <a:solidFill>
                <a:schemeClr val="accent6">
                  <a:lumMod val="50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9470409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79512" y="1774031"/>
            <a:ext cx="8964488" cy="3959225"/>
          </a:xfrm>
        </p:spPr>
        <p:txBody>
          <a:bodyPr/>
          <a:lstStyle/>
          <a:p>
            <a:pPr marL="0" indent="0">
              <a:buNone/>
            </a:pPr>
            <a:r>
              <a:rPr lang="ru-RU" u="sng" dirty="0" smtClean="0">
                <a:solidFill>
                  <a:schemeClr val="tx1"/>
                </a:solidFill>
                <a:latin typeface="+mn-lt"/>
                <a:ea typeface="+mn-ea"/>
                <a:cs typeface="+mn-cs"/>
              </a:rPr>
              <a:t>Сильные стороны</a:t>
            </a:r>
            <a:r>
              <a:rPr lang="ru-RU" dirty="0" smtClean="0">
                <a:solidFill>
                  <a:schemeClr val="tx1"/>
                </a:solidFill>
                <a:latin typeface="+mn-lt"/>
                <a:ea typeface="+mn-ea"/>
                <a:cs typeface="+mn-cs"/>
              </a:rPr>
              <a:t>		</a:t>
            </a:r>
            <a:r>
              <a:rPr lang="ru-RU" u="sng" dirty="0" smtClean="0">
                <a:solidFill>
                  <a:schemeClr val="tx1"/>
                </a:solidFill>
                <a:latin typeface="+mn-lt"/>
                <a:ea typeface="+mn-ea"/>
                <a:cs typeface="+mn-cs"/>
              </a:rPr>
              <a:t>Слабые стороны</a:t>
            </a:r>
          </a:p>
          <a:p>
            <a:pPr marL="0" indent="0">
              <a:buNone/>
            </a:pPr>
            <a:r>
              <a:rPr lang="ru-RU" dirty="0" smtClean="0">
                <a:solidFill>
                  <a:schemeClr val="tx1"/>
                </a:solidFill>
                <a:latin typeface="+mn-lt"/>
                <a:ea typeface="+mn-ea"/>
                <a:cs typeface="+mn-cs"/>
              </a:rPr>
              <a:t>* Эмоционально отзывчив	* Глубокий мыслитель, склонный к самоанализу	* Гордый</a:t>
            </a:r>
          </a:p>
          <a:p>
            <a:pPr marL="0" indent="0">
              <a:buNone/>
            </a:pPr>
            <a:r>
              <a:rPr lang="ru-RU" dirty="0" smtClean="0">
                <a:solidFill>
                  <a:schemeClr val="tx1"/>
                </a:solidFill>
                <a:latin typeface="+mn-lt"/>
                <a:ea typeface="+mn-ea"/>
                <a:cs typeface="+mn-cs"/>
              </a:rPr>
              <a:t>					* Любит страдать, 						мученик</a:t>
            </a:r>
          </a:p>
          <a:p>
            <a:pPr marL="0" indent="0">
              <a:buNone/>
            </a:pPr>
            <a:r>
              <a:rPr lang="ru-RU" dirty="0" smtClean="0">
                <a:solidFill>
                  <a:schemeClr val="tx1"/>
                </a:solidFill>
                <a:latin typeface="+mn-lt"/>
                <a:ea typeface="+mn-ea"/>
                <a:cs typeface="+mn-cs"/>
              </a:rPr>
              <a:t>					* Чрезмерно </a:t>
            </a:r>
          </a:p>
          <a:p>
            <a:pPr marL="0" indent="0">
              <a:buNone/>
            </a:pPr>
            <a:r>
              <a:rPr lang="ru-RU" dirty="0"/>
              <a:t>	</a:t>
            </a:r>
            <a:r>
              <a:rPr lang="ru-RU" dirty="0" smtClean="0"/>
              <a:t>				</a:t>
            </a:r>
            <a:r>
              <a:rPr lang="ru-RU" dirty="0" smtClean="0">
                <a:solidFill>
                  <a:schemeClr val="tx1"/>
                </a:solidFill>
                <a:latin typeface="+mn-lt"/>
                <a:ea typeface="+mn-ea"/>
                <a:cs typeface="+mn-cs"/>
              </a:rPr>
              <a:t>рефлексивный</a:t>
            </a:r>
          </a:p>
          <a:p>
            <a:pPr marL="0" indent="0">
              <a:buNone/>
            </a:pPr>
            <a:endParaRPr lang="ru-RU" dirty="0">
              <a:solidFill>
                <a:schemeClr val="tx1"/>
              </a:solidFill>
              <a:latin typeface="+mn-lt"/>
              <a:ea typeface="+mn-ea"/>
              <a:cs typeface="+mn-cs"/>
            </a:endParaRPr>
          </a:p>
        </p:txBody>
      </p:sp>
      <p:sp>
        <p:nvSpPr>
          <p:cNvPr id="4" name="TextBox 3"/>
          <p:cNvSpPr txBox="1"/>
          <p:nvPr/>
        </p:nvSpPr>
        <p:spPr>
          <a:xfrm>
            <a:off x="2051720" y="-99392"/>
            <a:ext cx="6696744" cy="1723549"/>
          </a:xfrm>
          <a:prstGeom prst="rect">
            <a:avLst/>
          </a:prstGeom>
          <a:noFill/>
        </p:spPr>
        <p:txBody>
          <a:bodyPr wrap="square" rtlCol="0">
            <a:spAutoFit/>
          </a:bodyPr>
          <a:lstStyle/>
          <a:p>
            <a:pPr algn="r"/>
            <a:r>
              <a:rPr lang="ru-RU" sz="6600" b="1" dirty="0" smtClean="0">
                <a:solidFill>
                  <a:schemeClr val="tx1">
                    <a:lumMod val="50000"/>
                  </a:schemeClr>
                </a:solidFill>
                <a:effectLst>
                  <a:outerShdw blurRad="38100" dist="38100" dir="2700000" algn="tl">
                    <a:srgbClr val="000000">
                      <a:alpha val="43137"/>
                    </a:srgbClr>
                  </a:outerShdw>
                </a:effectLst>
                <a:latin typeface="Andantino script" pitchFamily="2" charset="0"/>
              </a:rPr>
              <a:t>Э</a:t>
            </a:r>
            <a:r>
              <a:rPr lang="ru-RU" sz="4000" b="1" dirty="0" smtClean="0">
                <a:solidFill>
                  <a:schemeClr val="tx1">
                    <a:lumMod val="50000"/>
                  </a:schemeClr>
                </a:solidFill>
                <a:effectLst>
                  <a:outerShdw blurRad="38100" dist="38100" dir="2700000" algn="tl">
                    <a:srgbClr val="000000">
                      <a:alpha val="43137"/>
                    </a:srgbClr>
                  </a:outerShdw>
                </a:effectLst>
              </a:rPr>
              <a:t>моциональный</a:t>
            </a:r>
          </a:p>
          <a:p>
            <a:pPr algn="r"/>
            <a:r>
              <a:rPr lang="ru-RU" sz="4000" b="1" dirty="0">
                <a:solidFill>
                  <a:schemeClr val="tx1">
                    <a:lumMod val="50000"/>
                  </a:schemeClr>
                </a:solidFill>
                <a:effectLst>
                  <a:outerShdw blurRad="38100" dist="38100" dir="2700000" algn="tl">
                    <a:srgbClr val="000000">
                      <a:alpha val="43137"/>
                    </a:srgbClr>
                  </a:outerShdw>
                </a:effectLst>
              </a:rPr>
              <a:t> </a:t>
            </a:r>
            <a:r>
              <a:rPr lang="ru-RU" sz="4000" b="1" dirty="0" smtClean="0">
                <a:solidFill>
                  <a:schemeClr val="tx1">
                    <a:lumMod val="50000"/>
                  </a:schemeClr>
                </a:solidFill>
                <a:effectLst>
                  <a:outerShdw blurRad="38100" dist="38100" dir="2700000" algn="tl">
                    <a:srgbClr val="000000">
                      <a:alpha val="43137"/>
                    </a:srgbClr>
                  </a:outerShdw>
                </a:effectLst>
              </a:rPr>
              <a:t>аспект</a:t>
            </a:r>
            <a:endParaRPr lang="ru-RU" sz="4000" b="1" dirty="0">
              <a:solidFill>
                <a:schemeClr val="tx1">
                  <a:lumMod val="50000"/>
                </a:schemeClr>
              </a:solidFill>
              <a:effectLst>
                <a:outerShdw blurRad="38100" dist="38100" dir="2700000" algn="tl">
                  <a:srgbClr val="000000">
                    <a:alpha val="43137"/>
                  </a:srgbClr>
                </a:outerShdw>
              </a:effectLst>
            </a:endParaRPr>
          </a:p>
        </p:txBody>
      </p:sp>
      <p:sp>
        <p:nvSpPr>
          <p:cNvPr id="2" name="TextBox 1"/>
          <p:cNvSpPr txBox="1"/>
          <p:nvPr/>
        </p:nvSpPr>
        <p:spPr>
          <a:xfrm>
            <a:off x="323528" y="914335"/>
            <a:ext cx="3456384" cy="707886"/>
          </a:xfrm>
          <a:prstGeom prst="rect">
            <a:avLst/>
          </a:prstGeom>
          <a:noFill/>
        </p:spPr>
        <p:txBody>
          <a:bodyPr wrap="square" rtlCol="0">
            <a:spAutoFit/>
          </a:bodyPr>
          <a:lstStyle/>
          <a:p>
            <a:pPr marL="0" lvl="0" indent="0">
              <a:buNone/>
            </a:pPr>
            <a:r>
              <a:rPr lang="ru-RU" sz="4000" b="1" dirty="0" smtClean="0">
                <a:solidFill>
                  <a:schemeClr val="accent6">
                    <a:lumMod val="50000"/>
                  </a:schemeClr>
                </a:solidFill>
                <a:effectLst>
                  <a:outerShdw blurRad="38100" dist="38100" dir="2700000" algn="tl">
                    <a:srgbClr val="000000">
                      <a:alpha val="43137"/>
                    </a:srgbClr>
                  </a:outerShdw>
                </a:effectLst>
              </a:rPr>
              <a:t>Меланхолик</a:t>
            </a:r>
            <a:endParaRPr lang="ru-RU" sz="4000" b="1" dirty="0">
              <a:solidFill>
                <a:schemeClr val="accent6">
                  <a:lumMod val="50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6397176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79512" y="1774031"/>
            <a:ext cx="5583254" cy="3959225"/>
          </a:xfrm>
        </p:spPr>
        <p:txBody>
          <a:bodyPr/>
          <a:lstStyle/>
          <a:p>
            <a:pPr marL="0" indent="0">
              <a:buNone/>
            </a:pPr>
            <a:r>
              <a:rPr lang="ru-RU" b="1" dirty="0">
                <a:solidFill>
                  <a:schemeClr val="tx1"/>
                </a:solidFill>
                <a:latin typeface="+mn-lt"/>
                <a:ea typeface="+mn-ea"/>
                <a:cs typeface="+mn-cs"/>
              </a:rPr>
              <a:t>Самые большие потребности</a:t>
            </a:r>
            <a:endParaRPr lang="ru-RU" dirty="0">
              <a:solidFill>
                <a:schemeClr val="tx1"/>
              </a:solidFill>
              <a:latin typeface="+mn-lt"/>
              <a:ea typeface="+mn-ea"/>
              <a:cs typeface="+mn-cs"/>
            </a:endParaRPr>
          </a:p>
          <a:p>
            <a:pPr marL="0" indent="0">
              <a:buNone/>
            </a:pPr>
            <a:r>
              <a:rPr lang="ru-RU" dirty="0">
                <a:solidFill>
                  <a:schemeClr val="tx1"/>
                </a:solidFill>
                <a:latin typeface="+mn-lt"/>
                <a:ea typeface="+mn-ea"/>
                <a:cs typeface="+mn-cs"/>
              </a:rPr>
              <a:t> </a:t>
            </a:r>
          </a:p>
          <a:p>
            <a:r>
              <a:rPr lang="ru-RU" dirty="0">
                <a:solidFill>
                  <a:schemeClr val="tx1"/>
                </a:solidFill>
                <a:latin typeface="+mn-lt"/>
                <a:ea typeface="+mn-ea"/>
                <a:cs typeface="+mn-cs"/>
              </a:rPr>
              <a:t>Преодолеть дух критицизма.</a:t>
            </a:r>
          </a:p>
          <a:p>
            <a:r>
              <a:rPr lang="ru-RU" dirty="0">
                <a:solidFill>
                  <a:schemeClr val="tx1"/>
                </a:solidFill>
                <a:latin typeface="+mn-lt"/>
                <a:ea typeface="+mn-ea"/>
                <a:cs typeface="+mn-cs"/>
              </a:rPr>
              <a:t>Быть избавленным от погруженности в себя.</a:t>
            </a:r>
          </a:p>
          <a:p>
            <a:r>
              <a:rPr lang="ru-RU" dirty="0">
                <a:solidFill>
                  <a:schemeClr val="tx1"/>
                </a:solidFill>
                <a:latin typeface="+mn-lt"/>
                <a:ea typeface="+mn-ea"/>
                <a:cs typeface="+mn-cs"/>
              </a:rPr>
              <a:t>Заняться служением в духе любви для других, таким образом, забывая о себе. </a:t>
            </a:r>
          </a:p>
          <a:p>
            <a:r>
              <a:rPr lang="ru-RU" dirty="0">
                <a:solidFill>
                  <a:schemeClr val="tx1"/>
                </a:solidFill>
                <a:latin typeface="+mn-lt"/>
                <a:ea typeface="+mn-ea"/>
                <a:cs typeface="+mn-cs"/>
              </a:rPr>
              <a:t>Развивать дух благодарности</a:t>
            </a:r>
            <a:r>
              <a:rPr lang="ru-RU" dirty="0" smtClean="0">
                <a:solidFill>
                  <a:schemeClr val="tx1"/>
                </a:solidFill>
                <a:latin typeface="+mn-lt"/>
                <a:ea typeface="+mn-ea"/>
                <a:cs typeface="+mn-cs"/>
              </a:rPr>
              <a:t>.</a:t>
            </a:r>
            <a:endParaRPr lang="ru-RU" dirty="0">
              <a:solidFill>
                <a:schemeClr val="tx1"/>
              </a:solidFill>
              <a:latin typeface="+mn-lt"/>
              <a:ea typeface="+mn-ea"/>
              <a:cs typeface="+mn-cs"/>
            </a:endParaRPr>
          </a:p>
        </p:txBody>
      </p:sp>
      <p:sp>
        <p:nvSpPr>
          <p:cNvPr id="4" name="TextBox 3"/>
          <p:cNvSpPr txBox="1"/>
          <p:nvPr/>
        </p:nvSpPr>
        <p:spPr>
          <a:xfrm>
            <a:off x="2051720" y="-99392"/>
            <a:ext cx="6696744" cy="1723549"/>
          </a:xfrm>
          <a:prstGeom prst="rect">
            <a:avLst/>
          </a:prstGeom>
          <a:noFill/>
        </p:spPr>
        <p:txBody>
          <a:bodyPr wrap="square" rtlCol="0">
            <a:spAutoFit/>
          </a:bodyPr>
          <a:lstStyle/>
          <a:p>
            <a:pPr algn="r"/>
            <a:r>
              <a:rPr lang="ru-RU" sz="6600" b="1" dirty="0" smtClean="0">
                <a:solidFill>
                  <a:schemeClr val="tx1">
                    <a:lumMod val="50000"/>
                  </a:schemeClr>
                </a:solidFill>
                <a:effectLst>
                  <a:outerShdw blurRad="38100" dist="38100" dir="2700000" algn="tl">
                    <a:srgbClr val="000000">
                      <a:alpha val="43137"/>
                    </a:srgbClr>
                  </a:outerShdw>
                </a:effectLst>
                <a:latin typeface="Andantino script" pitchFamily="2" charset="0"/>
              </a:rPr>
              <a:t>Э</a:t>
            </a:r>
            <a:r>
              <a:rPr lang="ru-RU" sz="4000" b="1" dirty="0" smtClean="0">
                <a:solidFill>
                  <a:schemeClr val="tx1">
                    <a:lumMod val="50000"/>
                  </a:schemeClr>
                </a:solidFill>
                <a:effectLst>
                  <a:outerShdw blurRad="38100" dist="38100" dir="2700000" algn="tl">
                    <a:srgbClr val="000000">
                      <a:alpha val="43137"/>
                    </a:srgbClr>
                  </a:outerShdw>
                </a:effectLst>
              </a:rPr>
              <a:t>моциональный</a:t>
            </a:r>
          </a:p>
          <a:p>
            <a:pPr algn="r"/>
            <a:r>
              <a:rPr lang="ru-RU" sz="4000" b="1" dirty="0">
                <a:solidFill>
                  <a:schemeClr val="tx1">
                    <a:lumMod val="50000"/>
                  </a:schemeClr>
                </a:solidFill>
                <a:effectLst>
                  <a:outerShdw blurRad="38100" dist="38100" dir="2700000" algn="tl">
                    <a:srgbClr val="000000">
                      <a:alpha val="43137"/>
                    </a:srgbClr>
                  </a:outerShdw>
                </a:effectLst>
              </a:rPr>
              <a:t> </a:t>
            </a:r>
            <a:r>
              <a:rPr lang="ru-RU" sz="4000" b="1" dirty="0" smtClean="0">
                <a:solidFill>
                  <a:schemeClr val="tx1">
                    <a:lumMod val="50000"/>
                  </a:schemeClr>
                </a:solidFill>
                <a:effectLst>
                  <a:outerShdw blurRad="38100" dist="38100" dir="2700000" algn="tl">
                    <a:srgbClr val="000000">
                      <a:alpha val="43137"/>
                    </a:srgbClr>
                  </a:outerShdw>
                </a:effectLst>
              </a:rPr>
              <a:t>аспект</a:t>
            </a:r>
            <a:endParaRPr lang="ru-RU" sz="4000" b="1" dirty="0">
              <a:solidFill>
                <a:schemeClr val="tx1">
                  <a:lumMod val="50000"/>
                </a:schemeClr>
              </a:solidFill>
              <a:effectLst>
                <a:outerShdw blurRad="38100" dist="38100" dir="2700000" algn="tl">
                  <a:srgbClr val="000000">
                    <a:alpha val="43137"/>
                  </a:srgbClr>
                </a:outerShdw>
              </a:effectLst>
            </a:endParaRPr>
          </a:p>
        </p:txBody>
      </p:sp>
      <p:sp>
        <p:nvSpPr>
          <p:cNvPr id="2" name="TextBox 1"/>
          <p:cNvSpPr txBox="1"/>
          <p:nvPr/>
        </p:nvSpPr>
        <p:spPr>
          <a:xfrm>
            <a:off x="323528" y="914335"/>
            <a:ext cx="3456384" cy="707886"/>
          </a:xfrm>
          <a:prstGeom prst="rect">
            <a:avLst/>
          </a:prstGeom>
          <a:noFill/>
        </p:spPr>
        <p:txBody>
          <a:bodyPr wrap="square" rtlCol="0">
            <a:spAutoFit/>
          </a:bodyPr>
          <a:lstStyle/>
          <a:p>
            <a:pPr marL="0" lvl="0" indent="0">
              <a:buNone/>
            </a:pPr>
            <a:r>
              <a:rPr lang="ru-RU" sz="4000" b="1" dirty="0" smtClean="0">
                <a:solidFill>
                  <a:schemeClr val="accent6">
                    <a:lumMod val="50000"/>
                  </a:schemeClr>
                </a:solidFill>
                <a:effectLst>
                  <a:outerShdw blurRad="38100" dist="38100" dir="2700000" algn="tl">
                    <a:srgbClr val="000000">
                      <a:alpha val="43137"/>
                    </a:srgbClr>
                  </a:outerShdw>
                </a:effectLst>
              </a:rPr>
              <a:t>Меланхолик</a:t>
            </a:r>
            <a:endParaRPr lang="ru-RU" sz="4000" b="1" dirty="0">
              <a:solidFill>
                <a:schemeClr val="accent6">
                  <a:lumMod val="50000"/>
                </a:schemeClr>
              </a:solidFill>
              <a:effectLst>
                <a:outerShdw blurRad="38100" dist="38100" dir="2700000" algn="tl">
                  <a:srgbClr val="000000">
                    <a:alpha val="43137"/>
                  </a:srgbClr>
                </a:outerShdw>
              </a:effectLst>
            </a:endParaRPr>
          </a:p>
        </p:txBody>
      </p:sp>
      <p:pic>
        <p:nvPicPr>
          <p:cNvPr id="5" name="Рисунок 4"/>
          <p:cNvPicPr>
            <a:picLocks noChangeAspect="1"/>
          </p:cNvPicPr>
          <p:nvPr/>
        </p:nvPicPr>
        <p:blipFill rotWithShape="1">
          <a:blip r:embed="rId2" cstate="print">
            <a:extLst>
              <a:ext uri="{28A0092B-C50C-407E-A947-70E740481C1C}">
                <a14:useLocalDpi xmlns:a14="http://schemas.microsoft.com/office/drawing/2010/main" val="0"/>
              </a:ext>
            </a:extLst>
          </a:blip>
          <a:srcRect l="32274"/>
          <a:stretch/>
        </p:blipFill>
        <p:spPr>
          <a:xfrm>
            <a:off x="5762766" y="2204865"/>
            <a:ext cx="3381234" cy="3744416"/>
          </a:xfrm>
          <a:prstGeom prst="rect">
            <a:avLst/>
          </a:prstGeom>
          <a:ln>
            <a:noFill/>
          </a:ln>
          <a:effectLst>
            <a:softEdge rad="317500"/>
          </a:effectLst>
        </p:spPr>
      </p:pic>
    </p:spTree>
    <p:extLst>
      <p:ext uri="{BB962C8B-B14F-4D97-AF65-F5344CB8AC3E}">
        <p14:creationId xmlns:p14="http://schemas.microsoft.com/office/powerpoint/2010/main" val="378220933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79512" y="1774031"/>
            <a:ext cx="5583254" cy="3959225"/>
          </a:xfrm>
        </p:spPr>
        <p:txBody>
          <a:bodyPr/>
          <a:lstStyle/>
          <a:p>
            <a:pPr marL="0" indent="0">
              <a:buNone/>
            </a:pPr>
            <a:r>
              <a:rPr lang="ru-RU" b="1" dirty="0">
                <a:solidFill>
                  <a:schemeClr val="tx1"/>
                </a:solidFill>
                <a:latin typeface="+mn-lt"/>
                <a:ea typeface="+mn-ea"/>
                <a:cs typeface="+mn-cs"/>
              </a:rPr>
              <a:t>Самые большие потребности</a:t>
            </a:r>
            <a:endParaRPr lang="ru-RU" dirty="0">
              <a:solidFill>
                <a:schemeClr val="tx1"/>
              </a:solidFill>
              <a:latin typeface="+mn-lt"/>
              <a:ea typeface="+mn-ea"/>
              <a:cs typeface="+mn-cs"/>
            </a:endParaRPr>
          </a:p>
          <a:p>
            <a:pPr marL="0" indent="0">
              <a:buNone/>
            </a:pPr>
            <a:r>
              <a:rPr lang="ru-RU" dirty="0">
                <a:solidFill>
                  <a:schemeClr val="tx1"/>
                </a:solidFill>
                <a:latin typeface="+mn-lt"/>
                <a:ea typeface="+mn-ea"/>
                <a:cs typeface="+mn-cs"/>
              </a:rPr>
              <a:t> </a:t>
            </a:r>
          </a:p>
          <a:p>
            <a:r>
              <a:rPr lang="ru-RU" dirty="0" smtClean="0">
                <a:solidFill>
                  <a:schemeClr val="tx1"/>
                </a:solidFill>
                <a:latin typeface="+mn-lt"/>
                <a:ea typeface="+mn-ea"/>
                <a:cs typeface="+mn-cs"/>
              </a:rPr>
              <a:t>Жить </a:t>
            </a:r>
            <a:r>
              <a:rPr lang="ru-RU" dirty="0">
                <a:solidFill>
                  <a:schemeClr val="tx1"/>
                </a:solidFill>
                <a:latin typeface="+mn-lt"/>
                <a:ea typeface="+mn-ea"/>
                <a:cs typeface="+mn-cs"/>
              </a:rPr>
              <a:t>сбалансированной жизнью, которая включает отдых, физические упражнения и хорошую диету. </a:t>
            </a:r>
          </a:p>
          <a:p>
            <a:r>
              <a:rPr lang="ru-RU" dirty="0">
                <a:solidFill>
                  <a:schemeClr val="tx1"/>
                </a:solidFill>
                <a:latin typeface="+mn-lt"/>
                <a:ea typeface="+mn-ea"/>
                <a:cs typeface="+mn-cs"/>
              </a:rPr>
              <a:t>Постоянно проводить время в изучении, размышлении и молитве. </a:t>
            </a:r>
          </a:p>
        </p:txBody>
      </p:sp>
      <p:sp>
        <p:nvSpPr>
          <p:cNvPr id="4" name="TextBox 3"/>
          <p:cNvSpPr txBox="1"/>
          <p:nvPr/>
        </p:nvSpPr>
        <p:spPr>
          <a:xfrm>
            <a:off x="2051720" y="-99392"/>
            <a:ext cx="6696744" cy="1723549"/>
          </a:xfrm>
          <a:prstGeom prst="rect">
            <a:avLst/>
          </a:prstGeom>
          <a:noFill/>
        </p:spPr>
        <p:txBody>
          <a:bodyPr wrap="square" rtlCol="0">
            <a:spAutoFit/>
          </a:bodyPr>
          <a:lstStyle/>
          <a:p>
            <a:pPr algn="r"/>
            <a:r>
              <a:rPr lang="ru-RU" sz="6600" b="1" dirty="0" smtClean="0">
                <a:solidFill>
                  <a:schemeClr val="tx1">
                    <a:lumMod val="50000"/>
                  </a:schemeClr>
                </a:solidFill>
                <a:effectLst>
                  <a:outerShdw blurRad="38100" dist="38100" dir="2700000" algn="tl">
                    <a:srgbClr val="000000">
                      <a:alpha val="43137"/>
                    </a:srgbClr>
                  </a:outerShdw>
                </a:effectLst>
                <a:latin typeface="Andantino script" pitchFamily="2" charset="0"/>
              </a:rPr>
              <a:t>Э</a:t>
            </a:r>
            <a:r>
              <a:rPr lang="ru-RU" sz="4000" b="1" dirty="0" smtClean="0">
                <a:solidFill>
                  <a:schemeClr val="tx1">
                    <a:lumMod val="50000"/>
                  </a:schemeClr>
                </a:solidFill>
                <a:effectLst>
                  <a:outerShdw blurRad="38100" dist="38100" dir="2700000" algn="tl">
                    <a:srgbClr val="000000">
                      <a:alpha val="43137"/>
                    </a:srgbClr>
                  </a:outerShdw>
                </a:effectLst>
              </a:rPr>
              <a:t>моциональный</a:t>
            </a:r>
          </a:p>
          <a:p>
            <a:pPr algn="r"/>
            <a:r>
              <a:rPr lang="ru-RU" sz="4000" b="1" dirty="0">
                <a:solidFill>
                  <a:schemeClr val="tx1">
                    <a:lumMod val="50000"/>
                  </a:schemeClr>
                </a:solidFill>
                <a:effectLst>
                  <a:outerShdw blurRad="38100" dist="38100" dir="2700000" algn="tl">
                    <a:srgbClr val="000000">
                      <a:alpha val="43137"/>
                    </a:srgbClr>
                  </a:outerShdw>
                </a:effectLst>
              </a:rPr>
              <a:t> </a:t>
            </a:r>
            <a:r>
              <a:rPr lang="ru-RU" sz="4000" b="1" dirty="0" smtClean="0">
                <a:solidFill>
                  <a:schemeClr val="tx1">
                    <a:lumMod val="50000"/>
                  </a:schemeClr>
                </a:solidFill>
                <a:effectLst>
                  <a:outerShdw blurRad="38100" dist="38100" dir="2700000" algn="tl">
                    <a:srgbClr val="000000">
                      <a:alpha val="43137"/>
                    </a:srgbClr>
                  </a:outerShdw>
                </a:effectLst>
              </a:rPr>
              <a:t>аспект</a:t>
            </a:r>
            <a:endParaRPr lang="ru-RU" sz="4000" b="1" dirty="0">
              <a:solidFill>
                <a:schemeClr val="tx1">
                  <a:lumMod val="50000"/>
                </a:schemeClr>
              </a:solidFill>
              <a:effectLst>
                <a:outerShdw blurRad="38100" dist="38100" dir="2700000" algn="tl">
                  <a:srgbClr val="000000">
                    <a:alpha val="43137"/>
                  </a:srgbClr>
                </a:outerShdw>
              </a:effectLst>
            </a:endParaRPr>
          </a:p>
        </p:txBody>
      </p:sp>
      <p:sp>
        <p:nvSpPr>
          <p:cNvPr id="2" name="TextBox 1"/>
          <p:cNvSpPr txBox="1"/>
          <p:nvPr/>
        </p:nvSpPr>
        <p:spPr>
          <a:xfrm>
            <a:off x="323528" y="914335"/>
            <a:ext cx="3456384" cy="707886"/>
          </a:xfrm>
          <a:prstGeom prst="rect">
            <a:avLst/>
          </a:prstGeom>
          <a:noFill/>
        </p:spPr>
        <p:txBody>
          <a:bodyPr wrap="square" rtlCol="0">
            <a:spAutoFit/>
          </a:bodyPr>
          <a:lstStyle/>
          <a:p>
            <a:pPr marL="0" lvl="0" indent="0">
              <a:buNone/>
            </a:pPr>
            <a:r>
              <a:rPr lang="ru-RU" sz="4000" b="1" dirty="0" smtClean="0">
                <a:solidFill>
                  <a:schemeClr val="accent6">
                    <a:lumMod val="50000"/>
                  </a:schemeClr>
                </a:solidFill>
                <a:effectLst>
                  <a:outerShdw blurRad="38100" dist="38100" dir="2700000" algn="tl">
                    <a:srgbClr val="000000">
                      <a:alpha val="43137"/>
                    </a:srgbClr>
                  </a:outerShdw>
                </a:effectLst>
              </a:rPr>
              <a:t>Меланхолик</a:t>
            </a:r>
            <a:endParaRPr lang="ru-RU" sz="4000" b="1" dirty="0">
              <a:solidFill>
                <a:schemeClr val="accent6">
                  <a:lumMod val="50000"/>
                </a:schemeClr>
              </a:solidFill>
              <a:effectLst>
                <a:outerShdw blurRad="38100" dist="38100" dir="2700000" algn="tl">
                  <a:srgbClr val="000000">
                    <a:alpha val="43137"/>
                  </a:srgbClr>
                </a:outerShdw>
              </a:effectLst>
            </a:endParaRPr>
          </a:p>
        </p:txBody>
      </p:sp>
      <p:pic>
        <p:nvPicPr>
          <p:cNvPr id="5" name="Рисунок 4"/>
          <p:cNvPicPr>
            <a:picLocks noChangeAspect="1"/>
          </p:cNvPicPr>
          <p:nvPr/>
        </p:nvPicPr>
        <p:blipFill rotWithShape="1">
          <a:blip r:embed="rId2" cstate="print">
            <a:extLst>
              <a:ext uri="{28A0092B-C50C-407E-A947-70E740481C1C}">
                <a14:useLocalDpi xmlns:a14="http://schemas.microsoft.com/office/drawing/2010/main" val="0"/>
              </a:ext>
            </a:extLst>
          </a:blip>
          <a:srcRect l="32274"/>
          <a:stretch/>
        </p:blipFill>
        <p:spPr>
          <a:xfrm>
            <a:off x="5762766" y="2204865"/>
            <a:ext cx="3381234" cy="3744416"/>
          </a:xfrm>
          <a:prstGeom prst="rect">
            <a:avLst/>
          </a:prstGeom>
          <a:ln>
            <a:noFill/>
          </a:ln>
          <a:effectLst>
            <a:softEdge rad="317500"/>
          </a:effectLst>
        </p:spPr>
      </p:pic>
    </p:spTree>
    <p:extLst>
      <p:ext uri="{BB962C8B-B14F-4D97-AF65-F5344CB8AC3E}">
        <p14:creationId xmlns:p14="http://schemas.microsoft.com/office/powerpoint/2010/main" val="250789603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79512" y="1774031"/>
            <a:ext cx="8964488" cy="3959225"/>
          </a:xfrm>
        </p:spPr>
        <p:txBody>
          <a:bodyPr/>
          <a:lstStyle/>
          <a:p>
            <a:pPr marL="0" indent="0">
              <a:buNone/>
            </a:pPr>
            <a:r>
              <a:rPr lang="ru-RU" u="sng" dirty="0" smtClean="0">
                <a:solidFill>
                  <a:schemeClr val="tx1"/>
                </a:solidFill>
                <a:latin typeface="+mn-lt"/>
                <a:ea typeface="+mn-ea"/>
                <a:cs typeface="+mn-cs"/>
              </a:rPr>
              <a:t>Сильные </a:t>
            </a:r>
            <a:r>
              <a:rPr lang="ru-RU" u="sng" dirty="0">
                <a:solidFill>
                  <a:schemeClr val="tx1"/>
                </a:solidFill>
                <a:latin typeface="+mn-lt"/>
                <a:ea typeface="+mn-ea"/>
                <a:cs typeface="+mn-cs"/>
              </a:rPr>
              <a:t>стороны</a:t>
            </a:r>
            <a:r>
              <a:rPr lang="ru-RU" dirty="0">
                <a:solidFill>
                  <a:schemeClr val="tx1"/>
                </a:solidFill>
                <a:latin typeface="+mn-lt"/>
                <a:ea typeface="+mn-ea"/>
                <a:cs typeface="+mn-cs"/>
              </a:rPr>
              <a:t>	</a:t>
            </a:r>
            <a:r>
              <a:rPr lang="ru-RU" dirty="0" smtClean="0">
                <a:solidFill>
                  <a:schemeClr val="tx1"/>
                </a:solidFill>
                <a:latin typeface="+mn-lt"/>
                <a:ea typeface="+mn-ea"/>
                <a:cs typeface="+mn-cs"/>
              </a:rPr>
              <a:t>	</a:t>
            </a:r>
            <a:r>
              <a:rPr lang="ru-RU" u="sng" dirty="0" smtClean="0">
                <a:solidFill>
                  <a:schemeClr val="tx1"/>
                </a:solidFill>
                <a:latin typeface="+mn-lt"/>
                <a:ea typeface="+mn-ea"/>
                <a:cs typeface="+mn-cs"/>
              </a:rPr>
              <a:t>Слабые стороны</a:t>
            </a:r>
          </a:p>
          <a:p>
            <a:pPr marL="0" indent="0">
              <a:buNone/>
            </a:pPr>
            <a:r>
              <a:rPr lang="ru-RU" dirty="0" smtClean="0">
                <a:solidFill>
                  <a:schemeClr val="tx1"/>
                </a:solidFill>
                <a:latin typeface="+mn-lt"/>
                <a:ea typeface="+mn-ea"/>
                <a:cs typeface="+mn-cs"/>
              </a:rPr>
              <a:t>* Сильный и уверенный 	*Проблемы с гневом, </a:t>
            </a:r>
          </a:p>
          <a:p>
            <a:pPr marL="0" indent="0">
              <a:buNone/>
            </a:pPr>
            <a:r>
              <a:rPr lang="ru-RU" dirty="0" smtClean="0">
                <a:solidFill>
                  <a:schemeClr val="tx1"/>
                </a:solidFill>
                <a:latin typeface="+mn-lt"/>
                <a:ea typeface="+mn-ea"/>
                <a:cs typeface="+mn-cs"/>
              </a:rPr>
              <a:t>в принятии решений		который может стать 						неистовым </a:t>
            </a:r>
          </a:p>
          <a:p>
            <a:pPr marL="0" indent="0">
              <a:buNone/>
            </a:pPr>
            <a:r>
              <a:rPr lang="ru-RU" dirty="0" smtClean="0">
                <a:solidFill>
                  <a:schemeClr val="tx1"/>
                </a:solidFill>
                <a:latin typeface="+mn-lt"/>
                <a:ea typeface="+mn-ea"/>
                <a:cs typeface="+mn-cs"/>
              </a:rPr>
              <a:t>*Сильная воля и 		 *Нечувствителен к целеустремленность		нуждам других</a:t>
            </a:r>
          </a:p>
          <a:p>
            <a:pPr marL="0" indent="0">
              <a:buNone/>
            </a:pPr>
            <a:r>
              <a:rPr lang="ru-RU" dirty="0">
                <a:solidFill>
                  <a:schemeClr val="tx1"/>
                </a:solidFill>
                <a:latin typeface="+mn-lt"/>
                <a:ea typeface="+mn-ea"/>
                <a:cs typeface="+mn-cs"/>
              </a:rPr>
              <a:t>*</a:t>
            </a:r>
            <a:r>
              <a:rPr lang="ru-RU" dirty="0" smtClean="0">
                <a:solidFill>
                  <a:schemeClr val="tx1"/>
                </a:solidFill>
                <a:latin typeface="+mn-lt"/>
                <a:ea typeface="+mn-ea"/>
                <a:cs typeface="+mn-cs"/>
              </a:rPr>
              <a:t>Оптимистичный		</a:t>
            </a:r>
            <a:r>
              <a:rPr lang="ru-RU" dirty="0">
                <a:solidFill>
                  <a:schemeClr val="tx1"/>
                </a:solidFill>
                <a:latin typeface="+mn-lt"/>
                <a:ea typeface="+mn-ea"/>
                <a:cs typeface="+mn-cs"/>
              </a:rPr>
              <a:t>*Чрезмерно </a:t>
            </a:r>
            <a:r>
              <a:rPr lang="ru-RU" dirty="0" smtClean="0">
                <a:solidFill>
                  <a:schemeClr val="tx1"/>
                </a:solidFill>
                <a:latin typeface="+mn-lt"/>
                <a:ea typeface="+mn-ea"/>
                <a:cs typeface="+mn-cs"/>
              </a:rPr>
              <a:t>							самоуверенный</a:t>
            </a:r>
          </a:p>
          <a:p>
            <a:pPr marL="0" indent="0">
              <a:buNone/>
            </a:pPr>
            <a:r>
              <a:rPr lang="ru-RU" dirty="0">
                <a:solidFill>
                  <a:schemeClr val="tx1"/>
                </a:solidFill>
                <a:latin typeface="+mn-lt"/>
                <a:ea typeface="+mn-ea"/>
                <a:cs typeface="+mn-cs"/>
              </a:rPr>
              <a:t>*</a:t>
            </a:r>
            <a:r>
              <a:rPr lang="ru-RU" dirty="0" smtClean="0">
                <a:solidFill>
                  <a:schemeClr val="tx1"/>
                </a:solidFill>
                <a:latin typeface="+mn-lt"/>
                <a:ea typeface="+mn-ea"/>
                <a:cs typeface="+mn-cs"/>
              </a:rPr>
              <a:t>Самостоятельный		</a:t>
            </a:r>
            <a:r>
              <a:rPr lang="ru-RU" dirty="0">
                <a:solidFill>
                  <a:schemeClr val="tx1"/>
                </a:solidFill>
                <a:latin typeface="+mn-lt"/>
                <a:ea typeface="+mn-ea"/>
                <a:cs typeface="+mn-cs"/>
              </a:rPr>
              <a:t>*Черствый и грубый</a:t>
            </a:r>
          </a:p>
        </p:txBody>
      </p:sp>
      <p:sp>
        <p:nvSpPr>
          <p:cNvPr id="4" name="TextBox 3"/>
          <p:cNvSpPr txBox="1"/>
          <p:nvPr/>
        </p:nvSpPr>
        <p:spPr>
          <a:xfrm>
            <a:off x="2051720" y="-99392"/>
            <a:ext cx="6696744" cy="1723549"/>
          </a:xfrm>
          <a:prstGeom prst="rect">
            <a:avLst/>
          </a:prstGeom>
          <a:noFill/>
        </p:spPr>
        <p:txBody>
          <a:bodyPr wrap="square" rtlCol="0">
            <a:spAutoFit/>
          </a:bodyPr>
          <a:lstStyle/>
          <a:p>
            <a:pPr algn="r"/>
            <a:r>
              <a:rPr lang="ru-RU" sz="6600" b="1" dirty="0" smtClean="0">
                <a:solidFill>
                  <a:schemeClr val="tx1">
                    <a:lumMod val="50000"/>
                  </a:schemeClr>
                </a:solidFill>
                <a:effectLst>
                  <a:outerShdw blurRad="38100" dist="38100" dir="2700000" algn="tl">
                    <a:srgbClr val="000000">
                      <a:alpha val="43137"/>
                    </a:srgbClr>
                  </a:outerShdw>
                </a:effectLst>
                <a:latin typeface="Andantino script" pitchFamily="2" charset="0"/>
              </a:rPr>
              <a:t>Э</a:t>
            </a:r>
            <a:r>
              <a:rPr lang="ru-RU" sz="4000" b="1" dirty="0" smtClean="0">
                <a:solidFill>
                  <a:schemeClr val="tx1">
                    <a:lumMod val="50000"/>
                  </a:schemeClr>
                </a:solidFill>
                <a:effectLst>
                  <a:outerShdw blurRad="38100" dist="38100" dir="2700000" algn="tl">
                    <a:srgbClr val="000000">
                      <a:alpha val="43137"/>
                    </a:srgbClr>
                  </a:outerShdw>
                </a:effectLst>
              </a:rPr>
              <a:t>моциональный</a:t>
            </a:r>
          </a:p>
          <a:p>
            <a:pPr algn="r"/>
            <a:r>
              <a:rPr lang="ru-RU" sz="4000" b="1" dirty="0">
                <a:solidFill>
                  <a:schemeClr val="tx1">
                    <a:lumMod val="50000"/>
                  </a:schemeClr>
                </a:solidFill>
                <a:effectLst>
                  <a:outerShdw blurRad="38100" dist="38100" dir="2700000" algn="tl">
                    <a:srgbClr val="000000">
                      <a:alpha val="43137"/>
                    </a:srgbClr>
                  </a:outerShdw>
                </a:effectLst>
              </a:rPr>
              <a:t> </a:t>
            </a:r>
            <a:r>
              <a:rPr lang="ru-RU" sz="4000" b="1" dirty="0" smtClean="0">
                <a:solidFill>
                  <a:schemeClr val="tx1">
                    <a:lumMod val="50000"/>
                  </a:schemeClr>
                </a:solidFill>
                <a:effectLst>
                  <a:outerShdw blurRad="38100" dist="38100" dir="2700000" algn="tl">
                    <a:srgbClr val="000000">
                      <a:alpha val="43137"/>
                    </a:srgbClr>
                  </a:outerShdw>
                </a:effectLst>
              </a:rPr>
              <a:t>аспект</a:t>
            </a:r>
            <a:endParaRPr lang="ru-RU" sz="4000" b="1" dirty="0">
              <a:solidFill>
                <a:schemeClr val="tx1">
                  <a:lumMod val="50000"/>
                </a:schemeClr>
              </a:solidFill>
              <a:effectLst>
                <a:outerShdw blurRad="38100" dist="38100" dir="2700000" algn="tl">
                  <a:srgbClr val="000000">
                    <a:alpha val="43137"/>
                  </a:srgbClr>
                </a:outerShdw>
              </a:effectLst>
            </a:endParaRPr>
          </a:p>
        </p:txBody>
      </p:sp>
      <p:sp>
        <p:nvSpPr>
          <p:cNvPr id="2" name="TextBox 1"/>
          <p:cNvSpPr txBox="1"/>
          <p:nvPr/>
        </p:nvSpPr>
        <p:spPr>
          <a:xfrm>
            <a:off x="323528" y="914335"/>
            <a:ext cx="3456384" cy="707886"/>
          </a:xfrm>
          <a:prstGeom prst="rect">
            <a:avLst/>
          </a:prstGeom>
          <a:noFill/>
        </p:spPr>
        <p:txBody>
          <a:bodyPr wrap="square" rtlCol="0">
            <a:spAutoFit/>
          </a:bodyPr>
          <a:lstStyle/>
          <a:p>
            <a:pPr marL="0" lvl="0" indent="0">
              <a:buNone/>
            </a:pPr>
            <a:r>
              <a:rPr lang="ru-RU" sz="4000" b="1" dirty="0" smtClean="0">
                <a:solidFill>
                  <a:schemeClr val="accent6">
                    <a:lumMod val="50000"/>
                  </a:schemeClr>
                </a:solidFill>
                <a:effectLst>
                  <a:outerShdw blurRad="38100" dist="38100" dir="2700000" algn="tl">
                    <a:srgbClr val="000000">
                      <a:alpha val="43137"/>
                    </a:srgbClr>
                  </a:outerShdw>
                </a:effectLst>
              </a:rPr>
              <a:t>Холерик</a:t>
            </a:r>
            <a:endParaRPr lang="ru-RU" sz="4000" b="1" dirty="0">
              <a:solidFill>
                <a:schemeClr val="accent6">
                  <a:lumMod val="50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69271763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79512" y="1774031"/>
            <a:ext cx="8964488" cy="3959225"/>
          </a:xfrm>
        </p:spPr>
        <p:txBody>
          <a:bodyPr/>
          <a:lstStyle/>
          <a:p>
            <a:pPr marL="0" indent="0">
              <a:buNone/>
            </a:pPr>
            <a:r>
              <a:rPr lang="ru-RU" u="sng" dirty="0" smtClean="0">
                <a:solidFill>
                  <a:schemeClr val="tx1"/>
                </a:solidFill>
                <a:latin typeface="+mn-lt"/>
                <a:ea typeface="+mn-ea"/>
                <a:cs typeface="+mn-cs"/>
              </a:rPr>
              <a:t>Сильные </a:t>
            </a:r>
            <a:r>
              <a:rPr lang="ru-RU" u="sng" dirty="0">
                <a:solidFill>
                  <a:schemeClr val="tx1"/>
                </a:solidFill>
                <a:latin typeface="+mn-lt"/>
                <a:ea typeface="+mn-ea"/>
                <a:cs typeface="+mn-cs"/>
              </a:rPr>
              <a:t>стороны</a:t>
            </a:r>
            <a:r>
              <a:rPr lang="ru-RU" dirty="0">
                <a:solidFill>
                  <a:schemeClr val="tx1"/>
                </a:solidFill>
                <a:latin typeface="+mn-lt"/>
                <a:ea typeface="+mn-ea"/>
                <a:cs typeface="+mn-cs"/>
              </a:rPr>
              <a:t>	</a:t>
            </a:r>
            <a:r>
              <a:rPr lang="ru-RU" dirty="0" smtClean="0">
                <a:solidFill>
                  <a:schemeClr val="tx1"/>
                </a:solidFill>
                <a:latin typeface="+mn-lt"/>
                <a:ea typeface="+mn-ea"/>
                <a:cs typeface="+mn-cs"/>
              </a:rPr>
              <a:t>	</a:t>
            </a:r>
            <a:r>
              <a:rPr lang="ru-RU" u="sng" dirty="0" smtClean="0">
                <a:solidFill>
                  <a:schemeClr val="tx1"/>
                </a:solidFill>
                <a:latin typeface="+mn-lt"/>
                <a:ea typeface="+mn-ea"/>
                <a:cs typeface="+mn-cs"/>
              </a:rPr>
              <a:t>Слабые </a:t>
            </a:r>
            <a:r>
              <a:rPr lang="ru-RU" u="sng" dirty="0">
                <a:solidFill>
                  <a:schemeClr val="tx1"/>
                </a:solidFill>
                <a:latin typeface="+mn-lt"/>
                <a:ea typeface="+mn-ea"/>
                <a:cs typeface="+mn-cs"/>
              </a:rPr>
              <a:t>стороны</a:t>
            </a:r>
            <a:endParaRPr lang="ru-RU" dirty="0">
              <a:solidFill>
                <a:schemeClr val="tx1"/>
              </a:solidFill>
              <a:latin typeface="+mn-lt"/>
              <a:ea typeface="+mn-ea"/>
              <a:cs typeface="+mn-cs"/>
            </a:endParaRPr>
          </a:p>
          <a:p>
            <a:pPr marL="0" indent="0">
              <a:buNone/>
            </a:pPr>
            <a:r>
              <a:rPr lang="ru-RU" dirty="0">
                <a:solidFill>
                  <a:schemeClr val="tx1"/>
                </a:solidFill>
                <a:latin typeface="+mn-lt"/>
                <a:ea typeface="+mn-ea"/>
                <a:cs typeface="+mn-cs"/>
              </a:rPr>
              <a:t>*Бесстрашный </a:t>
            </a:r>
            <a:r>
              <a:rPr lang="ru-RU" dirty="0" smtClean="0">
                <a:solidFill>
                  <a:schemeClr val="tx1"/>
                </a:solidFill>
                <a:latin typeface="+mn-lt"/>
                <a:ea typeface="+mn-ea"/>
                <a:cs typeface="+mn-cs"/>
              </a:rPr>
              <a:t>			</a:t>
            </a:r>
            <a:r>
              <a:rPr lang="ru-RU" dirty="0">
                <a:solidFill>
                  <a:schemeClr val="tx1"/>
                </a:solidFill>
                <a:latin typeface="+mn-lt"/>
                <a:ea typeface="+mn-ea"/>
                <a:cs typeface="+mn-cs"/>
              </a:rPr>
              <a:t>*Неэмоциональный, </a:t>
            </a:r>
            <a:r>
              <a:rPr lang="ru-RU" dirty="0" smtClean="0">
                <a:solidFill>
                  <a:schemeClr val="tx1"/>
                </a:solidFill>
                <a:latin typeface="+mn-lt"/>
                <a:ea typeface="+mn-ea"/>
                <a:cs typeface="+mn-cs"/>
              </a:rPr>
              <a:t>						холодный</a:t>
            </a:r>
          </a:p>
          <a:p>
            <a:pPr marL="0" indent="0">
              <a:buNone/>
            </a:pPr>
            <a:r>
              <a:rPr lang="ru-RU" dirty="0"/>
              <a:t>	</a:t>
            </a:r>
            <a:r>
              <a:rPr lang="ru-RU" dirty="0" smtClean="0"/>
              <a:t>				</a:t>
            </a:r>
            <a:r>
              <a:rPr lang="ru-RU" dirty="0">
                <a:solidFill>
                  <a:schemeClr val="tx1"/>
                </a:solidFill>
                <a:latin typeface="+mn-lt"/>
                <a:ea typeface="+mn-ea"/>
                <a:cs typeface="+mn-cs"/>
              </a:rPr>
              <a:t>*Чувствует отвращение </a:t>
            </a:r>
            <a:endParaRPr lang="ru-RU" dirty="0" smtClean="0">
              <a:solidFill>
                <a:schemeClr val="tx1"/>
              </a:solidFill>
              <a:latin typeface="+mn-lt"/>
              <a:ea typeface="+mn-ea"/>
              <a:cs typeface="+mn-cs"/>
            </a:endParaRPr>
          </a:p>
          <a:p>
            <a:pPr marL="0" indent="0">
              <a:buNone/>
            </a:pPr>
            <a:r>
              <a:rPr lang="ru-RU" dirty="0"/>
              <a:t>	</a:t>
            </a:r>
            <a:r>
              <a:rPr lang="ru-RU" dirty="0" smtClean="0"/>
              <a:t>				</a:t>
            </a:r>
            <a:r>
              <a:rPr lang="ru-RU" dirty="0" smtClean="0">
                <a:solidFill>
                  <a:schemeClr val="tx1"/>
                </a:solidFill>
                <a:latin typeface="+mn-lt"/>
                <a:ea typeface="+mn-ea"/>
                <a:cs typeface="+mn-cs"/>
              </a:rPr>
              <a:t>к слезам</a:t>
            </a:r>
          </a:p>
          <a:p>
            <a:pPr marL="0" indent="0">
              <a:buNone/>
            </a:pPr>
            <a:r>
              <a:rPr lang="ru-RU" dirty="0"/>
              <a:t>	</a:t>
            </a:r>
            <a:r>
              <a:rPr lang="ru-RU" dirty="0" smtClean="0"/>
              <a:t>				</a:t>
            </a:r>
            <a:r>
              <a:rPr lang="ru-RU" dirty="0">
                <a:solidFill>
                  <a:schemeClr val="tx1"/>
                </a:solidFill>
                <a:latin typeface="+mn-lt"/>
                <a:ea typeface="+mn-ea"/>
                <a:cs typeface="+mn-cs"/>
              </a:rPr>
              <a:t>*Не ценит эстетику</a:t>
            </a:r>
          </a:p>
        </p:txBody>
      </p:sp>
      <p:sp>
        <p:nvSpPr>
          <p:cNvPr id="4" name="TextBox 3"/>
          <p:cNvSpPr txBox="1"/>
          <p:nvPr/>
        </p:nvSpPr>
        <p:spPr>
          <a:xfrm>
            <a:off x="2051720" y="-99392"/>
            <a:ext cx="6696744" cy="1723549"/>
          </a:xfrm>
          <a:prstGeom prst="rect">
            <a:avLst/>
          </a:prstGeom>
          <a:noFill/>
        </p:spPr>
        <p:txBody>
          <a:bodyPr wrap="square" rtlCol="0">
            <a:spAutoFit/>
          </a:bodyPr>
          <a:lstStyle/>
          <a:p>
            <a:pPr algn="r"/>
            <a:r>
              <a:rPr lang="ru-RU" sz="6600" b="1" dirty="0" smtClean="0">
                <a:solidFill>
                  <a:schemeClr val="tx1">
                    <a:lumMod val="50000"/>
                  </a:schemeClr>
                </a:solidFill>
                <a:effectLst>
                  <a:outerShdw blurRad="38100" dist="38100" dir="2700000" algn="tl">
                    <a:srgbClr val="000000">
                      <a:alpha val="43137"/>
                    </a:srgbClr>
                  </a:outerShdw>
                </a:effectLst>
                <a:latin typeface="Andantino script" pitchFamily="2" charset="0"/>
              </a:rPr>
              <a:t>Э</a:t>
            </a:r>
            <a:r>
              <a:rPr lang="ru-RU" sz="4000" b="1" dirty="0" smtClean="0">
                <a:solidFill>
                  <a:schemeClr val="tx1">
                    <a:lumMod val="50000"/>
                  </a:schemeClr>
                </a:solidFill>
                <a:effectLst>
                  <a:outerShdw blurRad="38100" dist="38100" dir="2700000" algn="tl">
                    <a:srgbClr val="000000">
                      <a:alpha val="43137"/>
                    </a:srgbClr>
                  </a:outerShdw>
                </a:effectLst>
              </a:rPr>
              <a:t>моциональный</a:t>
            </a:r>
          </a:p>
          <a:p>
            <a:pPr algn="r"/>
            <a:r>
              <a:rPr lang="ru-RU" sz="4000" b="1" dirty="0">
                <a:solidFill>
                  <a:schemeClr val="tx1">
                    <a:lumMod val="50000"/>
                  </a:schemeClr>
                </a:solidFill>
                <a:effectLst>
                  <a:outerShdw blurRad="38100" dist="38100" dir="2700000" algn="tl">
                    <a:srgbClr val="000000">
                      <a:alpha val="43137"/>
                    </a:srgbClr>
                  </a:outerShdw>
                </a:effectLst>
              </a:rPr>
              <a:t> </a:t>
            </a:r>
            <a:r>
              <a:rPr lang="ru-RU" sz="4000" b="1" dirty="0" smtClean="0">
                <a:solidFill>
                  <a:schemeClr val="tx1">
                    <a:lumMod val="50000"/>
                  </a:schemeClr>
                </a:solidFill>
                <a:effectLst>
                  <a:outerShdw blurRad="38100" dist="38100" dir="2700000" algn="tl">
                    <a:srgbClr val="000000">
                      <a:alpha val="43137"/>
                    </a:srgbClr>
                  </a:outerShdw>
                </a:effectLst>
              </a:rPr>
              <a:t>аспект</a:t>
            </a:r>
            <a:endParaRPr lang="ru-RU" sz="4000" b="1" dirty="0">
              <a:solidFill>
                <a:schemeClr val="tx1">
                  <a:lumMod val="50000"/>
                </a:schemeClr>
              </a:solidFill>
              <a:effectLst>
                <a:outerShdw blurRad="38100" dist="38100" dir="2700000" algn="tl">
                  <a:srgbClr val="000000">
                    <a:alpha val="43137"/>
                  </a:srgbClr>
                </a:outerShdw>
              </a:effectLst>
            </a:endParaRPr>
          </a:p>
        </p:txBody>
      </p:sp>
      <p:sp>
        <p:nvSpPr>
          <p:cNvPr id="2" name="TextBox 1"/>
          <p:cNvSpPr txBox="1"/>
          <p:nvPr/>
        </p:nvSpPr>
        <p:spPr>
          <a:xfrm>
            <a:off x="323528" y="914335"/>
            <a:ext cx="3456384" cy="707886"/>
          </a:xfrm>
          <a:prstGeom prst="rect">
            <a:avLst/>
          </a:prstGeom>
          <a:noFill/>
        </p:spPr>
        <p:txBody>
          <a:bodyPr wrap="square" rtlCol="0">
            <a:spAutoFit/>
          </a:bodyPr>
          <a:lstStyle/>
          <a:p>
            <a:pPr marL="0" lvl="0" indent="0">
              <a:buNone/>
            </a:pPr>
            <a:r>
              <a:rPr lang="ru-RU" sz="4000" b="1" dirty="0" smtClean="0">
                <a:solidFill>
                  <a:schemeClr val="accent6">
                    <a:lumMod val="50000"/>
                  </a:schemeClr>
                </a:solidFill>
                <a:effectLst>
                  <a:outerShdw blurRad="38100" dist="38100" dir="2700000" algn="tl">
                    <a:srgbClr val="000000">
                      <a:alpha val="43137"/>
                    </a:srgbClr>
                  </a:outerShdw>
                </a:effectLst>
              </a:rPr>
              <a:t>Холерик</a:t>
            </a:r>
            <a:endParaRPr lang="ru-RU" sz="4000" b="1" dirty="0">
              <a:solidFill>
                <a:schemeClr val="accent6">
                  <a:lumMod val="50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84164220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79512" y="1774031"/>
            <a:ext cx="5616624" cy="3959225"/>
          </a:xfrm>
        </p:spPr>
        <p:txBody>
          <a:bodyPr/>
          <a:lstStyle/>
          <a:p>
            <a:pPr marL="0" indent="0">
              <a:buNone/>
            </a:pPr>
            <a:r>
              <a:rPr lang="ru-RU" b="1" dirty="0">
                <a:solidFill>
                  <a:schemeClr val="tx1"/>
                </a:solidFill>
                <a:latin typeface="+mn-lt"/>
                <a:ea typeface="+mn-ea"/>
                <a:cs typeface="+mn-cs"/>
              </a:rPr>
              <a:t>Самые большие потребности</a:t>
            </a:r>
            <a:endParaRPr lang="ru-RU" dirty="0">
              <a:solidFill>
                <a:schemeClr val="tx1"/>
              </a:solidFill>
              <a:latin typeface="+mn-lt"/>
              <a:ea typeface="+mn-ea"/>
              <a:cs typeface="+mn-cs"/>
            </a:endParaRPr>
          </a:p>
          <a:p>
            <a:pPr marL="0" indent="0">
              <a:buNone/>
            </a:pPr>
            <a:r>
              <a:rPr lang="ru-RU" dirty="0">
                <a:solidFill>
                  <a:schemeClr val="tx1"/>
                </a:solidFill>
                <a:latin typeface="+mn-lt"/>
                <a:ea typeface="+mn-ea"/>
                <a:cs typeface="+mn-cs"/>
              </a:rPr>
              <a:t> </a:t>
            </a:r>
          </a:p>
          <a:p>
            <a:r>
              <a:rPr lang="ru-RU" dirty="0">
                <a:solidFill>
                  <a:schemeClr val="tx1"/>
                </a:solidFill>
                <a:latin typeface="+mn-lt"/>
                <a:ea typeface="+mn-ea"/>
                <a:cs typeface="+mn-cs"/>
              </a:rPr>
              <a:t>Стать чувствительным к потребностям других. </a:t>
            </a:r>
          </a:p>
          <a:p>
            <a:r>
              <a:rPr lang="ru-RU" dirty="0">
                <a:solidFill>
                  <a:schemeClr val="tx1"/>
                </a:solidFill>
                <a:latin typeface="+mn-lt"/>
                <a:ea typeface="+mn-ea"/>
                <a:cs typeface="+mn-cs"/>
              </a:rPr>
              <a:t>Развивать внутреннюю силу и красоту благодаря тихим часам, проведенным в изучении Библии и молитве</a:t>
            </a:r>
            <a:r>
              <a:rPr lang="ru-RU" dirty="0" smtClean="0">
                <a:solidFill>
                  <a:schemeClr val="tx1"/>
                </a:solidFill>
                <a:latin typeface="+mn-lt"/>
                <a:ea typeface="+mn-ea"/>
                <a:cs typeface="+mn-cs"/>
              </a:rPr>
              <a:t>.</a:t>
            </a:r>
            <a:endParaRPr lang="ru-RU" dirty="0">
              <a:solidFill>
                <a:schemeClr val="tx1"/>
              </a:solidFill>
              <a:latin typeface="+mn-lt"/>
              <a:ea typeface="+mn-ea"/>
              <a:cs typeface="+mn-cs"/>
            </a:endParaRPr>
          </a:p>
        </p:txBody>
      </p:sp>
      <p:sp>
        <p:nvSpPr>
          <p:cNvPr id="4" name="TextBox 3"/>
          <p:cNvSpPr txBox="1"/>
          <p:nvPr/>
        </p:nvSpPr>
        <p:spPr>
          <a:xfrm>
            <a:off x="2051720" y="-99392"/>
            <a:ext cx="6696744" cy="1723549"/>
          </a:xfrm>
          <a:prstGeom prst="rect">
            <a:avLst/>
          </a:prstGeom>
          <a:noFill/>
        </p:spPr>
        <p:txBody>
          <a:bodyPr wrap="square" rtlCol="0">
            <a:spAutoFit/>
          </a:bodyPr>
          <a:lstStyle/>
          <a:p>
            <a:pPr algn="r"/>
            <a:r>
              <a:rPr lang="ru-RU" sz="6600" b="1" dirty="0" smtClean="0">
                <a:solidFill>
                  <a:schemeClr val="tx1">
                    <a:lumMod val="50000"/>
                  </a:schemeClr>
                </a:solidFill>
                <a:effectLst>
                  <a:outerShdw blurRad="38100" dist="38100" dir="2700000" algn="tl">
                    <a:srgbClr val="000000">
                      <a:alpha val="43137"/>
                    </a:srgbClr>
                  </a:outerShdw>
                </a:effectLst>
                <a:latin typeface="Andantino script" pitchFamily="2" charset="0"/>
              </a:rPr>
              <a:t>Э</a:t>
            </a:r>
            <a:r>
              <a:rPr lang="ru-RU" sz="4000" b="1" dirty="0" smtClean="0">
                <a:solidFill>
                  <a:schemeClr val="tx1">
                    <a:lumMod val="50000"/>
                  </a:schemeClr>
                </a:solidFill>
                <a:effectLst>
                  <a:outerShdw blurRad="38100" dist="38100" dir="2700000" algn="tl">
                    <a:srgbClr val="000000">
                      <a:alpha val="43137"/>
                    </a:srgbClr>
                  </a:outerShdw>
                </a:effectLst>
              </a:rPr>
              <a:t>моциональный</a:t>
            </a:r>
          </a:p>
          <a:p>
            <a:pPr algn="r"/>
            <a:r>
              <a:rPr lang="ru-RU" sz="4000" b="1" dirty="0">
                <a:solidFill>
                  <a:schemeClr val="tx1">
                    <a:lumMod val="50000"/>
                  </a:schemeClr>
                </a:solidFill>
                <a:effectLst>
                  <a:outerShdw blurRad="38100" dist="38100" dir="2700000" algn="tl">
                    <a:srgbClr val="000000">
                      <a:alpha val="43137"/>
                    </a:srgbClr>
                  </a:outerShdw>
                </a:effectLst>
              </a:rPr>
              <a:t> </a:t>
            </a:r>
            <a:r>
              <a:rPr lang="ru-RU" sz="4000" b="1" dirty="0" smtClean="0">
                <a:solidFill>
                  <a:schemeClr val="tx1">
                    <a:lumMod val="50000"/>
                  </a:schemeClr>
                </a:solidFill>
                <a:effectLst>
                  <a:outerShdw blurRad="38100" dist="38100" dir="2700000" algn="tl">
                    <a:srgbClr val="000000">
                      <a:alpha val="43137"/>
                    </a:srgbClr>
                  </a:outerShdw>
                </a:effectLst>
              </a:rPr>
              <a:t>аспект</a:t>
            </a:r>
            <a:endParaRPr lang="ru-RU" sz="4000" b="1" dirty="0">
              <a:solidFill>
                <a:schemeClr val="tx1">
                  <a:lumMod val="50000"/>
                </a:schemeClr>
              </a:solidFill>
              <a:effectLst>
                <a:outerShdw blurRad="38100" dist="38100" dir="2700000" algn="tl">
                  <a:srgbClr val="000000">
                    <a:alpha val="43137"/>
                  </a:srgbClr>
                </a:outerShdw>
              </a:effectLst>
            </a:endParaRPr>
          </a:p>
        </p:txBody>
      </p:sp>
      <p:sp>
        <p:nvSpPr>
          <p:cNvPr id="2" name="TextBox 1"/>
          <p:cNvSpPr txBox="1"/>
          <p:nvPr/>
        </p:nvSpPr>
        <p:spPr>
          <a:xfrm>
            <a:off x="323528" y="914335"/>
            <a:ext cx="3456384" cy="707886"/>
          </a:xfrm>
          <a:prstGeom prst="rect">
            <a:avLst/>
          </a:prstGeom>
          <a:noFill/>
        </p:spPr>
        <p:txBody>
          <a:bodyPr wrap="square" rtlCol="0">
            <a:spAutoFit/>
          </a:bodyPr>
          <a:lstStyle/>
          <a:p>
            <a:pPr marL="0" lvl="0" indent="0">
              <a:buNone/>
            </a:pPr>
            <a:r>
              <a:rPr lang="ru-RU" sz="4000" b="1" dirty="0" smtClean="0">
                <a:solidFill>
                  <a:schemeClr val="accent6">
                    <a:lumMod val="50000"/>
                  </a:schemeClr>
                </a:solidFill>
                <a:effectLst>
                  <a:outerShdw blurRad="38100" dist="38100" dir="2700000" algn="tl">
                    <a:srgbClr val="000000">
                      <a:alpha val="43137"/>
                    </a:srgbClr>
                  </a:outerShdw>
                </a:effectLst>
              </a:rPr>
              <a:t>Холерик</a:t>
            </a:r>
            <a:endParaRPr lang="ru-RU" sz="4000" b="1" dirty="0">
              <a:solidFill>
                <a:schemeClr val="accent6">
                  <a:lumMod val="50000"/>
                </a:schemeClr>
              </a:solidFill>
              <a:effectLst>
                <a:outerShdw blurRad="38100" dist="38100" dir="2700000" algn="tl">
                  <a:srgbClr val="000000">
                    <a:alpha val="43137"/>
                  </a:srgbClr>
                </a:outerShdw>
              </a:effectLst>
            </a:endParaRPr>
          </a:p>
        </p:txBody>
      </p:sp>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43550" y="2743542"/>
            <a:ext cx="3600450" cy="2884975"/>
          </a:xfrm>
          <a:prstGeom prst="rect">
            <a:avLst/>
          </a:prstGeom>
          <a:ln>
            <a:noFill/>
          </a:ln>
          <a:effectLst>
            <a:softEdge rad="112500"/>
          </a:effectLst>
        </p:spPr>
      </p:pic>
    </p:spTree>
    <p:extLst>
      <p:ext uri="{BB962C8B-B14F-4D97-AF65-F5344CB8AC3E}">
        <p14:creationId xmlns:p14="http://schemas.microsoft.com/office/powerpoint/2010/main" val="163799504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79512" y="1774031"/>
            <a:ext cx="5616624" cy="3959225"/>
          </a:xfrm>
        </p:spPr>
        <p:txBody>
          <a:bodyPr/>
          <a:lstStyle/>
          <a:p>
            <a:pPr marL="0" indent="0">
              <a:buNone/>
            </a:pPr>
            <a:r>
              <a:rPr lang="ru-RU" b="1" dirty="0">
                <a:solidFill>
                  <a:schemeClr val="tx1"/>
                </a:solidFill>
                <a:latin typeface="+mn-lt"/>
                <a:ea typeface="+mn-ea"/>
                <a:cs typeface="+mn-cs"/>
              </a:rPr>
              <a:t>Самые большие потребности</a:t>
            </a:r>
            <a:endParaRPr lang="ru-RU" dirty="0">
              <a:solidFill>
                <a:schemeClr val="tx1"/>
              </a:solidFill>
              <a:latin typeface="+mn-lt"/>
              <a:ea typeface="+mn-ea"/>
              <a:cs typeface="+mn-cs"/>
            </a:endParaRPr>
          </a:p>
          <a:p>
            <a:pPr marL="0" indent="0">
              <a:buNone/>
            </a:pPr>
            <a:r>
              <a:rPr lang="ru-RU" dirty="0">
                <a:solidFill>
                  <a:schemeClr val="tx1"/>
                </a:solidFill>
                <a:latin typeface="+mn-lt"/>
                <a:ea typeface="+mn-ea"/>
                <a:cs typeface="+mn-cs"/>
              </a:rPr>
              <a:t> </a:t>
            </a:r>
          </a:p>
          <a:p>
            <a:r>
              <a:rPr lang="ru-RU" dirty="0" smtClean="0">
                <a:solidFill>
                  <a:schemeClr val="tx1"/>
                </a:solidFill>
                <a:latin typeface="+mn-lt"/>
                <a:ea typeface="+mn-ea"/>
                <a:cs typeface="+mn-cs"/>
              </a:rPr>
              <a:t>Исповедовать </a:t>
            </a:r>
            <a:r>
              <a:rPr lang="ru-RU" dirty="0">
                <a:solidFill>
                  <a:schemeClr val="tx1"/>
                </a:solidFill>
                <a:latin typeface="+mn-lt"/>
                <a:ea typeface="+mn-ea"/>
                <a:cs typeface="+mn-cs"/>
              </a:rPr>
              <a:t>гневливый дух и искать прощения у Бога и других. </a:t>
            </a:r>
          </a:p>
          <a:p>
            <a:r>
              <a:rPr lang="ru-RU" dirty="0">
                <a:solidFill>
                  <a:schemeClr val="tx1"/>
                </a:solidFill>
                <a:latin typeface="+mn-lt"/>
                <a:ea typeface="+mn-ea"/>
                <a:cs typeface="+mn-cs"/>
              </a:rPr>
              <a:t>Чаще делиться своими идеями и планами с коллегами и компаньонами. </a:t>
            </a:r>
          </a:p>
        </p:txBody>
      </p:sp>
      <p:sp>
        <p:nvSpPr>
          <p:cNvPr id="4" name="TextBox 3"/>
          <p:cNvSpPr txBox="1"/>
          <p:nvPr/>
        </p:nvSpPr>
        <p:spPr>
          <a:xfrm>
            <a:off x="2051720" y="-99392"/>
            <a:ext cx="6696744" cy="1723549"/>
          </a:xfrm>
          <a:prstGeom prst="rect">
            <a:avLst/>
          </a:prstGeom>
          <a:noFill/>
        </p:spPr>
        <p:txBody>
          <a:bodyPr wrap="square" rtlCol="0">
            <a:spAutoFit/>
          </a:bodyPr>
          <a:lstStyle/>
          <a:p>
            <a:pPr algn="r"/>
            <a:r>
              <a:rPr lang="ru-RU" sz="6600" b="1" dirty="0" smtClean="0">
                <a:solidFill>
                  <a:schemeClr val="tx1">
                    <a:lumMod val="50000"/>
                  </a:schemeClr>
                </a:solidFill>
                <a:effectLst>
                  <a:outerShdw blurRad="38100" dist="38100" dir="2700000" algn="tl">
                    <a:srgbClr val="000000">
                      <a:alpha val="43137"/>
                    </a:srgbClr>
                  </a:outerShdw>
                </a:effectLst>
                <a:latin typeface="Andantino script" pitchFamily="2" charset="0"/>
              </a:rPr>
              <a:t>Э</a:t>
            </a:r>
            <a:r>
              <a:rPr lang="ru-RU" sz="4000" b="1" dirty="0" smtClean="0">
                <a:solidFill>
                  <a:schemeClr val="tx1">
                    <a:lumMod val="50000"/>
                  </a:schemeClr>
                </a:solidFill>
                <a:effectLst>
                  <a:outerShdw blurRad="38100" dist="38100" dir="2700000" algn="tl">
                    <a:srgbClr val="000000">
                      <a:alpha val="43137"/>
                    </a:srgbClr>
                  </a:outerShdw>
                </a:effectLst>
              </a:rPr>
              <a:t>моциональный</a:t>
            </a:r>
          </a:p>
          <a:p>
            <a:pPr algn="r"/>
            <a:r>
              <a:rPr lang="ru-RU" sz="4000" b="1" dirty="0">
                <a:solidFill>
                  <a:schemeClr val="tx1">
                    <a:lumMod val="50000"/>
                  </a:schemeClr>
                </a:solidFill>
                <a:effectLst>
                  <a:outerShdw blurRad="38100" dist="38100" dir="2700000" algn="tl">
                    <a:srgbClr val="000000">
                      <a:alpha val="43137"/>
                    </a:srgbClr>
                  </a:outerShdw>
                </a:effectLst>
              </a:rPr>
              <a:t> </a:t>
            </a:r>
            <a:r>
              <a:rPr lang="ru-RU" sz="4000" b="1" dirty="0" smtClean="0">
                <a:solidFill>
                  <a:schemeClr val="tx1">
                    <a:lumMod val="50000"/>
                  </a:schemeClr>
                </a:solidFill>
                <a:effectLst>
                  <a:outerShdw blurRad="38100" dist="38100" dir="2700000" algn="tl">
                    <a:srgbClr val="000000">
                      <a:alpha val="43137"/>
                    </a:srgbClr>
                  </a:outerShdw>
                </a:effectLst>
              </a:rPr>
              <a:t>аспект</a:t>
            </a:r>
            <a:endParaRPr lang="ru-RU" sz="4000" b="1" dirty="0">
              <a:solidFill>
                <a:schemeClr val="tx1">
                  <a:lumMod val="50000"/>
                </a:schemeClr>
              </a:solidFill>
              <a:effectLst>
                <a:outerShdw blurRad="38100" dist="38100" dir="2700000" algn="tl">
                  <a:srgbClr val="000000">
                    <a:alpha val="43137"/>
                  </a:srgbClr>
                </a:outerShdw>
              </a:effectLst>
            </a:endParaRPr>
          </a:p>
        </p:txBody>
      </p:sp>
      <p:sp>
        <p:nvSpPr>
          <p:cNvPr id="2" name="TextBox 1"/>
          <p:cNvSpPr txBox="1"/>
          <p:nvPr/>
        </p:nvSpPr>
        <p:spPr>
          <a:xfrm>
            <a:off x="323528" y="914335"/>
            <a:ext cx="3456384" cy="707886"/>
          </a:xfrm>
          <a:prstGeom prst="rect">
            <a:avLst/>
          </a:prstGeom>
          <a:noFill/>
        </p:spPr>
        <p:txBody>
          <a:bodyPr wrap="square" rtlCol="0">
            <a:spAutoFit/>
          </a:bodyPr>
          <a:lstStyle/>
          <a:p>
            <a:pPr marL="0" lvl="0" indent="0">
              <a:buNone/>
            </a:pPr>
            <a:r>
              <a:rPr lang="ru-RU" sz="4000" b="1" dirty="0" smtClean="0">
                <a:solidFill>
                  <a:schemeClr val="accent6">
                    <a:lumMod val="50000"/>
                  </a:schemeClr>
                </a:solidFill>
                <a:effectLst>
                  <a:outerShdw blurRad="38100" dist="38100" dir="2700000" algn="tl">
                    <a:srgbClr val="000000">
                      <a:alpha val="43137"/>
                    </a:srgbClr>
                  </a:outerShdw>
                </a:effectLst>
              </a:rPr>
              <a:t>Холерик</a:t>
            </a:r>
            <a:endParaRPr lang="ru-RU" sz="4000" b="1" dirty="0">
              <a:solidFill>
                <a:schemeClr val="accent6">
                  <a:lumMod val="50000"/>
                </a:schemeClr>
              </a:solidFill>
              <a:effectLst>
                <a:outerShdw blurRad="38100" dist="38100" dir="2700000" algn="tl">
                  <a:srgbClr val="000000">
                    <a:alpha val="43137"/>
                  </a:srgbClr>
                </a:outerShdw>
              </a:effectLst>
            </a:endParaRPr>
          </a:p>
        </p:txBody>
      </p:sp>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43550" y="2743542"/>
            <a:ext cx="3600450" cy="2884975"/>
          </a:xfrm>
          <a:prstGeom prst="rect">
            <a:avLst/>
          </a:prstGeom>
          <a:ln>
            <a:noFill/>
          </a:ln>
          <a:effectLst>
            <a:softEdge rad="112500"/>
          </a:effectLst>
        </p:spPr>
      </p:pic>
    </p:spTree>
    <p:extLst>
      <p:ext uri="{BB962C8B-B14F-4D97-AF65-F5344CB8AC3E}">
        <p14:creationId xmlns:p14="http://schemas.microsoft.com/office/powerpoint/2010/main" val="323330446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79512" y="1774031"/>
            <a:ext cx="8964488" cy="3959225"/>
          </a:xfrm>
        </p:spPr>
        <p:txBody>
          <a:bodyPr/>
          <a:lstStyle/>
          <a:p>
            <a:pPr marL="0" indent="0">
              <a:buNone/>
            </a:pPr>
            <a:r>
              <a:rPr lang="ru-RU" u="sng" dirty="0" smtClean="0">
                <a:solidFill>
                  <a:schemeClr val="tx1"/>
                </a:solidFill>
                <a:latin typeface="+mn-lt"/>
                <a:ea typeface="+mn-ea"/>
                <a:cs typeface="+mn-cs"/>
              </a:rPr>
              <a:t>Сильные </a:t>
            </a:r>
            <a:r>
              <a:rPr lang="ru-RU" u="sng" dirty="0">
                <a:solidFill>
                  <a:schemeClr val="tx1"/>
                </a:solidFill>
                <a:latin typeface="+mn-lt"/>
                <a:ea typeface="+mn-ea"/>
                <a:cs typeface="+mn-cs"/>
              </a:rPr>
              <a:t>стороны</a:t>
            </a:r>
            <a:r>
              <a:rPr lang="ru-RU" dirty="0">
                <a:solidFill>
                  <a:schemeClr val="tx1"/>
                </a:solidFill>
                <a:latin typeface="+mn-lt"/>
                <a:ea typeface="+mn-ea"/>
                <a:cs typeface="+mn-cs"/>
              </a:rPr>
              <a:t>	</a:t>
            </a:r>
            <a:r>
              <a:rPr lang="ru-RU" dirty="0" smtClean="0">
                <a:solidFill>
                  <a:schemeClr val="tx1"/>
                </a:solidFill>
                <a:latin typeface="+mn-lt"/>
                <a:ea typeface="+mn-ea"/>
                <a:cs typeface="+mn-cs"/>
              </a:rPr>
              <a:t>	</a:t>
            </a:r>
            <a:r>
              <a:rPr lang="ru-RU" u="sng" dirty="0" smtClean="0">
                <a:solidFill>
                  <a:schemeClr val="tx1"/>
                </a:solidFill>
                <a:latin typeface="+mn-lt"/>
                <a:ea typeface="+mn-ea"/>
                <a:cs typeface="+mn-cs"/>
              </a:rPr>
              <a:t>Слабые стороны</a:t>
            </a:r>
          </a:p>
          <a:p>
            <a:pPr marL="0" indent="0">
              <a:buNone/>
            </a:pPr>
            <a:r>
              <a:rPr lang="ru-RU" dirty="0">
                <a:solidFill>
                  <a:schemeClr val="tx1"/>
                </a:solidFill>
                <a:latin typeface="+mn-lt"/>
                <a:ea typeface="+mn-ea"/>
                <a:cs typeface="+mn-cs"/>
              </a:rPr>
              <a:t>*Спокойный и </a:t>
            </a:r>
            <a:r>
              <a:rPr lang="ru-RU" dirty="0" smtClean="0">
                <a:solidFill>
                  <a:schemeClr val="tx1"/>
                </a:solidFill>
                <a:latin typeface="+mn-lt"/>
                <a:ea typeface="+mn-ea"/>
                <a:cs typeface="+mn-cs"/>
              </a:rPr>
              <a:t>надежный	</a:t>
            </a:r>
            <a:r>
              <a:rPr lang="ru-RU" dirty="0">
                <a:solidFill>
                  <a:schemeClr val="tx1"/>
                </a:solidFill>
                <a:latin typeface="+mn-lt"/>
                <a:ea typeface="+mn-ea"/>
                <a:cs typeface="+mn-cs"/>
              </a:rPr>
              <a:t>*Недостаток </a:t>
            </a:r>
            <a:r>
              <a:rPr lang="ru-RU" dirty="0" smtClean="0">
                <a:solidFill>
                  <a:schemeClr val="tx1"/>
                </a:solidFill>
                <a:latin typeface="+mn-lt"/>
                <a:ea typeface="+mn-ea"/>
                <a:cs typeface="+mn-cs"/>
              </a:rPr>
              <a:t>							самоуверенности</a:t>
            </a:r>
          </a:p>
          <a:p>
            <a:pPr marL="0" indent="0">
              <a:buNone/>
            </a:pPr>
            <a:r>
              <a:rPr lang="ru-RU" dirty="0">
                <a:solidFill>
                  <a:schemeClr val="tx1"/>
                </a:solidFill>
                <a:latin typeface="+mn-lt"/>
                <a:ea typeface="+mn-ea"/>
                <a:cs typeface="+mn-cs"/>
              </a:rPr>
              <a:t>*Добродушный и </a:t>
            </a:r>
            <a:r>
              <a:rPr lang="ru-RU" dirty="0" smtClean="0">
                <a:solidFill>
                  <a:schemeClr val="tx1"/>
                </a:solidFill>
                <a:latin typeface="+mn-lt"/>
                <a:ea typeface="+mn-ea"/>
                <a:cs typeface="+mn-cs"/>
              </a:rPr>
              <a:t>		</a:t>
            </a:r>
            <a:r>
              <a:rPr lang="ru-RU" dirty="0">
                <a:solidFill>
                  <a:schemeClr val="tx1"/>
                </a:solidFill>
                <a:latin typeface="+mn-lt"/>
                <a:ea typeface="+mn-ea"/>
                <a:cs typeface="+mn-cs"/>
              </a:rPr>
              <a:t>*Пессимистичный и </a:t>
            </a:r>
            <a:r>
              <a:rPr lang="ru-RU" dirty="0" smtClean="0">
                <a:solidFill>
                  <a:schemeClr val="tx1"/>
                </a:solidFill>
                <a:latin typeface="+mn-lt"/>
                <a:ea typeface="+mn-ea"/>
                <a:cs typeface="+mn-cs"/>
              </a:rPr>
              <a:t>легкий </a:t>
            </a:r>
            <a:r>
              <a:rPr lang="ru-RU" dirty="0">
                <a:solidFill>
                  <a:schemeClr val="tx1"/>
                </a:solidFill>
                <a:latin typeface="+mn-lt"/>
                <a:ea typeface="+mn-ea"/>
                <a:cs typeface="+mn-cs"/>
              </a:rPr>
              <a:t>в </a:t>
            </a:r>
            <a:r>
              <a:rPr lang="ru-RU" dirty="0" smtClean="0">
                <a:solidFill>
                  <a:schemeClr val="tx1"/>
                </a:solidFill>
                <a:latin typeface="+mn-lt"/>
                <a:ea typeface="+mn-ea"/>
                <a:cs typeface="+mn-cs"/>
              </a:rPr>
              <a:t>общении		боязливый</a:t>
            </a:r>
          </a:p>
          <a:p>
            <a:pPr marL="0" indent="0">
              <a:buNone/>
            </a:pPr>
            <a:r>
              <a:rPr lang="ru-RU" dirty="0">
                <a:solidFill>
                  <a:schemeClr val="tx1"/>
                </a:solidFill>
                <a:latin typeface="+mn-lt"/>
                <a:ea typeface="+mn-ea"/>
                <a:cs typeface="+mn-cs"/>
              </a:rPr>
              <a:t>*Жизнерадостный и </a:t>
            </a:r>
            <a:r>
              <a:rPr lang="ru-RU" dirty="0" smtClean="0">
                <a:solidFill>
                  <a:schemeClr val="tx1"/>
                </a:solidFill>
                <a:latin typeface="+mn-lt"/>
                <a:ea typeface="+mn-ea"/>
                <a:cs typeface="+mn-cs"/>
              </a:rPr>
              <a:t>		</a:t>
            </a:r>
            <a:r>
              <a:rPr lang="ru-RU" dirty="0">
                <a:solidFill>
                  <a:schemeClr val="tx1"/>
                </a:solidFill>
                <a:latin typeface="+mn-lt"/>
                <a:ea typeface="+mn-ea"/>
                <a:cs typeface="+mn-cs"/>
              </a:rPr>
              <a:t>*Редко громко смеется</a:t>
            </a:r>
            <a:endParaRPr lang="ru-RU" dirty="0" smtClean="0">
              <a:solidFill>
                <a:schemeClr val="tx1"/>
              </a:solidFill>
              <a:latin typeface="+mn-lt"/>
              <a:ea typeface="+mn-ea"/>
              <a:cs typeface="+mn-cs"/>
            </a:endParaRPr>
          </a:p>
          <a:p>
            <a:pPr marL="0" indent="0">
              <a:buNone/>
            </a:pPr>
            <a:r>
              <a:rPr lang="ru-RU" dirty="0" smtClean="0">
                <a:solidFill>
                  <a:schemeClr val="tx1"/>
                </a:solidFill>
                <a:latin typeface="+mn-lt"/>
                <a:ea typeface="+mn-ea"/>
                <a:cs typeface="+mn-cs"/>
              </a:rPr>
              <a:t>приятный</a:t>
            </a:r>
            <a:r>
              <a:rPr lang="ru-RU" dirty="0">
                <a:solidFill>
                  <a:schemeClr val="tx1"/>
                </a:solidFill>
                <a:latin typeface="+mn-lt"/>
                <a:ea typeface="+mn-ea"/>
                <a:cs typeface="+mn-cs"/>
              </a:rPr>
              <a:t>, даже если </a:t>
            </a:r>
            <a:r>
              <a:rPr lang="ru-RU" dirty="0" smtClean="0">
                <a:solidFill>
                  <a:schemeClr val="tx1"/>
                </a:solidFill>
                <a:latin typeface="+mn-lt"/>
                <a:ea typeface="+mn-ea"/>
                <a:cs typeface="+mn-cs"/>
              </a:rPr>
              <a:t>		</a:t>
            </a:r>
            <a:r>
              <a:rPr lang="ru-RU" dirty="0">
                <a:solidFill>
                  <a:schemeClr val="tx1"/>
                </a:solidFill>
                <a:latin typeface="+mn-lt"/>
                <a:ea typeface="+mn-ea"/>
                <a:cs typeface="+mn-cs"/>
              </a:rPr>
              <a:t>*Пассивный и </a:t>
            </a:r>
            <a:endParaRPr lang="ru-RU" dirty="0" smtClean="0">
              <a:solidFill>
                <a:schemeClr val="tx1"/>
              </a:solidFill>
              <a:latin typeface="+mn-lt"/>
              <a:ea typeface="+mn-ea"/>
              <a:cs typeface="+mn-cs"/>
            </a:endParaRPr>
          </a:p>
          <a:p>
            <a:pPr marL="0" indent="0">
              <a:buNone/>
            </a:pPr>
            <a:r>
              <a:rPr lang="ru-RU" dirty="0" smtClean="0">
                <a:solidFill>
                  <a:schemeClr val="tx1"/>
                </a:solidFill>
                <a:latin typeface="+mn-lt"/>
                <a:ea typeface="+mn-ea"/>
                <a:cs typeface="+mn-cs"/>
              </a:rPr>
              <a:t>ему </a:t>
            </a:r>
            <a:r>
              <a:rPr lang="ru-RU" dirty="0">
                <a:solidFill>
                  <a:schemeClr val="tx1"/>
                </a:solidFill>
                <a:latin typeface="+mn-lt"/>
                <a:ea typeface="+mn-ea"/>
                <a:cs typeface="+mn-cs"/>
              </a:rPr>
              <a:t>нечего </a:t>
            </a:r>
            <a:r>
              <a:rPr lang="ru-RU" dirty="0" smtClean="0">
                <a:solidFill>
                  <a:schemeClr val="tx1"/>
                </a:solidFill>
                <a:latin typeface="+mn-lt"/>
                <a:ea typeface="+mn-ea"/>
                <a:cs typeface="+mn-cs"/>
              </a:rPr>
              <a:t>сказать		безразличный</a:t>
            </a:r>
          </a:p>
          <a:p>
            <a:pPr marL="0" indent="0">
              <a:buNone/>
            </a:pPr>
            <a:endParaRPr lang="ru-RU" dirty="0">
              <a:solidFill>
                <a:schemeClr val="tx1"/>
              </a:solidFill>
              <a:latin typeface="+mn-lt"/>
              <a:ea typeface="+mn-ea"/>
              <a:cs typeface="+mn-cs"/>
            </a:endParaRPr>
          </a:p>
        </p:txBody>
      </p:sp>
      <p:sp>
        <p:nvSpPr>
          <p:cNvPr id="4" name="TextBox 3"/>
          <p:cNvSpPr txBox="1"/>
          <p:nvPr/>
        </p:nvSpPr>
        <p:spPr>
          <a:xfrm>
            <a:off x="2051720" y="-99392"/>
            <a:ext cx="6696744" cy="1723549"/>
          </a:xfrm>
          <a:prstGeom prst="rect">
            <a:avLst/>
          </a:prstGeom>
          <a:noFill/>
        </p:spPr>
        <p:txBody>
          <a:bodyPr wrap="square" rtlCol="0">
            <a:spAutoFit/>
          </a:bodyPr>
          <a:lstStyle/>
          <a:p>
            <a:pPr algn="r"/>
            <a:r>
              <a:rPr lang="ru-RU" sz="6600" b="1" dirty="0" smtClean="0">
                <a:solidFill>
                  <a:schemeClr val="tx1">
                    <a:lumMod val="50000"/>
                  </a:schemeClr>
                </a:solidFill>
                <a:effectLst>
                  <a:outerShdw blurRad="38100" dist="38100" dir="2700000" algn="tl">
                    <a:srgbClr val="000000">
                      <a:alpha val="43137"/>
                    </a:srgbClr>
                  </a:outerShdw>
                </a:effectLst>
                <a:latin typeface="Andantino script" pitchFamily="2" charset="0"/>
              </a:rPr>
              <a:t>Э</a:t>
            </a:r>
            <a:r>
              <a:rPr lang="ru-RU" sz="4000" b="1" dirty="0" smtClean="0">
                <a:solidFill>
                  <a:schemeClr val="tx1">
                    <a:lumMod val="50000"/>
                  </a:schemeClr>
                </a:solidFill>
                <a:effectLst>
                  <a:outerShdw blurRad="38100" dist="38100" dir="2700000" algn="tl">
                    <a:srgbClr val="000000">
                      <a:alpha val="43137"/>
                    </a:srgbClr>
                  </a:outerShdw>
                </a:effectLst>
              </a:rPr>
              <a:t>моциональный</a:t>
            </a:r>
          </a:p>
          <a:p>
            <a:pPr algn="r"/>
            <a:r>
              <a:rPr lang="ru-RU" sz="4000" b="1" dirty="0">
                <a:solidFill>
                  <a:schemeClr val="tx1">
                    <a:lumMod val="50000"/>
                  </a:schemeClr>
                </a:solidFill>
                <a:effectLst>
                  <a:outerShdw blurRad="38100" dist="38100" dir="2700000" algn="tl">
                    <a:srgbClr val="000000">
                      <a:alpha val="43137"/>
                    </a:srgbClr>
                  </a:outerShdw>
                </a:effectLst>
              </a:rPr>
              <a:t> </a:t>
            </a:r>
            <a:r>
              <a:rPr lang="ru-RU" sz="4000" b="1" dirty="0" smtClean="0">
                <a:solidFill>
                  <a:schemeClr val="tx1">
                    <a:lumMod val="50000"/>
                  </a:schemeClr>
                </a:solidFill>
                <a:effectLst>
                  <a:outerShdw blurRad="38100" dist="38100" dir="2700000" algn="tl">
                    <a:srgbClr val="000000">
                      <a:alpha val="43137"/>
                    </a:srgbClr>
                  </a:outerShdw>
                </a:effectLst>
              </a:rPr>
              <a:t>аспект</a:t>
            </a:r>
            <a:endParaRPr lang="ru-RU" sz="4000" b="1" dirty="0">
              <a:solidFill>
                <a:schemeClr val="tx1">
                  <a:lumMod val="50000"/>
                </a:schemeClr>
              </a:solidFill>
              <a:effectLst>
                <a:outerShdw blurRad="38100" dist="38100" dir="2700000" algn="tl">
                  <a:srgbClr val="000000">
                    <a:alpha val="43137"/>
                  </a:srgbClr>
                </a:outerShdw>
              </a:effectLst>
            </a:endParaRPr>
          </a:p>
        </p:txBody>
      </p:sp>
      <p:sp>
        <p:nvSpPr>
          <p:cNvPr id="2" name="TextBox 1"/>
          <p:cNvSpPr txBox="1"/>
          <p:nvPr/>
        </p:nvSpPr>
        <p:spPr>
          <a:xfrm>
            <a:off x="323528" y="914335"/>
            <a:ext cx="3456384" cy="707886"/>
          </a:xfrm>
          <a:prstGeom prst="rect">
            <a:avLst/>
          </a:prstGeom>
          <a:noFill/>
        </p:spPr>
        <p:txBody>
          <a:bodyPr wrap="square" rtlCol="0">
            <a:spAutoFit/>
          </a:bodyPr>
          <a:lstStyle/>
          <a:p>
            <a:pPr marL="0" lvl="0" indent="0">
              <a:buNone/>
            </a:pPr>
            <a:r>
              <a:rPr lang="ru-RU" sz="4000" b="1" dirty="0" smtClean="0">
                <a:solidFill>
                  <a:schemeClr val="accent6">
                    <a:lumMod val="50000"/>
                  </a:schemeClr>
                </a:solidFill>
                <a:effectLst>
                  <a:outerShdw blurRad="38100" dist="38100" dir="2700000" algn="tl">
                    <a:srgbClr val="000000">
                      <a:alpha val="43137"/>
                    </a:srgbClr>
                  </a:outerShdw>
                </a:effectLst>
              </a:rPr>
              <a:t>Флегматик</a:t>
            </a:r>
            <a:endParaRPr lang="ru-RU" sz="4000" b="1" dirty="0">
              <a:solidFill>
                <a:schemeClr val="accent6">
                  <a:lumMod val="50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52666266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79512" y="1774031"/>
            <a:ext cx="8964488" cy="3959225"/>
          </a:xfrm>
        </p:spPr>
        <p:txBody>
          <a:bodyPr/>
          <a:lstStyle/>
          <a:p>
            <a:pPr marL="0" indent="0">
              <a:buNone/>
            </a:pPr>
            <a:r>
              <a:rPr lang="ru-RU" u="sng" dirty="0" smtClean="0">
                <a:solidFill>
                  <a:schemeClr val="tx1"/>
                </a:solidFill>
                <a:latin typeface="+mn-lt"/>
                <a:ea typeface="+mn-ea"/>
                <a:cs typeface="+mn-cs"/>
              </a:rPr>
              <a:t>Сильные </a:t>
            </a:r>
            <a:r>
              <a:rPr lang="ru-RU" u="sng" dirty="0">
                <a:solidFill>
                  <a:schemeClr val="tx1"/>
                </a:solidFill>
                <a:latin typeface="+mn-lt"/>
                <a:ea typeface="+mn-ea"/>
                <a:cs typeface="+mn-cs"/>
              </a:rPr>
              <a:t>стороны</a:t>
            </a:r>
            <a:r>
              <a:rPr lang="ru-RU" dirty="0">
                <a:solidFill>
                  <a:schemeClr val="tx1"/>
                </a:solidFill>
                <a:latin typeface="+mn-lt"/>
                <a:ea typeface="+mn-ea"/>
                <a:cs typeface="+mn-cs"/>
              </a:rPr>
              <a:t>	</a:t>
            </a:r>
            <a:r>
              <a:rPr lang="ru-RU" dirty="0" smtClean="0">
                <a:solidFill>
                  <a:schemeClr val="tx1"/>
                </a:solidFill>
                <a:latin typeface="+mn-lt"/>
                <a:ea typeface="+mn-ea"/>
                <a:cs typeface="+mn-cs"/>
              </a:rPr>
              <a:t>	</a:t>
            </a:r>
            <a:r>
              <a:rPr lang="ru-RU" u="sng" dirty="0" smtClean="0">
                <a:solidFill>
                  <a:schemeClr val="tx1"/>
                </a:solidFill>
                <a:latin typeface="+mn-lt"/>
                <a:ea typeface="+mn-ea"/>
                <a:cs typeface="+mn-cs"/>
              </a:rPr>
              <a:t>Слабые </a:t>
            </a:r>
            <a:r>
              <a:rPr lang="ru-RU" u="sng" dirty="0">
                <a:solidFill>
                  <a:schemeClr val="tx1"/>
                </a:solidFill>
                <a:latin typeface="+mn-lt"/>
                <a:ea typeface="+mn-ea"/>
                <a:cs typeface="+mn-cs"/>
              </a:rPr>
              <a:t>стороны</a:t>
            </a:r>
            <a:endParaRPr lang="ru-RU" dirty="0">
              <a:solidFill>
                <a:schemeClr val="tx1"/>
              </a:solidFill>
              <a:latin typeface="+mn-lt"/>
              <a:ea typeface="+mn-ea"/>
              <a:cs typeface="+mn-cs"/>
            </a:endParaRPr>
          </a:p>
          <a:p>
            <a:pPr marL="0" indent="0">
              <a:buNone/>
            </a:pPr>
            <a:r>
              <a:rPr lang="ru-RU" dirty="0">
                <a:solidFill>
                  <a:schemeClr val="tx1"/>
                </a:solidFill>
                <a:latin typeface="+mn-lt"/>
                <a:ea typeface="+mn-ea"/>
                <a:cs typeface="+mn-cs"/>
              </a:rPr>
              <a:t>*</a:t>
            </a:r>
            <a:r>
              <a:rPr lang="ru-RU" dirty="0" smtClean="0">
                <a:solidFill>
                  <a:schemeClr val="tx1"/>
                </a:solidFill>
                <a:latin typeface="+mn-lt"/>
                <a:ea typeface="+mn-ea"/>
                <a:cs typeface="+mn-cs"/>
              </a:rPr>
              <a:t>Добрый				</a:t>
            </a:r>
            <a:r>
              <a:rPr lang="ru-RU" dirty="0">
                <a:solidFill>
                  <a:schemeClr val="tx1"/>
                </a:solidFill>
                <a:latin typeface="+mn-lt"/>
                <a:ea typeface="+mn-ea"/>
                <a:cs typeface="+mn-cs"/>
              </a:rPr>
              <a:t>*Часто идет на </a:t>
            </a:r>
            <a:r>
              <a:rPr lang="ru-RU" dirty="0" smtClean="0">
                <a:solidFill>
                  <a:schemeClr val="tx1"/>
                </a:solidFill>
                <a:latin typeface="+mn-lt"/>
                <a:ea typeface="+mn-ea"/>
                <a:cs typeface="+mn-cs"/>
              </a:rPr>
              <a:t>							компромисс</a:t>
            </a:r>
          </a:p>
          <a:p>
            <a:pPr marL="0" indent="0">
              <a:buNone/>
            </a:pPr>
            <a:r>
              <a:rPr lang="ru-RU" dirty="0">
                <a:solidFill>
                  <a:schemeClr val="tx1"/>
                </a:solidFill>
                <a:latin typeface="+mn-lt"/>
                <a:ea typeface="+mn-ea"/>
                <a:cs typeface="+mn-cs"/>
              </a:rPr>
              <a:t>*</a:t>
            </a:r>
            <a:r>
              <a:rPr lang="ru-RU" dirty="0" smtClean="0">
                <a:solidFill>
                  <a:schemeClr val="tx1"/>
                </a:solidFill>
                <a:latin typeface="+mn-lt"/>
                <a:ea typeface="+mn-ea"/>
                <a:cs typeface="+mn-cs"/>
              </a:rPr>
              <a:t>Миролюбивый			</a:t>
            </a:r>
            <a:r>
              <a:rPr lang="ru-RU" dirty="0">
                <a:solidFill>
                  <a:schemeClr val="tx1"/>
                </a:solidFill>
                <a:latin typeface="+mn-lt"/>
                <a:ea typeface="+mn-ea"/>
                <a:cs typeface="+mn-cs"/>
              </a:rPr>
              <a:t>*</a:t>
            </a:r>
            <a:r>
              <a:rPr lang="ru-RU" dirty="0" err="1">
                <a:solidFill>
                  <a:schemeClr val="tx1"/>
                </a:solidFill>
                <a:latin typeface="+mn-lt"/>
                <a:ea typeface="+mn-ea"/>
                <a:cs typeface="+mn-cs"/>
              </a:rPr>
              <a:t>Самоправедный</a:t>
            </a:r>
            <a:endParaRPr lang="ru-RU" dirty="0">
              <a:solidFill>
                <a:schemeClr val="tx1"/>
              </a:solidFill>
              <a:latin typeface="+mn-lt"/>
              <a:ea typeface="+mn-ea"/>
              <a:cs typeface="+mn-cs"/>
            </a:endParaRPr>
          </a:p>
        </p:txBody>
      </p:sp>
      <p:sp>
        <p:nvSpPr>
          <p:cNvPr id="4" name="TextBox 3"/>
          <p:cNvSpPr txBox="1"/>
          <p:nvPr/>
        </p:nvSpPr>
        <p:spPr>
          <a:xfrm>
            <a:off x="2051720" y="-99392"/>
            <a:ext cx="6696744" cy="1723549"/>
          </a:xfrm>
          <a:prstGeom prst="rect">
            <a:avLst/>
          </a:prstGeom>
          <a:noFill/>
        </p:spPr>
        <p:txBody>
          <a:bodyPr wrap="square" rtlCol="0">
            <a:spAutoFit/>
          </a:bodyPr>
          <a:lstStyle/>
          <a:p>
            <a:pPr algn="r"/>
            <a:r>
              <a:rPr lang="ru-RU" sz="6600" b="1" dirty="0" smtClean="0">
                <a:solidFill>
                  <a:schemeClr val="tx1">
                    <a:lumMod val="50000"/>
                  </a:schemeClr>
                </a:solidFill>
                <a:effectLst>
                  <a:outerShdw blurRad="38100" dist="38100" dir="2700000" algn="tl">
                    <a:srgbClr val="000000">
                      <a:alpha val="43137"/>
                    </a:srgbClr>
                  </a:outerShdw>
                </a:effectLst>
                <a:latin typeface="Andantino script" pitchFamily="2" charset="0"/>
              </a:rPr>
              <a:t>Э</a:t>
            </a:r>
            <a:r>
              <a:rPr lang="ru-RU" sz="4000" b="1" dirty="0" smtClean="0">
                <a:solidFill>
                  <a:schemeClr val="tx1">
                    <a:lumMod val="50000"/>
                  </a:schemeClr>
                </a:solidFill>
                <a:effectLst>
                  <a:outerShdw blurRad="38100" dist="38100" dir="2700000" algn="tl">
                    <a:srgbClr val="000000">
                      <a:alpha val="43137"/>
                    </a:srgbClr>
                  </a:outerShdw>
                </a:effectLst>
              </a:rPr>
              <a:t>моциональный</a:t>
            </a:r>
          </a:p>
          <a:p>
            <a:pPr algn="r"/>
            <a:r>
              <a:rPr lang="ru-RU" sz="4000" b="1" dirty="0">
                <a:solidFill>
                  <a:schemeClr val="tx1">
                    <a:lumMod val="50000"/>
                  </a:schemeClr>
                </a:solidFill>
                <a:effectLst>
                  <a:outerShdw blurRad="38100" dist="38100" dir="2700000" algn="tl">
                    <a:srgbClr val="000000">
                      <a:alpha val="43137"/>
                    </a:srgbClr>
                  </a:outerShdw>
                </a:effectLst>
              </a:rPr>
              <a:t> </a:t>
            </a:r>
            <a:r>
              <a:rPr lang="ru-RU" sz="4000" b="1" dirty="0" smtClean="0">
                <a:solidFill>
                  <a:schemeClr val="tx1">
                    <a:lumMod val="50000"/>
                  </a:schemeClr>
                </a:solidFill>
                <a:effectLst>
                  <a:outerShdw blurRad="38100" dist="38100" dir="2700000" algn="tl">
                    <a:srgbClr val="000000">
                      <a:alpha val="43137"/>
                    </a:srgbClr>
                  </a:outerShdw>
                </a:effectLst>
              </a:rPr>
              <a:t>аспект</a:t>
            </a:r>
            <a:endParaRPr lang="ru-RU" sz="4000" b="1" dirty="0">
              <a:solidFill>
                <a:schemeClr val="tx1">
                  <a:lumMod val="50000"/>
                </a:schemeClr>
              </a:solidFill>
              <a:effectLst>
                <a:outerShdw blurRad="38100" dist="38100" dir="2700000" algn="tl">
                  <a:srgbClr val="000000">
                    <a:alpha val="43137"/>
                  </a:srgbClr>
                </a:outerShdw>
              </a:effectLst>
            </a:endParaRPr>
          </a:p>
        </p:txBody>
      </p:sp>
      <p:sp>
        <p:nvSpPr>
          <p:cNvPr id="2" name="TextBox 1"/>
          <p:cNvSpPr txBox="1"/>
          <p:nvPr/>
        </p:nvSpPr>
        <p:spPr>
          <a:xfrm>
            <a:off x="323528" y="914335"/>
            <a:ext cx="3456384" cy="707886"/>
          </a:xfrm>
          <a:prstGeom prst="rect">
            <a:avLst/>
          </a:prstGeom>
          <a:noFill/>
        </p:spPr>
        <p:txBody>
          <a:bodyPr wrap="square" rtlCol="0">
            <a:spAutoFit/>
          </a:bodyPr>
          <a:lstStyle/>
          <a:p>
            <a:pPr marL="0" lvl="0" indent="0">
              <a:buNone/>
            </a:pPr>
            <a:r>
              <a:rPr lang="ru-RU" sz="4000" b="1" dirty="0" smtClean="0">
                <a:solidFill>
                  <a:schemeClr val="accent6">
                    <a:lumMod val="50000"/>
                  </a:schemeClr>
                </a:solidFill>
                <a:effectLst>
                  <a:outerShdw blurRad="38100" dist="38100" dir="2700000" algn="tl">
                    <a:srgbClr val="000000">
                      <a:alpha val="43137"/>
                    </a:srgbClr>
                  </a:outerShdw>
                </a:effectLst>
              </a:rPr>
              <a:t>Флегматик</a:t>
            </a:r>
            <a:endParaRPr lang="ru-RU" sz="4000" b="1" dirty="0">
              <a:solidFill>
                <a:schemeClr val="accent6">
                  <a:lumMod val="50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60925376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Аспекты личности</a:t>
            </a:r>
            <a:endParaRPr lang="ru-RU" dirty="0"/>
          </a:p>
        </p:txBody>
      </p:sp>
      <p:sp>
        <p:nvSpPr>
          <p:cNvPr id="3" name="Объект 2"/>
          <p:cNvSpPr>
            <a:spLocks noGrp="1"/>
          </p:cNvSpPr>
          <p:nvPr>
            <p:ph idx="1"/>
          </p:nvPr>
        </p:nvSpPr>
        <p:spPr/>
        <p:txBody>
          <a:bodyPr/>
          <a:lstStyle/>
          <a:p>
            <a:pPr marL="0" indent="0">
              <a:buNone/>
            </a:pPr>
            <a:r>
              <a:rPr lang="ru-RU" dirty="0">
                <a:solidFill>
                  <a:schemeClr val="tx1"/>
                </a:solidFill>
                <a:latin typeface="+mn-lt"/>
                <a:ea typeface="+mn-ea"/>
                <a:cs typeface="+mn-cs"/>
              </a:rPr>
              <a:t>Личность – это общая сумма характеристик человека. Она включает четыре </a:t>
            </a:r>
            <a:r>
              <a:rPr lang="ru-RU" dirty="0" smtClean="0">
                <a:solidFill>
                  <a:schemeClr val="tx1"/>
                </a:solidFill>
                <a:latin typeface="+mn-lt"/>
                <a:ea typeface="+mn-ea"/>
                <a:cs typeface="+mn-cs"/>
              </a:rPr>
              <a:t>аспекта:</a:t>
            </a:r>
          </a:p>
          <a:p>
            <a:r>
              <a:rPr lang="ru-RU" dirty="0" smtClean="0">
                <a:solidFill>
                  <a:schemeClr val="tx1"/>
                </a:solidFill>
                <a:latin typeface="+mn-lt"/>
                <a:ea typeface="+mn-ea"/>
                <a:cs typeface="+mn-cs"/>
              </a:rPr>
              <a:t>	физический</a:t>
            </a:r>
            <a:r>
              <a:rPr lang="ru-RU" dirty="0">
                <a:solidFill>
                  <a:schemeClr val="tx1"/>
                </a:solidFill>
                <a:latin typeface="+mn-lt"/>
                <a:ea typeface="+mn-ea"/>
                <a:cs typeface="+mn-cs"/>
              </a:rPr>
              <a:t>, </a:t>
            </a:r>
            <a:endParaRPr lang="ru-RU" dirty="0" smtClean="0">
              <a:solidFill>
                <a:schemeClr val="tx1"/>
              </a:solidFill>
              <a:latin typeface="+mn-lt"/>
              <a:ea typeface="+mn-ea"/>
              <a:cs typeface="+mn-cs"/>
            </a:endParaRPr>
          </a:p>
          <a:p>
            <a:r>
              <a:rPr lang="ru-RU" dirty="0" smtClean="0">
                <a:solidFill>
                  <a:schemeClr val="tx1"/>
                </a:solidFill>
                <a:latin typeface="+mn-lt"/>
                <a:ea typeface="+mn-ea"/>
                <a:cs typeface="+mn-cs"/>
              </a:rPr>
              <a:t>	интеллектуальный</a:t>
            </a:r>
            <a:r>
              <a:rPr lang="ru-RU" dirty="0">
                <a:solidFill>
                  <a:schemeClr val="tx1"/>
                </a:solidFill>
                <a:latin typeface="+mn-lt"/>
                <a:ea typeface="+mn-ea"/>
                <a:cs typeface="+mn-cs"/>
              </a:rPr>
              <a:t>, </a:t>
            </a:r>
            <a:endParaRPr lang="ru-RU" dirty="0" smtClean="0">
              <a:solidFill>
                <a:schemeClr val="tx1"/>
              </a:solidFill>
              <a:latin typeface="+mn-lt"/>
              <a:ea typeface="+mn-ea"/>
              <a:cs typeface="+mn-cs"/>
            </a:endParaRPr>
          </a:p>
          <a:p>
            <a:r>
              <a:rPr lang="ru-RU" dirty="0" smtClean="0"/>
              <a:t>	э</a:t>
            </a:r>
            <a:r>
              <a:rPr lang="ru-RU" dirty="0" smtClean="0">
                <a:solidFill>
                  <a:schemeClr val="tx1"/>
                </a:solidFill>
                <a:latin typeface="+mn-lt"/>
                <a:ea typeface="+mn-ea"/>
                <a:cs typeface="+mn-cs"/>
              </a:rPr>
              <a:t>моциональный,</a:t>
            </a:r>
          </a:p>
          <a:p>
            <a:r>
              <a:rPr lang="ru-RU" dirty="0" smtClean="0">
                <a:solidFill>
                  <a:schemeClr val="tx1"/>
                </a:solidFill>
                <a:latin typeface="+mn-lt"/>
                <a:ea typeface="+mn-ea"/>
                <a:cs typeface="+mn-cs"/>
              </a:rPr>
              <a:t>	социальный</a:t>
            </a:r>
            <a:r>
              <a:rPr lang="ru-RU" dirty="0">
                <a:solidFill>
                  <a:schemeClr val="tx1"/>
                </a:solidFill>
                <a:latin typeface="+mn-lt"/>
                <a:ea typeface="+mn-ea"/>
                <a:cs typeface="+mn-cs"/>
              </a:rPr>
              <a:t>.</a:t>
            </a:r>
          </a:p>
          <a:p>
            <a:pPr marL="0" indent="0">
              <a:buNone/>
            </a:pPr>
            <a:endParaRPr lang="ru-RU" dirty="0"/>
          </a:p>
        </p:txBody>
      </p:sp>
      <p:pic>
        <p:nvPicPr>
          <p:cNvPr id="5" name="Рисунок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40152" y="3717032"/>
            <a:ext cx="2718357" cy="2780928"/>
          </a:xfrm>
          <a:prstGeom prst="rect">
            <a:avLst/>
          </a:prstGeom>
        </p:spPr>
      </p:pic>
    </p:spTree>
    <p:extLst>
      <p:ext uri="{BB962C8B-B14F-4D97-AF65-F5344CB8AC3E}">
        <p14:creationId xmlns:p14="http://schemas.microsoft.com/office/powerpoint/2010/main" val="53007640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79512" y="1774031"/>
            <a:ext cx="5616624" cy="3959225"/>
          </a:xfrm>
        </p:spPr>
        <p:txBody>
          <a:bodyPr/>
          <a:lstStyle/>
          <a:p>
            <a:pPr marL="0" indent="0">
              <a:buNone/>
            </a:pPr>
            <a:r>
              <a:rPr lang="ru-RU" b="1" dirty="0">
                <a:solidFill>
                  <a:schemeClr val="tx1"/>
                </a:solidFill>
                <a:latin typeface="+mn-lt"/>
                <a:ea typeface="+mn-ea"/>
                <a:cs typeface="+mn-cs"/>
              </a:rPr>
              <a:t>Самые большие потребности</a:t>
            </a:r>
            <a:endParaRPr lang="ru-RU" dirty="0">
              <a:solidFill>
                <a:schemeClr val="tx1"/>
              </a:solidFill>
              <a:latin typeface="+mn-lt"/>
              <a:ea typeface="+mn-ea"/>
              <a:cs typeface="+mn-cs"/>
            </a:endParaRPr>
          </a:p>
          <a:p>
            <a:pPr marL="0" indent="0">
              <a:buNone/>
            </a:pPr>
            <a:r>
              <a:rPr lang="ru-RU" dirty="0">
                <a:solidFill>
                  <a:schemeClr val="tx1"/>
                </a:solidFill>
                <a:latin typeface="+mn-lt"/>
                <a:ea typeface="+mn-ea"/>
                <a:cs typeface="+mn-cs"/>
              </a:rPr>
              <a:t> </a:t>
            </a:r>
          </a:p>
          <a:p>
            <a:r>
              <a:rPr lang="ru-RU" dirty="0">
                <a:solidFill>
                  <a:schemeClr val="tx1"/>
                </a:solidFill>
                <a:latin typeface="+mn-lt"/>
                <a:ea typeface="+mn-ea"/>
                <a:cs typeface="+mn-cs"/>
              </a:rPr>
              <a:t>Преодолеть пассивность и вовлечься в деятельность. </a:t>
            </a:r>
          </a:p>
          <a:p>
            <a:r>
              <a:rPr lang="ru-RU" dirty="0">
                <a:solidFill>
                  <a:schemeClr val="tx1"/>
                </a:solidFill>
                <a:latin typeface="+mn-lt"/>
                <a:ea typeface="+mn-ea"/>
                <a:cs typeface="+mn-cs"/>
              </a:rPr>
              <a:t>Научиться отдавать себя другим. </a:t>
            </a:r>
          </a:p>
          <a:p>
            <a:r>
              <a:rPr lang="ru-RU" dirty="0">
                <a:solidFill>
                  <a:schemeClr val="tx1"/>
                </a:solidFill>
                <a:latin typeface="+mn-lt"/>
                <a:ea typeface="+mn-ea"/>
                <a:cs typeface="+mn-cs"/>
              </a:rPr>
              <a:t>Признать, что боязливость – это проблема, и научиться доверять Богу  свои проблемы. </a:t>
            </a:r>
          </a:p>
        </p:txBody>
      </p:sp>
      <p:sp>
        <p:nvSpPr>
          <p:cNvPr id="4" name="TextBox 3"/>
          <p:cNvSpPr txBox="1"/>
          <p:nvPr/>
        </p:nvSpPr>
        <p:spPr>
          <a:xfrm>
            <a:off x="2051720" y="-99392"/>
            <a:ext cx="6696744" cy="1723549"/>
          </a:xfrm>
          <a:prstGeom prst="rect">
            <a:avLst/>
          </a:prstGeom>
          <a:noFill/>
        </p:spPr>
        <p:txBody>
          <a:bodyPr wrap="square" rtlCol="0">
            <a:spAutoFit/>
          </a:bodyPr>
          <a:lstStyle/>
          <a:p>
            <a:pPr algn="r"/>
            <a:r>
              <a:rPr lang="ru-RU" sz="6600" b="1" dirty="0" smtClean="0">
                <a:solidFill>
                  <a:schemeClr val="tx1">
                    <a:lumMod val="50000"/>
                  </a:schemeClr>
                </a:solidFill>
                <a:effectLst>
                  <a:outerShdw blurRad="38100" dist="38100" dir="2700000" algn="tl">
                    <a:srgbClr val="000000">
                      <a:alpha val="43137"/>
                    </a:srgbClr>
                  </a:outerShdw>
                </a:effectLst>
                <a:latin typeface="Andantino script" pitchFamily="2" charset="0"/>
              </a:rPr>
              <a:t>Э</a:t>
            </a:r>
            <a:r>
              <a:rPr lang="ru-RU" sz="4000" b="1" dirty="0" smtClean="0">
                <a:solidFill>
                  <a:schemeClr val="tx1">
                    <a:lumMod val="50000"/>
                  </a:schemeClr>
                </a:solidFill>
                <a:effectLst>
                  <a:outerShdw blurRad="38100" dist="38100" dir="2700000" algn="tl">
                    <a:srgbClr val="000000">
                      <a:alpha val="43137"/>
                    </a:srgbClr>
                  </a:outerShdw>
                </a:effectLst>
              </a:rPr>
              <a:t>моциональный</a:t>
            </a:r>
          </a:p>
          <a:p>
            <a:pPr algn="r"/>
            <a:r>
              <a:rPr lang="ru-RU" sz="4000" b="1" dirty="0">
                <a:solidFill>
                  <a:schemeClr val="tx1">
                    <a:lumMod val="50000"/>
                  </a:schemeClr>
                </a:solidFill>
                <a:effectLst>
                  <a:outerShdw blurRad="38100" dist="38100" dir="2700000" algn="tl">
                    <a:srgbClr val="000000">
                      <a:alpha val="43137"/>
                    </a:srgbClr>
                  </a:outerShdw>
                </a:effectLst>
              </a:rPr>
              <a:t> </a:t>
            </a:r>
            <a:r>
              <a:rPr lang="ru-RU" sz="4000" b="1" dirty="0" smtClean="0">
                <a:solidFill>
                  <a:schemeClr val="tx1">
                    <a:lumMod val="50000"/>
                  </a:schemeClr>
                </a:solidFill>
                <a:effectLst>
                  <a:outerShdw blurRad="38100" dist="38100" dir="2700000" algn="tl">
                    <a:srgbClr val="000000">
                      <a:alpha val="43137"/>
                    </a:srgbClr>
                  </a:outerShdw>
                </a:effectLst>
              </a:rPr>
              <a:t>аспект</a:t>
            </a:r>
            <a:endParaRPr lang="ru-RU" sz="4000" b="1" dirty="0">
              <a:solidFill>
                <a:schemeClr val="tx1">
                  <a:lumMod val="50000"/>
                </a:schemeClr>
              </a:solidFill>
              <a:effectLst>
                <a:outerShdw blurRad="38100" dist="38100" dir="2700000" algn="tl">
                  <a:srgbClr val="000000">
                    <a:alpha val="43137"/>
                  </a:srgbClr>
                </a:outerShdw>
              </a:effectLst>
            </a:endParaRPr>
          </a:p>
        </p:txBody>
      </p:sp>
      <p:sp>
        <p:nvSpPr>
          <p:cNvPr id="2" name="TextBox 1"/>
          <p:cNvSpPr txBox="1"/>
          <p:nvPr/>
        </p:nvSpPr>
        <p:spPr>
          <a:xfrm>
            <a:off x="323528" y="914335"/>
            <a:ext cx="3456384" cy="707886"/>
          </a:xfrm>
          <a:prstGeom prst="rect">
            <a:avLst/>
          </a:prstGeom>
          <a:noFill/>
        </p:spPr>
        <p:txBody>
          <a:bodyPr wrap="square" rtlCol="0">
            <a:spAutoFit/>
          </a:bodyPr>
          <a:lstStyle/>
          <a:p>
            <a:pPr marL="0" lvl="0" indent="0">
              <a:buNone/>
            </a:pPr>
            <a:r>
              <a:rPr lang="ru-RU" sz="4000" b="1" dirty="0" smtClean="0">
                <a:solidFill>
                  <a:schemeClr val="accent6">
                    <a:lumMod val="50000"/>
                  </a:schemeClr>
                </a:solidFill>
                <a:effectLst>
                  <a:outerShdw blurRad="38100" dist="38100" dir="2700000" algn="tl">
                    <a:srgbClr val="000000">
                      <a:alpha val="43137"/>
                    </a:srgbClr>
                  </a:outerShdw>
                </a:effectLst>
              </a:rPr>
              <a:t>Флегматик</a:t>
            </a:r>
            <a:endParaRPr lang="ru-RU" sz="4000" b="1" dirty="0">
              <a:solidFill>
                <a:schemeClr val="accent6">
                  <a:lumMod val="50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88943972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051720" y="-99392"/>
            <a:ext cx="6696744" cy="1723549"/>
          </a:xfrm>
          <a:prstGeom prst="rect">
            <a:avLst/>
          </a:prstGeom>
          <a:noFill/>
        </p:spPr>
        <p:txBody>
          <a:bodyPr wrap="square" rtlCol="0">
            <a:spAutoFit/>
          </a:bodyPr>
          <a:lstStyle/>
          <a:p>
            <a:pPr algn="r"/>
            <a:r>
              <a:rPr lang="ru-RU" sz="6600" b="1" dirty="0" smtClean="0">
                <a:solidFill>
                  <a:schemeClr val="tx1">
                    <a:lumMod val="50000"/>
                  </a:schemeClr>
                </a:solidFill>
                <a:effectLst>
                  <a:outerShdw blurRad="38100" dist="38100" dir="2700000" algn="tl">
                    <a:srgbClr val="000000">
                      <a:alpha val="43137"/>
                    </a:srgbClr>
                  </a:outerShdw>
                </a:effectLst>
                <a:latin typeface="Andantino script" pitchFamily="2" charset="0"/>
              </a:rPr>
              <a:t>С</a:t>
            </a:r>
            <a:r>
              <a:rPr lang="ru-RU" sz="4000" b="1" dirty="0" smtClean="0">
                <a:solidFill>
                  <a:schemeClr val="tx1">
                    <a:lumMod val="50000"/>
                  </a:schemeClr>
                </a:solidFill>
                <a:effectLst>
                  <a:outerShdw blurRad="38100" dist="38100" dir="2700000" algn="tl">
                    <a:srgbClr val="000000">
                      <a:alpha val="43137"/>
                    </a:srgbClr>
                  </a:outerShdw>
                </a:effectLst>
              </a:rPr>
              <a:t>оциальный </a:t>
            </a:r>
          </a:p>
          <a:p>
            <a:pPr algn="r"/>
            <a:r>
              <a:rPr lang="ru-RU" sz="4000" b="1" dirty="0">
                <a:solidFill>
                  <a:schemeClr val="tx1">
                    <a:lumMod val="50000"/>
                  </a:schemeClr>
                </a:solidFill>
                <a:effectLst>
                  <a:outerShdw blurRad="38100" dist="38100" dir="2700000" algn="tl">
                    <a:srgbClr val="000000">
                      <a:alpha val="43137"/>
                    </a:srgbClr>
                  </a:outerShdw>
                </a:effectLst>
              </a:rPr>
              <a:t> </a:t>
            </a:r>
            <a:r>
              <a:rPr lang="ru-RU" sz="4000" b="1" dirty="0" smtClean="0">
                <a:solidFill>
                  <a:schemeClr val="tx1">
                    <a:lumMod val="50000"/>
                  </a:schemeClr>
                </a:solidFill>
                <a:effectLst>
                  <a:outerShdw blurRad="38100" dist="38100" dir="2700000" algn="tl">
                    <a:srgbClr val="000000">
                      <a:alpha val="43137"/>
                    </a:srgbClr>
                  </a:outerShdw>
                </a:effectLst>
              </a:rPr>
              <a:t>аспект</a:t>
            </a:r>
            <a:endParaRPr lang="ru-RU" sz="4000" b="1" dirty="0">
              <a:solidFill>
                <a:schemeClr val="tx1">
                  <a:lumMod val="50000"/>
                </a:schemeClr>
              </a:solidFill>
              <a:effectLst>
                <a:outerShdw blurRad="38100" dist="38100" dir="2700000" algn="tl">
                  <a:srgbClr val="000000">
                    <a:alpha val="43137"/>
                  </a:srgbClr>
                </a:outerShdw>
              </a:effectLst>
            </a:endParaRPr>
          </a:p>
        </p:txBody>
      </p:sp>
      <p:pic>
        <p:nvPicPr>
          <p:cNvPr id="7" name="Объект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59632" y="1967116"/>
            <a:ext cx="6480900" cy="4342203"/>
          </a:xfrm>
          <a:prstGeom prst="rect">
            <a:avLst/>
          </a:prstGeom>
          <a:ln>
            <a:noFill/>
          </a:ln>
          <a:effectLst>
            <a:softEdge rad="112500"/>
          </a:effectLst>
        </p:spPr>
      </p:pic>
    </p:spTree>
    <p:extLst>
      <p:ext uri="{BB962C8B-B14F-4D97-AF65-F5344CB8AC3E}">
        <p14:creationId xmlns:p14="http://schemas.microsoft.com/office/powerpoint/2010/main" val="156732255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051720" y="-99392"/>
            <a:ext cx="6696744" cy="1723549"/>
          </a:xfrm>
          <a:prstGeom prst="rect">
            <a:avLst/>
          </a:prstGeom>
          <a:noFill/>
        </p:spPr>
        <p:txBody>
          <a:bodyPr wrap="square" rtlCol="0">
            <a:spAutoFit/>
          </a:bodyPr>
          <a:lstStyle/>
          <a:p>
            <a:pPr algn="r"/>
            <a:r>
              <a:rPr lang="ru-RU" sz="6600" b="1" dirty="0" smtClean="0">
                <a:solidFill>
                  <a:schemeClr val="tx1">
                    <a:lumMod val="50000"/>
                  </a:schemeClr>
                </a:solidFill>
                <a:effectLst>
                  <a:outerShdw blurRad="38100" dist="38100" dir="2700000" algn="tl">
                    <a:srgbClr val="000000">
                      <a:alpha val="43137"/>
                    </a:srgbClr>
                  </a:outerShdw>
                </a:effectLst>
                <a:latin typeface="Andantino script" pitchFamily="2" charset="0"/>
              </a:rPr>
              <a:t>С</a:t>
            </a:r>
            <a:r>
              <a:rPr lang="ru-RU" sz="4000" b="1" dirty="0" smtClean="0">
                <a:solidFill>
                  <a:schemeClr val="tx1">
                    <a:lumMod val="50000"/>
                  </a:schemeClr>
                </a:solidFill>
                <a:effectLst>
                  <a:outerShdw blurRad="38100" dist="38100" dir="2700000" algn="tl">
                    <a:srgbClr val="000000">
                      <a:alpha val="43137"/>
                    </a:srgbClr>
                  </a:outerShdw>
                </a:effectLst>
              </a:rPr>
              <a:t>оциальный </a:t>
            </a:r>
          </a:p>
          <a:p>
            <a:pPr algn="r"/>
            <a:r>
              <a:rPr lang="ru-RU" sz="4000" b="1" dirty="0">
                <a:solidFill>
                  <a:schemeClr val="tx1">
                    <a:lumMod val="50000"/>
                  </a:schemeClr>
                </a:solidFill>
                <a:effectLst>
                  <a:outerShdw blurRad="38100" dist="38100" dir="2700000" algn="tl">
                    <a:srgbClr val="000000">
                      <a:alpha val="43137"/>
                    </a:srgbClr>
                  </a:outerShdw>
                </a:effectLst>
              </a:rPr>
              <a:t> </a:t>
            </a:r>
            <a:r>
              <a:rPr lang="ru-RU" sz="4000" b="1" dirty="0" smtClean="0">
                <a:solidFill>
                  <a:schemeClr val="tx1">
                    <a:lumMod val="50000"/>
                  </a:schemeClr>
                </a:solidFill>
                <a:effectLst>
                  <a:outerShdw blurRad="38100" dist="38100" dir="2700000" algn="tl">
                    <a:srgbClr val="000000">
                      <a:alpha val="43137"/>
                    </a:srgbClr>
                  </a:outerShdw>
                </a:effectLst>
              </a:rPr>
              <a:t>аспект</a:t>
            </a:r>
            <a:endParaRPr lang="ru-RU" sz="4000" b="1" dirty="0">
              <a:solidFill>
                <a:schemeClr val="tx1">
                  <a:lumMod val="50000"/>
                </a:schemeClr>
              </a:solidFill>
              <a:effectLst>
                <a:outerShdw blurRad="38100" dist="38100" dir="2700000" algn="tl">
                  <a:srgbClr val="000000">
                    <a:alpha val="43137"/>
                  </a:srgbClr>
                </a:outerShdw>
              </a:effectLst>
            </a:endParaRPr>
          </a:p>
        </p:txBody>
      </p:sp>
      <p:sp>
        <p:nvSpPr>
          <p:cNvPr id="2" name="Объект 1"/>
          <p:cNvSpPr>
            <a:spLocks noGrp="1"/>
          </p:cNvSpPr>
          <p:nvPr>
            <p:ph idx="1"/>
          </p:nvPr>
        </p:nvSpPr>
        <p:spPr/>
        <p:txBody>
          <a:bodyPr/>
          <a:lstStyle/>
          <a:p>
            <a:pPr marL="0" indent="0">
              <a:buNone/>
            </a:pPr>
            <a:r>
              <a:rPr lang="ru-RU" i="1" dirty="0">
                <a:solidFill>
                  <a:schemeClr val="bg2">
                    <a:lumMod val="50000"/>
                  </a:schemeClr>
                </a:solidFill>
                <a:latin typeface="+mn-lt"/>
                <a:ea typeface="+mn-ea"/>
                <a:cs typeface="+mn-cs"/>
              </a:rPr>
              <a:t>“Если мы смирим себя перед Богом и будем добры и вежливы, отзывчивы и сострадательны, то сотни людей будут обращаться к истине там, где сегодня обращаются только единицы” </a:t>
            </a:r>
            <a:r>
              <a:rPr lang="ru-RU" dirty="0" smtClean="0">
                <a:solidFill>
                  <a:schemeClr val="bg2">
                    <a:lumMod val="50000"/>
                  </a:schemeClr>
                </a:solidFill>
                <a:latin typeface="+mn-lt"/>
                <a:ea typeface="+mn-ea"/>
                <a:cs typeface="+mn-cs"/>
              </a:rPr>
              <a:t>(</a:t>
            </a:r>
            <a:r>
              <a:rPr lang="ru-RU" dirty="0" err="1" smtClean="0">
                <a:solidFill>
                  <a:schemeClr val="bg2">
                    <a:lumMod val="50000"/>
                  </a:schemeClr>
                </a:solidFill>
                <a:latin typeface="+mn-lt"/>
                <a:ea typeface="+mn-ea"/>
                <a:cs typeface="+mn-cs"/>
              </a:rPr>
              <a:t>Е.Уайт</a:t>
            </a:r>
            <a:r>
              <a:rPr lang="ru-RU" dirty="0" smtClean="0">
                <a:solidFill>
                  <a:schemeClr val="bg2">
                    <a:lumMod val="50000"/>
                  </a:schemeClr>
                </a:solidFill>
                <a:latin typeface="+mn-lt"/>
                <a:ea typeface="+mn-ea"/>
                <a:cs typeface="+mn-cs"/>
              </a:rPr>
              <a:t>, </a:t>
            </a:r>
            <a:r>
              <a:rPr lang="ru-RU" i="1" dirty="0" smtClean="0">
                <a:solidFill>
                  <a:schemeClr val="bg2">
                    <a:lumMod val="50000"/>
                  </a:schemeClr>
                </a:solidFill>
                <a:latin typeface="+mn-lt"/>
                <a:ea typeface="+mn-ea"/>
                <a:cs typeface="+mn-cs"/>
              </a:rPr>
              <a:t>Свидетельства </a:t>
            </a:r>
            <a:r>
              <a:rPr lang="ru-RU" i="1" dirty="0">
                <a:solidFill>
                  <a:schemeClr val="bg2">
                    <a:lumMod val="50000"/>
                  </a:schemeClr>
                </a:solidFill>
                <a:latin typeface="+mn-lt"/>
                <a:ea typeface="+mn-ea"/>
                <a:cs typeface="+mn-cs"/>
              </a:rPr>
              <a:t>для Церкви</a:t>
            </a:r>
            <a:r>
              <a:rPr lang="ru-RU" dirty="0">
                <a:solidFill>
                  <a:schemeClr val="bg2">
                    <a:lumMod val="50000"/>
                  </a:schemeClr>
                </a:solidFill>
                <a:latin typeface="+mn-lt"/>
                <a:ea typeface="+mn-ea"/>
                <a:cs typeface="+mn-cs"/>
              </a:rPr>
              <a:t>, т. 9, с. 189).</a:t>
            </a:r>
          </a:p>
          <a:p>
            <a:pPr marL="0" indent="0">
              <a:buNone/>
            </a:pPr>
            <a:endParaRPr lang="ru-RU" dirty="0">
              <a:solidFill>
                <a:schemeClr val="bg2">
                  <a:lumMod val="50000"/>
                </a:schemeClr>
              </a:solidFill>
            </a:endParaRPr>
          </a:p>
        </p:txBody>
      </p:sp>
    </p:spTree>
    <p:extLst>
      <p:ext uri="{BB962C8B-B14F-4D97-AF65-F5344CB8AC3E}">
        <p14:creationId xmlns:p14="http://schemas.microsoft.com/office/powerpoint/2010/main" val="363423441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051720" y="-99392"/>
            <a:ext cx="6696744" cy="1723549"/>
          </a:xfrm>
          <a:prstGeom prst="rect">
            <a:avLst/>
          </a:prstGeom>
          <a:noFill/>
        </p:spPr>
        <p:txBody>
          <a:bodyPr wrap="square" rtlCol="0">
            <a:spAutoFit/>
          </a:bodyPr>
          <a:lstStyle/>
          <a:p>
            <a:pPr algn="r"/>
            <a:r>
              <a:rPr lang="ru-RU" sz="6600" b="1" dirty="0" smtClean="0">
                <a:solidFill>
                  <a:schemeClr val="tx1">
                    <a:lumMod val="50000"/>
                  </a:schemeClr>
                </a:solidFill>
                <a:effectLst>
                  <a:outerShdw blurRad="38100" dist="38100" dir="2700000" algn="tl">
                    <a:srgbClr val="000000">
                      <a:alpha val="43137"/>
                    </a:srgbClr>
                  </a:outerShdw>
                </a:effectLst>
                <a:latin typeface="Andantino script" pitchFamily="2" charset="0"/>
              </a:rPr>
              <a:t>С</a:t>
            </a:r>
            <a:r>
              <a:rPr lang="ru-RU" sz="4000" b="1" dirty="0" smtClean="0">
                <a:solidFill>
                  <a:schemeClr val="tx1">
                    <a:lumMod val="50000"/>
                  </a:schemeClr>
                </a:solidFill>
                <a:effectLst>
                  <a:outerShdw blurRad="38100" dist="38100" dir="2700000" algn="tl">
                    <a:srgbClr val="000000">
                      <a:alpha val="43137"/>
                    </a:srgbClr>
                  </a:outerShdw>
                </a:effectLst>
              </a:rPr>
              <a:t>оциальный </a:t>
            </a:r>
          </a:p>
          <a:p>
            <a:pPr algn="r"/>
            <a:r>
              <a:rPr lang="ru-RU" sz="4000" b="1" dirty="0">
                <a:solidFill>
                  <a:schemeClr val="tx1">
                    <a:lumMod val="50000"/>
                  </a:schemeClr>
                </a:solidFill>
                <a:effectLst>
                  <a:outerShdw blurRad="38100" dist="38100" dir="2700000" algn="tl">
                    <a:srgbClr val="000000">
                      <a:alpha val="43137"/>
                    </a:srgbClr>
                  </a:outerShdw>
                </a:effectLst>
              </a:rPr>
              <a:t> </a:t>
            </a:r>
            <a:r>
              <a:rPr lang="ru-RU" sz="4000" b="1" dirty="0" smtClean="0">
                <a:solidFill>
                  <a:schemeClr val="tx1">
                    <a:lumMod val="50000"/>
                  </a:schemeClr>
                </a:solidFill>
                <a:effectLst>
                  <a:outerShdw blurRad="38100" dist="38100" dir="2700000" algn="tl">
                    <a:srgbClr val="000000">
                      <a:alpha val="43137"/>
                    </a:srgbClr>
                  </a:outerShdw>
                </a:effectLst>
              </a:rPr>
              <a:t>аспект</a:t>
            </a:r>
            <a:endParaRPr lang="ru-RU" sz="4000" b="1" dirty="0">
              <a:solidFill>
                <a:schemeClr val="tx1">
                  <a:lumMod val="50000"/>
                </a:schemeClr>
              </a:solidFill>
              <a:effectLst>
                <a:outerShdw blurRad="38100" dist="38100" dir="2700000" algn="tl">
                  <a:srgbClr val="000000">
                    <a:alpha val="43137"/>
                  </a:srgbClr>
                </a:outerShdw>
              </a:effectLst>
            </a:endParaRPr>
          </a:p>
        </p:txBody>
      </p:sp>
      <p:sp>
        <p:nvSpPr>
          <p:cNvPr id="2" name="Объект 1"/>
          <p:cNvSpPr>
            <a:spLocks noGrp="1"/>
          </p:cNvSpPr>
          <p:nvPr>
            <p:ph idx="1"/>
          </p:nvPr>
        </p:nvSpPr>
        <p:spPr/>
        <p:txBody>
          <a:bodyPr/>
          <a:lstStyle/>
          <a:p>
            <a:pPr marL="0" lvl="0" indent="0">
              <a:buNone/>
            </a:pPr>
            <a:r>
              <a:rPr lang="ru-RU" u="sng" dirty="0">
                <a:solidFill>
                  <a:schemeClr val="tx1"/>
                </a:solidFill>
                <a:latin typeface="+mn-lt"/>
                <a:ea typeface="+mn-ea"/>
                <a:cs typeface="+mn-cs"/>
              </a:rPr>
              <a:t>Вежливость и скромность</a:t>
            </a:r>
            <a:endParaRPr lang="ru-RU" dirty="0">
              <a:solidFill>
                <a:schemeClr val="tx1"/>
              </a:solidFill>
              <a:latin typeface="+mn-lt"/>
              <a:ea typeface="+mn-ea"/>
              <a:cs typeface="+mn-cs"/>
            </a:endParaRPr>
          </a:p>
          <a:p>
            <a:pPr marL="0" indent="0">
              <a:buNone/>
            </a:pPr>
            <a:endParaRPr lang="ru-RU" dirty="0" smtClean="0">
              <a:solidFill>
                <a:schemeClr val="bg2">
                  <a:lumMod val="50000"/>
                </a:schemeClr>
              </a:solidFill>
            </a:endParaRPr>
          </a:p>
          <a:p>
            <a:r>
              <a:rPr lang="ru-RU" dirty="0">
                <a:solidFill>
                  <a:schemeClr val="tx1"/>
                </a:solidFill>
                <a:latin typeface="+mn-lt"/>
                <a:ea typeface="+mn-ea"/>
                <a:cs typeface="+mn-cs"/>
              </a:rPr>
              <a:t>Вежливость по </a:t>
            </a:r>
            <a:r>
              <a:rPr lang="ru-RU" dirty="0" smtClean="0">
                <a:solidFill>
                  <a:schemeClr val="tx1"/>
                </a:solidFill>
                <a:latin typeface="+mn-lt"/>
                <a:ea typeface="+mn-ea"/>
                <a:cs typeface="+mn-cs"/>
              </a:rPr>
              <a:t>телефону</a:t>
            </a:r>
          </a:p>
          <a:p>
            <a:r>
              <a:rPr lang="ru-RU" dirty="0">
                <a:solidFill>
                  <a:schemeClr val="tx1"/>
                </a:solidFill>
                <a:latin typeface="+mn-lt"/>
                <a:ea typeface="+mn-ea"/>
                <a:cs typeface="+mn-cs"/>
              </a:rPr>
              <a:t>Вежливость при поездке на машине или в </a:t>
            </a:r>
            <a:r>
              <a:rPr lang="ru-RU" dirty="0" smtClean="0">
                <a:solidFill>
                  <a:schemeClr val="tx1"/>
                </a:solidFill>
                <a:latin typeface="+mn-lt"/>
                <a:ea typeface="+mn-ea"/>
                <a:cs typeface="+mn-cs"/>
              </a:rPr>
              <a:t>такси</a:t>
            </a:r>
          </a:p>
          <a:p>
            <a:r>
              <a:rPr lang="ru-RU" dirty="0">
                <a:solidFill>
                  <a:schemeClr val="tx1"/>
                </a:solidFill>
                <a:latin typeface="+mn-lt"/>
                <a:ea typeface="+mn-ea"/>
                <a:cs typeface="+mn-cs"/>
              </a:rPr>
              <a:t>Вежливость при знакомстве</a:t>
            </a:r>
            <a:endParaRPr lang="ru-RU" dirty="0">
              <a:solidFill>
                <a:schemeClr val="bg2">
                  <a:lumMod val="50000"/>
                </a:schemeClr>
              </a:solidFill>
            </a:endParaRPr>
          </a:p>
        </p:txBody>
      </p:sp>
    </p:spTree>
    <p:extLst>
      <p:ext uri="{BB962C8B-B14F-4D97-AF65-F5344CB8AC3E}">
        <p14:creationId xmlns:p14="http://schemas.microsoft.com/office/powerpoint/2010/main" val="2437861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500"/>
                                        <p:tgtEl>
                                          <p:spTgt spid="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3" end="3"/>
                                            </p:txEl>
                                          </p:spTgt>
                                        </p:tgtEl>
                                        <p:attrNameLst>
                                          <p:attrName>style.visibility</p:attrName>
                                        </p:attrNameLst>
                                      </p:cBhvr>
                                      <p:to>
                                        <p:strVal val="visible"/>
                                      </p:to>
                                    </p:set>
                                    <p:animEffect transition="in" filter="fade">
                                      <p:cBhvr>
                                        <p:cTn id="12" dur="500"/>
                                        <p:tgtEl>
                                          <p:spTgt spid="2">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fade">
                                      <p:cBhvr>
                                        <p:cTn id="17"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051720" y="-99392"/>
            <a:ext cx="6696744" cy="1723549"/>
          </a:xfrm>
          <a:prstGeom prst="rect">
            <a:avLst/>
          </a:prstGeom>
          <a:noFill/>
        </p:spPr>
        <p:txBody>
          <a:bodyPr wrap="square" rtlCol="0">
            <a:spAutoFit/>
          </a:bodyPr>
          <a:lstStyle/>
          <a:p>
            <a:pPr algn="r"/>
            <a:r>
              <a:rPr lang="ru-RU" sz="6600" b="1" dirty="0" smtClean="0">
                <a:solidFill>
                  <a:schemeClr val="tx1">
                    <a:lumMod val="50000"/>
                  </a:schemeClr>
                </a:solidFill>
                <a:effectLst>
                  <a:outerShdw blurRad="38100" dist="38100" dir="2700000" algn="tl">
                    <a:srgbClr val="000000">
                      <a:alpha val="43137"/>
                    </a:srgbClr>
                  </a:outerShdw>
                </a:effectLst>
                <a:latin typeface="Andantino script" pitchFamily="2" charset="0"/>
              </a:rPr>
              <a:t>С</a:t>
            </a:r>
            <a:r>
              <a:rPr lang="ru-RU" sz="4000" b="1" dirty="0" smtClean="0">
                <a:solidFill>
                  <a:schemeClr val="tx1">
                    <a:lumMod val="50000"/>
                  </a:schemeClr>
                </a:solidFill>
                <a:effectLst>
                  <a:outerShdw blurRad="38100" dist="38100" dir="2700000" algn="tl">
                    <a:srgbClr val="000000">
                      <a:alpha val="43137"/>
                    </a:srgbClr>
                  </a:outerShdw>
                </a:effectLst>
              </a:rPr>
              <a:t>оциальный </a:t>
            </a:r>
          </a:p>
          <a:p>
            <a:pPr algn="r"/>
            <a:r>
              <a:rPr lang="ru-RU" sz="4000" b="1" dirty="0">
                <a:solidFill>
                  <a:schemeClr val="tx1">
                    <a:lumMod val="50000"/>
                  </a:schemeClr>
                </a:solidFill>
                <a:effectLst>
                  <a:outerShdw blurRad="38100" dist="38100" dir="2700000" algn="tl">
                    <a:srgbClr val="000000">
                      <a:alpha val="43137"/>
                    </a:srgbClr>
                  </a:outerShdw>
                </a:effectLst>
              </a:rPr>
              <a:t> </a:t>
            </a:r>
            <a:r>
              <a:rPr lang="ru-RU" sz="4000" b="1" dirty="0" smtClean="0">
                <a:solidFill>
                  <a:schemeClr val="tx1">
                    <a:lumMod val="50000"/>
                  </a:schemeClr>
                </a:solidFill>
                <a:effectLst>
                  <a:outerShdw blurRad="38100" dist="38100" dir="2700000" algn="tl">
                    <a:srgbClr val="000000">
                      <a:alpha val="43137"/>
                    </a:srgbClr>
                  </a:outerShdw>
                </a:effectLst>
              </a:rPr>
              <a:t>аспект</a:t>
            </a:r>
            <a:endParaRPr lang="ru-RU" sz="4000" b="1" dirty="0">
              <a:solidFill>
                <a:schemeClr val="tx1">
                  <a:lumMod val="50000"/>
                </a:schemeClr>
              </a:solidFill>
              <a:effectLst>
                <a:outerShdw blurRad="38100" dist="38100" dir="2700000" algn="tl">
                  <a:srgbClr val="000000">
                    <a:alpha val="43137"/>
                  </a:srgbClr>
                </a:outerShdw>
              </a:effectLst>
            </a:endParaRPr>
          </a:p>
        </p:txBody>
      </p:sp>
      <p:sp>
        <p:nvSpPr>
          <p:cNvPr id="2" name="Объект 1"/>
          <p:cNvSpPr>
            <a:spLocks noGrp="1"/>
          </p:cNvSpPr>
          <p:nvPr>
            <p:ph idx="1"/>
          </p:nvPr>
        </p:nvSpPr>
        <p:spPr/>
        <p:txBody>
          <a:bodyPr/>
          <a:lstStyle/>
          <a:p>
            <a:pPr marL="0" lvl="0" indent="0">
              <a:buNone/>
            </a:pPr>
            <a:r>
              <a:rPr lang="ru-RU" u="sng" dirty="0">
                <a:solidFill>
                  <a:schemeClr val="tx1"/>
                </a:solidFill>
                <a:latin typeface="+mn-lt"/>
                <a:ea typeface="+mn-ea"/>
                <a:cs typeface="+mn-cs"/>
              </a:rPr>
              <a:t>Важные советы по этикету </a:t>
            </a:r>
            <a:endParaRPr lang="ru-RU" u="sng" dirty="0" smtClean="0">
              <a:solidFill>
                <a:schemeClr val="tx1"/>
              </a:solidFill>
              <a:latin typeface="+mn-lt"/>
              <a:ea typeface="+mn-ea"/>
              <a:cs typeface="+mn-cs"/>
            </a:endParaRPr>
          </a:p>
          <a:p>
            <a:pPr marL="0" lvl="0" indent="0">
              <a:buNone/>
            </a:pPr>
            <a:endParaRPr lang="ru-RU" dirty="0" smtClean="0">
              <a:solidFill>
                <a:schemeClr val="bg2">
                  <a:lumMod val="50000"/>
                </a:schemeClr>
              </a:solidFill>
            </a:endParaRPr>
          </a:p>
        </p:txBody>
      </p:sp>
      <p:pic>
        <p:nvPicPr>
          <p:cNvPr id="3" name="Рисунок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3140" y="3068960"/>
            <a:ext cx="3339455" cy="3606611"/>
          </a:xfrm>
          <a:prstGeom prst="rect">
            <a:avLst/>
          </a:prstGeom>
          <a:ln>
            <a:noFill/>
          </a:ln>
          <a:effectLst>
            <a:softEdge rad="112500"/>
          </a:effectLst>
        </p:spPr>
      </p:pic>
    </p:spTree>
    <p:extLst>
      <p:ext uri="{BB962C8B-B14F-4D97-AF65-F5344CB8AC3E}">
        <p14:creationId xmlns:p14="http://schemas.microsoft.com/office/powerpoint/2010/main" val="113552280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051720" y="-99392"/>
            <a:ext cx="6696744" cy="1723549"/>
          </a:xfrm>
          <a:prstGeom prst="rect">
            <a:avLst/>
          </a:prstGeom>
          <a:noFill/>
        </p:spPr>
        <p:txBody>
          <a:bodyPr wrap="square" rtlCol="0">
            <a:spAutoFit/>
          </a:bodyPr>
          <a:lstStyle/>
          <a:p>
            <a:pPr algn="r"/>
            <a:r>
              <a:rPr lang="ru-RU" sz="6600" b="1" dirty="0" smtClean="0">
                <a:solidFill>
                  <a:schemeClr val="tx1">
                    <a:lumMod val="50000"/>
                  </a:schemeClr>
                </a:solidFill>
                <a:effectLst>
                  <a:outerShdw blurRad="38100" dist="38100" dir="2700000" algn="tl">
                    <a:srgbClr val="000000">
                      <a:alpha val="43137"/>
                    </a:srgbClr>
                  </a:outerShdw>
                </a:effectLst>
                <a:latin typeface="Andantino script" pitchFamily="2" charset="0"/>
              </a:rPr>
              <a:t>С</a:t>
            </a:r>
            <a:r>
              <a:rPr lang="ru-RU" sz="4000" b="1" dirty="0" smtClean="0">
                <a:solidFill>
                  <a:schemeClr val="tx1">
                    <a:lumMod val="50000"/>
                  </a:schemeClr>
                </a:solidFill>
                <a:effectLst>
                  <a:outerShdw blurRad="38100" dist="38100" dir="2700000" algn="tl">
                    <a:srgbClr val="000000">
                      <a:alpha val="43137"/>
                    </a:srgbClr>
                  </a:outerShdw>
                </a:effectLst>
              </a:rPr>
              <a:t>оциальный </a:t>
            </a:r>
          </a:p>
          <a:p>
            <a:pPr algn="r"/>
            <a:r>
              <a:rPr lang="ru-RU" sz="4000" b="1" dirty="0">
                <a:solidFill>
                  <a:schemeClr val="tx1">
                    <a:lumMod val="50000"/>
                  </a:schemeClr>
                </a:solidFill>
                <a:effectLst>
                  <a:outerShdw blurRad="38100" dist="38100" dir="2700000" algn="tl">
                    <a:srgbClr val="000000">
                      <a:alpha val="43137"/>
                    </a:srgbClr>
                  </a:outerShdw>
                </a:effectLst>
              </a:rPr>
              <a:t> </a:t>
            </a:r>
            <a:r>
              <a:rPr lang="ru-RU" sz="4000" b="1" dirty="0" smtClean="0">
                <a:solidFill>
                  <a:schemeClr val="tx1">
                    <a:lumMod val="50000"/>
                  </a:schemeClr>
                </a:solidFill>
                <a:effectLst>
                  <a:outerShdw blurRad="38100" dist="38100" dir="2700000" algn="tl">
                    <a:srgbClr val="000000">
                      <a:alpha val="43137"/>
                    </a:srgbClr>
                  </a:outerShdw>
                </a:effectLst>
              </a:rPr>
              <a:t>аспект</a:t>
            </a:r>
            <a:endParaRPr lang="ru-RU" sz="4000" b="1" dirty="0">
              <a:solidFill>
                <a:schemeClr val="tx1">
                  <a:lumMod val="50000"/>
                </a:schemeClr>
              </a:solidFill>
              <a:effectLst>
                <a:outerShdw blurRad="38100" dist="38100" dir="2700000" algn="tl">
                  <a:srgbClr val="000000">
                    <a:alpha val="43137"/>
                  </a:srgbClr>
                </a:outerShdw>
              </a:effectLst>
            </a:endParaRPr>
          </a:p>
        </p:txBody>
      </p:sp>
      <p:sp>
        <p:nvSpPr>
          <p:cNvPr id="2" name="Объект 1"/>
          <p:cNvSpPr>
            <a:spLocks noGrp="1"/>
          </p:cNvSpPr>
          <p:nvPr>
            <p:ph idx="1"/>
          </p:nvPr>
        </p:nvSpPr>
        <p:spPr/>
        <p:txBody>
          <a:bodyPr/>
          <a:lstStyle/>
          <a:p>
            <a:pPr marL="0" lvl="0" indent="0">
              <a:buNone/>
            </a:pPr>
            <a:r>
              <a:rPr lang="ru-RU" u="sng" dirty="0">
                <a:solidFill>
                  <a:schemeClr val="tx1"/>
                </a:solidFill>
                <a:latin typeface="+mn-lt"/>
                <a:ea typeface="+mn-ea"/>
                <a:cs typeface="+mn-cs"/>
              </a:rPr>
              <a:t>Важные советы по этикету </a:t>
            </a:r>
            <a:endParaRPr lang="ru-RU" u="sng" dirty="0" smtClean="0">
              <a:solidFill>
                <a:schemeClr val="tx1"/>
              </a:solidFill>
              <a:latin typeface="+mn-lt"/>
              <a:ea typeface="+mn-ea"/>
              <a:cs typeface="+mn-cs"/>
            </a:endParaRPr>
          </a:p>
          <a:p>
            <a:pPr marL="0" lvl="0" indent="0">
              <a:buNone/>
            </a:pPr>
            <a:endParaRPr lang="ru-RU" dirty="0" smtClean="0">
              <a:solidFill>
                <a:schemeClr val="bg2">
                  <a:lumMod val="50000"/>
                </a:schemeClr>
              </a:solidFill>
            </a:endParaRPr>
          </a:p>
        </p:txBody>
      </p:sp>
      <p:pic>
        <p:nvPicPr>
          <p:cNvPr id="3" name="Рисунок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25858" y="3068960"/>
            <a:ext cx="3122606" cy="3606611"/>
          </a:xfrm>
          <a:prstGeom prst="rect">
            <a:avLst/>
          </a:prstGeom>
          <a:ln>
            <a:noFill/>
          </a:ln>
          <a:effectLst>
            <a:softEdge rad="112500"/>
          </a:effectLst>
        </p:spPr>
      </p:pic>
    </p:spTree>
    <p:extLst>
      <p:ext uri="{BB962C8B-B14F-4D97-AF65-F5344CB8AC3E}">
        <p14:creationId xmlns:p14="http://schemas.microsoft.com/office/powerpoint/2010/main" val="370814793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051720" y="-99392"/>
            <a:ext cx="6696744" cy="1723549"/>
          </a:xfrm>
          <a:prstGeom prst="rect">
            <a:avLst/>
          </a:prstGeom>
          <a:noFill/>
        </p:spPr>
        <p:txBody>
          <a:bodyPr wrap="square" rtlCol="0">
            <a:spAutoFit/>
          </a:bodyPr>
          <a:lstStyle/>
          <a:p>
            <a:pPr algn="r"/>
            <a:r>
              <a:rPr lang="ru-RU" sz="6600" b="1" dirty="0" smtClean="0">
                <a:solidFill>
                  <a:schemeClr val="tx1">
                    <a:lumMod val="50000"/>
                  </a:schemeClr>
                </a:solidFill>
                <a:effectLst>
                  <a:outerShdw blurRad="38100" dist="38100" dir="2700000" algn="tl">
                    <a:srgbClr val="000000">
                      <a:alpha val="43137"/>
                    </a:srgbClr>
                  </a:outerShdw>
                </a:effectLst>
                <a:latin typeface="Andantino script" pitchFamily="2" charset="0"/>
              </a:rPr>
              <a:t>С</a:t>
            </a:r>
            <a:r>
              <a:rPr lang="ru-RU" sz="4000" b="1" dirty="0" smtClean="0">
                <a:solidFill>
                  <a:schemeClr val="tx1">
                    <a:lumMod val="50000"/>
                  </a:schemeClr>
                </a:solidFill>
                <a:effectLst>
                  <a:outerShdw blurRad="38100" dist="38100" dir="2700000" algn="tl">
                    <a:srgbClr val="000000">
                      <a:alpha val="43137"/>
                    </a:srgbClr>
                  </a:outerShdw>
                </a:effectLst>
              </a:rPr>
              <a:t>оциальный </a:t>
            </a:r>
          </a:p>
          <a:p>
            <a:pPr algn="r"/>
            <a:r>
              <a:rPr lang="ru-RU" sz="4000" b="1" dirty="0">
                <a:solidFill>
                  <a:schemeClr val="tx1">
                    <a:lumMod val="50000"/>
                  </a:schemeClr>
                </a:solidFill>
                <a:effectLst>
                  <a:outerShdw blurRad="38100" dist="38100" dir="2700000" algn="tl">
                    <a:srgbClr val="000000">
                      <a:alpha val="43137"/>
                    </a:srgbClr>
                  </a:outerShdw>
                </a:effectLst>
              </a:rPr>
              <a:t> </a:t>
            </a:r>
            <a:r>
              <a:rPr lang="ru-RU" sz="4000" b="1" dirty="0" smtClean="0">
                <a:solidFill>
                  <a:schemeClr val="tx1">
                    <a:lumMod val="50000"/>
                  </a:schemeClr>
                </a:solidFill>
                <a:effectLst>
                  <a:outerShdw blurRad="38100" dist="38100" dir="2700000" algn="tl">
                    <a:srgbClr val="000000">
                      <a:alpha val="43137"/>
                    </a:srgbClr>
                  </a:outerShdw>
                </a:effectLst>
              </a:rPr>
              <a:t>аспект</a:t>
            </a:r>
            <a:endParaRPr lang="ru-RU" sz="4000" b="1" dirty="0">
              <a:solidFill>
                <a:schemeClr val="tx1">
                  <a:lumMod val="50000"/>
                </a:schemeClr>
              </a:solidFill>
              <a:effectLst>
                <a:outerShdw blurRad="38100" dist="38100" dir="2700000" algn="tl">
                  <a:srgbClr val="000000">
                    <a:alpha val="43137"/>
                  </a:srgbClr>
                </a:outerShdw>
              </a:effectLst>
            </a:endParaRPr>
          </a:p>
        </p:txBody>
      </p:sp>
      <p:sp>
        <p:nvSpPr>
          <p:cNvPr id="2" name="Объект 1"/>
          <p:cNvSpPr>
            <a:spLocks noGrp="1"/>
          </p:cNvSpPr>
          <p:nvPr>
            <p:ph idx="1"/>
          </p:nvPr>
        </p:nvSpPr>
        <p:spPr/>
        <p:txBody>
          <a:bodyPr/>
          <a:lstStyle/>
          <a:p>
            <a:pPr marL="0" lvl="0" indent="0">
              <a:buNone/>
            </a:pPr>
            <a:r>
              <a:rPr lang="ru-RU" u="sng" dirty="0">
                <a:solidFill>
                  <a:schemeClr val="tx1"/>
                </a:solidFill>
                <a:latin typeface="+mn-lt"/>
                <a:ea typeface="+mn-ea"/>
                <a:cs typeface="+mn-cs"/>
              </a:rPr>
              <a:t>Важные советы по этикету </a:t>
            </a:r>
            <a:endParaRPr lang="ru-RU" u="sng" dirty="0" smtClean="0">
              <a:solidFill>
                <a:schemeClr val="tx1"/>
              </a:solidFill>
              <a:latin typeface="+mn-lt"/>
              <a:ea typeface="+mn-ea"/>
              <a:cs typeface="+mn-cs"/>
            </a:endParaRPr>
          </a:p>
          <a:p>
            <a:pPr marL="0" lvl="0" indent="0">
              <a:buNone/>
            </a:pPr>
            <a:endParaRPr lang="ru-RU" dirty="0" smtClean="0">
              <a:solidFill>
                <a:schemeClr val="bg2">
                  <a:lumMod val="50000"/>
                </a:schemeClr>
              </a:solidFill>
            </a:endParaRPr>
          </a:p>
        </p:txBody>
      </p:sp>
      <p:pic>
        <p:nvPicPr>
          <p:cNvPr id="3" name="Рисунок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519" y="3212976"/>
            <a:ext cx="5072603" cy="3384376"/>
          </a:xfrm>
          <a:prstGeom prst="rect">
            <a:avLst/>
          </a:prstGeom>
          <a:ln>
            <a:noFill/>
          </a:ln>
          <a:effectLst>
            <a:softEdge rad="112500"/>
          </a:effectLst>
        </p:spPr>
      </p:pic>
    </p:spTree>
    <p:extLst>
      <p:ext uri="{BB962C8B-B14F-4D97-AF65-F5344CB8AC3E}">
        <p14:creationId xmlns:p14="http://schemas.microsoft.com/office/powerpoint/2010/main" val="264411741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051720" y="-99392"/>
            <a:ext cx="6696744" cy="1723549"/>
          </a:xfrm>
          <a:prstGeom prst="rect">
            <a:avLst/>
          </a:prstGeom>
          <a:noFill/>
        </p:spPr>
        <p:txBody>
          <a:bodyPr wrap="square" rtlCol="0">
            <a:spAutoFit/>
          </a:bodyPr>
          <a:lstStyle/>
          <a:p>
            <a:pPr algn="r"/>
            <a:r>
              <a:rPr lang="ru-RU" sz="6600" b="1" dirty="0" smtClean="0">
                <a:solidFill>
                  <a:schemeClr val="tx1">
                    <a:lumMod val="50000"/>
                  </a:schemeClr>
                </a:solidFill>
                <a:effectLst>
                  <a:outerShdw blurRad="38100" dist="38100" dir="2700000" algn="tl">
                    <a:srgbClr val="000000">
                      <a:alpha val="43137"/>
                    </a:srgbClr>
                  </a:outerShdw>
                </a:effectLst>
                <a:latin typeface="Andantino script" pitchFamily="2" charset="0"/>
              </a:rPr>
              <a:t>С</a:t>
            </a:r>
            <a:r>
              <a:rPr lang="ru-RU" sz="4000" b="1" dirty="0" smtClean="0">
                <a:solidFill>
                  <a:schemeClr val="tx1">
                    <a:lumMod val="50000"/>
                  </a:schemeClr>
                </a:solidFill>
                <a:effectLst>
                  <a:outerShdw blurRad="38100" dist="38100" dir="2700000" algn="tl">
                    <a:srgbClr val="000000">
                      <a:alpha val="43137"/>
                    </a:srgbClr>
                  </a:outerShdw>
                </a:effectLst>
              </a:rPr>
              <a:t>оциальный </a:t>
            </a:r>
          </a:p>
          <a:p>
            <a:pPr algn="r"/>
            <a:r>
              <a:rPr lang="ru-RU" sz="4000" b="1" dirty="0">
                <a:solidFill>
                  <a:schemeClr val="tx1">
                    <a:lumMod val="50000"/>
                  </a:schemeClr>
                </a:solidFill>
                <a:effectLst>
                  <a:outerShdw blurRad="38100" dist="38100" dir="2700000" algn="tl">
                    <a:srgbClr val="000000">
                      <a:alpha val="43137"/>
                    </a:srgbClr>
                  </a:outerShdw>
                </a:effectLst>
              </a:rPr>
              <a:t> </a:t>
            </a:r>
            <a:r>
              <a:rPr lang="ru-RU" sz="4000" b="1" dirty="0" smtClean="0">
                <a:solidFill>
                  <a:schemeClr val="tx1">
                    <a:lumMod val="50000"/>
                  </a:schemeClr>
                </a:solidFill>
                <a:effectLst>
                  <a:outerShdw blurRad="38100" dist="38100" dir="2700000" algn="tl">
                    <a:srgbClr val="000000">
                      <a:alpha val="43137"/>
                    </a:srgbClr>
                  </a:outerShdw>
                </a:effectLst>
              </a:rPr>
              <a:t>аспект</a:t>
            </a:r>
            <a:endParaRPr lang="ru-RU" sz="4000" b="1" dirty="0">
              <a:solidFill>
                <a:schemeClr val="tx1">
                  <a:lumMod val="50000"/>
                </a:schemeClr>
              </a:solidFill>
              <a:effectLst>
                <a:outerShdw blurRad="38100" dist="38100" dir="2700000" algn="tl">
                  <a:srgbClr val="000000">
                    <a:alpha val="43137"/>
                  </a:srgbClr>
                </a:outerShdw>
              </a:effectLst>
            </a:endParaRPr>
          </a:p>
        </p:txBody>
      </p:sp>
      <p:sp>
        <p:nvSpPr>
          <p:cNvPr id="2" name="Объект 1"/>
          <p:cNvSpPr>
            <a:spLocks noGrp="1"/>
          </p:cNvSpPr>
          <p:nvPr>
            <p:ph idx="1"/>
          </p:nvPr>
        </p:nvSpPr>
        <p:spPr/>
        <p:txBody>
          <a:bodyPr/>
          <a:lstStyle/>
          <a:p>
            <a:pPr marL="0" lvl="0" indent="0">
              <a:buNone/>
            </a:pPr>
            <a:r>
              <a:rPr lang="ru-RU" u="sng" dirty="0">
                <a:solidFill>
                  <a:schemeClr val="tx1"/>
                </a:solidFill>
                <a:latin typeface="+mn-lt"/>
                <a:ea typeface="+mn-ea"/>
                <a:cs typeface="+mn-cs"/>
              </a:rPr>
              <a:t>Важные советы по этикету </a:t>
            </a:r>
            <a:endParaRPr lang="ru-RU" u="sng" dirty="0" smtClean="0">
              <a:solidFill>
                <a:schemeClr val="tx1"/>
              </a:solidFill>
              <a:latin typeface="+mn-lt"/>
              <a:ea typeface="+mn-ea"/>
              <a:cs typeface="+mn-cs"/>
            </a:endParaRPr>
          </a:p>
          <a:p>
            <a:pPr marL="0" lvl="0" indent="0">
              <a:buNone/>
            </a:pPr>
            <a:endParaRPr lang="ru-RU" dirty="0" smtClean="0">
              <a:solidFill>
                <a:schemeClr val="bg2">
                  <a:lumMod val="50000"/>
                </a:schemeClr>
              </a:solidFill>
            </a:endParaRPr>
          </a:p>
        </p:txBody>
      </p:sp>
      <p:pic>
        <p:nvPicPr>
          <p:cNvPr id="3" name="Рисунок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03186" y="2330877"/>
            <a:ext cx="2844316" cy="4266475"/>
          </a:xfrm>
          <a:prstGeom prst="rect">
            <a:avLst/>
          </a:prstGeom>
          <a:ln>
            <a:noFill/>
          </a:ln>
          <a:effectLst>
            <a:softEdge rad="317500"/>
          </a:effectLst>
        </p:spPr>
      </p:pic>
    </p:spTree>
    <p:extLst>
      <p:ext uri="{BB962C8B-B14F-4D97-AF65-F5344CB8AC3E}">
        <p14:creationId xmlns:p14="http://schemas.microsoft.com/office/powerpoint/2010/main" val="390556342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051720" y="-99392"/>
            <a:ext cx="6696744" cy="1723549"/>
          </a:xfrm>
          <a:prstGeom prst="rect">
            <a:avLst/>
          </a:prstGeom>
          <a:noFill/>
        </p:spPr>
        <p:txBody>
          <a:bodyPr wrap="square" rtlCol="0">
            <a:spAutoFit/>
          </a:bodyPr>
          <a:lstStyle/>
          <a:p>
            <a:pPr algn="r"/>
            <a:r>
              <a:rPr lang="ru-RU" sz="6600" b="1" dirty="0" smtClean="0">
                <a:solidFill>
                  <a:schemeClr val="tx1">
                    <a:lumMod val="50000"/>
                  </a:schemeClr>
                </a:solidFill>
                <a:effectLst>
                  <a:outerShdw blurRad="38100" dist="38100" dir="2700000" algn="tl">
                    <a:srgbClr val="000000">
                      <a:alpha val="43137"/>
                    </a:srgbClr>
                  </a:outerShdw>
                </a:effectLst>
                <a:latin typeface="Andantino script" pitchFamily="2" charset="0"/>
              </a:rPr>
              <a:t>С</a:t>
            </a:r>
            <a:r>
              <a:rPr lang="ru-RU" sz="4000" b="1" dirty="0" smtClean="0">
                <a:solidFill>
                  <a:schemeClr val="tx1">
                    <a:lumMod val="50000"/>
                  </a:schemeClr>
                </a:solidFill>
                <a:effectLst>
                  <a:outerShdw blurRad="38100" dist="38100" dir="2700000" algn="tl">
                    <a:srgbClr val="000000">
                      <a:alpha val="43137"/>
                    </a:srgbClr>
                  </a:outerShdw>
                </a:effectLst>
              </a:rPr>
              <a:t>оциальный </a:t>
            </a:r>
          </a:p>
          <a:p>
            <a:pPr algn="r"/>
            <a:r>
              <a:rPr lang="ru-RU" sz="4000" b="1" dirty="0">
                <a:solidFill>
                  <a:schemeClr val="tx1">
                    <a:lumMod val="50000"/>
                  </a:schemeClr>
                </a:solidFill>
                <a:effectLst>
                  <a:outerShdw blurRad="38100" dist="38100" dir="2700000" algn="tl">
                    <a:srgbClr val="000000">
                      <a:alpha val="43137"/>
                    </a:srgbClr>
                  </a:outerShdw>
                </a:effectLst>
              </a:rPr>
              <a:t> </a:t>
            </a:r>
            <a:r>
              <a:rPr lang="ru-RU" sz="4000" b="1" dirty="0" smtClean="0">
                <a:solidFill>
                  <a:schemeClr val="tx1">
                    <a:lumMod val="50000"/>
                  </a:schemeClr>
                </a:solidFill>
                <a:effectLst>
                  <a:outerShdw blurRad="38100" dist="38100" dir="2700000" algn="tl">
                    <a:srgbClr val="000000">
                      <a:alpha val="43137"/>
                    </a:srgbClr>
                  </a:outerShdw>
                </a:effectLst>
              </a:rPr>
              <a:t>аспект</a:t>
            </a:r>
            <a:endParaRPr lang="ru-RU" sz="4000" b="1" dirty="0">
              <a:solidFill>
                <a:schemeClr val="tx1">
                  <a:lumMod val="50000"/>
                </a:schemeClr>
              </a:solidFill>
              <a:effectLst>
                <a:outerShdw blurRad="38100" dist="38100" dir="2700000" algn="tl">
                  <a:srgbClr val="000000">
                    <a:alpha val="43137"/>
                  </a:srgbClr>
                </a:outerShdw>
              </a:effectLst>
            </a:endParaRPr>
          </a:p>
        </p:txBody>
      </p:sp>
      <p:sp>
        <p:nvSpPr>
          <p:cNvPr id="2" name="Объект 1"/>
          <p:cNvSpPr>
            <a:spLocks noGrp="1"/>
          </p:cNvSpPr>
          <p:nvPr>
            <p:ph idx="1"/>
          </p:nvPr>
        </p:nvSpPr>
        <p:spPr/>
        <p:txBody>
          <a:bodyPr/>
          <a:lstStyle/>
          <a:p>
            <a:pPr marL="0" lvl="0" indent="0">
              <a:buNone/>
            </a:pPr>
            <a:r>
              <a:rPr lang="ru-RU" u="sng" dirty="0">
                <a:solidFill>
                  <a:schemeClr val="tx1"/>
                </a:solidFill>
                <a:latin typeface="+mn-lt"/>
                <a:ea typeface="+mn-ea"/>
                <a:cs typeface="+mn-cs"/>
              </a:rPr>
              <a:t>Важные советы по этикету </a:t>
            </a:r>
            <a:endParaRPr lang="ru-RU" u="sng" dirty="0" smtClean="0">
              <a:solidFill>
                <a:schemeClr val="tx1"/>
              </a:solidFill>
              <a:latin typeface="+mn-lt"/>
              <a:ea typeface="+mn-ea"/>
              <a:cs typeface="+mn-cs"/>
            </a:endParaRPr>
          </a:p>
          <a:p>
            <a:pPr marL="0" lvl="0" indent="0">
              <a:buNone/>
            </a:pPr>
            <a:endParaRPr lang="ru-RU" dirty="0" smtClean="0">
              <a:solidFill>
                <a:schemeClr val="bg2">
                  <a:lumMod val="50000"/>
                </a:schemeClr>
              </a:solidFill>
            </a:endParaRPr>
          </a:p>
        </p:txBody>
      </p:sp>
      <p:pic>
        <p:nvPicPr>
          <p:cNvPr id="3" name="Рисунок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5632" y="3212976"/>
            <a:ext cx="3384376" cy="3384376"/>
          </a:xfrm>
          <a:prstGeom prst="rect">
            <a:avLst/>
          </a:prstGeom>
          <a:ln>
            <a:noFill/>
          </a:ln>
          <a:effectLst>
            <a:softEdge rad="112500"/>
          </a:effectLst>
        </p:spPr>
      </p:pic>
    </p:spTree>
    <p:extLst>
      <p:ext uri="{BB962C8B-B14F-4D97-AF65-F5344CB8AC3E}">
        <p14:creationId xmlns:p14="http://schemas.microsoft.com/office/powerpoint/2010/main" val="405962439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051720" y="-99392"/>
            <a:ext cx="6696744" cy="1723549"/>
          </a:xfrm>
          <a:prstGeom prst="rect">
            <a:avLst/>
          </a:prstGeom>
          <a:noFill/>
        </p:spPr>
        <p:txBody>
          <a:bodyPr wrap="square" rtlCol="0">
            <a:spAutoFit/>
          </a:bodyPr>
          <a:lstStyle/>
          <a:p>
            <a:pPr algn="r"/>
            <a:r>
              <a:rPr lang="ru-RU" sz="6600" b="1" dirty="0" smtClean="0">
                <a:solidFill>
                  <a:schemeClr val="tx1">
                    <a:lumMod val="50000"/>
                  </a:schemeClr>
                </a:solidFill>
                <a:effectLst>
                  <a:outerShdw blurRad="38100" dist="38100" dir="2700000" algn="tl">
                    <a:srgbClr val="000000">
                      <a:alpha val="43137"/>
                    </a:srgbClr>
                  </a:outerShdw>
                </a:effectLst>
                <a:latin typeface="Andantino script" pitchFamily="2" charset="0"/>
              </a:rPr>
              <a:t>С</a:t>
            </a:r>
            <a:r>
              <a:rPr lang="ru-RU" sz="4000" b="1" dirty="0" smtClean="0">
                <a:solidFill>
                  <a:schemeClr val="tx1">
                    <a:lumMod val="50000"/>
                  </a:schemeClr>
                </a:solidFill>
                <a:effectLst>
                  <a:outerShdw blurRad="38100" dist="38100" dir="2700000" algn="tl">
                    <a:srgbClr val="000000">
                      <a:alpha val="43137"/>
                    </a:srgbClr>
                  </a:outerShdw>
                </a:effectLst>
              </a:rPr>
              <a:t>оциальный </a:t>
            </a:r>
          </a:p>
          <a:p>
            <a:pPr algn="r"/>
            <a:r>
              <a:rPr lang="ru-RU" sz="4000" b="1" dirty="0">
                <a:solidFill>
                  <a:schemeClr val="tx1">
                    <a:lumMod val="50000"/>
                  </a:schemeClr>
                </a:solidFill>
                <a:effectLst>
                  <a:outerShdw blurRad="38100" dist="38100" dir="2700000" algn="tl">
                    <a:srgbClr val="000000">
                      <a:alpha val="43137"/>
                    </a:srgbClr>
                  </a:outerShdw>
                </a:effectLst>
              </a:rPr>
              <a:t> </a:t>
            </a:r>
            <a:r>
              <a:rPr lang="ru-RU" sz="4000" b="1" dirty="0" smtClean="0">
                <a:solidFill>
                  <a:schemeClr val="tx1">
                    <a:lumMod val="50000"/>
                  </a:schemeClr>
                </a:solidFill>
                <a:effectLst>
                  <a:outerShdw blurRad="38100" dist="38100" dir="2700000" algn="tl">
                    <a:srgbClr val="000000">
                      <a:alpha val="43137"/>
                    </a:srgbClr>
                  </a:outerShdw>
                </a:effectLst>
              </a:rPr>
              <a:t>аспект</a:t>
            </a:r>
            <a:endParaRPr lang="ru-RU" sz="4000" b="1" dirty="0">
              <a:solidFill>
                <a:schemeClr val="tx1">
                  <a:lumMod val="50000"/>
                </a:schemeClr>
              </a:solidFill>
              <a:effectLst>
                <a:outerShdw blurRad="38100" dist="38100" dir="2700000" algn="tl">
                  <a:srgbClr val="000000">
                    <a:alpha val="43137"/>
                  </a:srgbClr>
                </a:outerShdw>
              </a:effectLst>
            </a:endParaRPr>
          </a:p>
        </p:txBody>
      </p:sp>
      <p:sp>
        <p:nvSpPr>
          <p:cNvPr id="2" name="Объект 1"/>
          <p:cNvSpPr>
            <a:spLocks noGrp="1"/>
          </p:cNvSpPr>
          <p:nvPr>
            <p:ph idx="1"/>
          </p:nvPr>
        </p:nvSpPr>
        <p:spPr/>
        <p:txBody>
          <a:bodyPr/>
          <a:lstStyle/>
          <a:p>
            <a:pPr marL="0" lvl="0" indent="0">
              <a:buNone/>
            </a:pPr>
            <a:r>
              <a:rPr lang="ru-RU" u="sng" dirty="0">
                <a:solidFill>
                  <a:schemeClr val="tx1"/>
                </a:solidFill>
                <a:latin typeface="+mn-lt"/>
                <a:ea typeface="+mn-ea"/>
                <a:cs typeface="+mn-cs"/>
              </a:rPr>
              <a:t>Важные советы по этикету </a:t>
            </a:r>
            <a:endParaRPr lang="ru-RU" u="sng" dirty="0" smtClean="0">
              <a:solidFill>
                <a:schemeClr val="tx1"/>
              </a:solidFill>
              <a:latin typeface="+mn-lt"/>
              <a:ea typeface="+mn-ea"/>
              <a:cs typeface="+mn-cs"/>
            </a:endParaRPr>
          </a:p>
          <a:p>
            <a:pPr marL="0" lvl="0" indent="0">
              <a:buNone/>
            </a:pPr>
            <a:endParaRPr lang="ru-RU" dirty="0" smtClean="0">
              <a:solidFill>
                <a:schemeClr val="bg2">
                  <a:lumMod val="50000"/>
                </a:schemeClr>
              </a:solidFill>
            </a:endParaRPr>
          </a:p>
        </p:txBody>
      </p:sp>
      <p:pic>
        <p:nvPicPr>
          <p:cNvPr id="3" name="Рисунок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11960" y="3212976"/>
            <a:ext cx="4536504" cy="3402378"/>
          </a:xfrm>
          <a:prstGeom prst="rect">
            <a:avLst/>
          </a:prstGeom>
          <a:ln>
            <a:noFill/>
          </a:ln>
          <a:effectLst>
            <a:softEdge rad="317500"/>
          </a:effectLst>
        </p:spPr>
      </p:pic>
    </p:spTree>
    <p:extLst>
      <p:ext uri="{BB962C8B-B14F-4D97-AF65-F5344CB8AC3E}">
        <p14:creationId xmlns:p14="http://schemas.microsoft.com/office/powerpoint/2010/main" val="297604147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716016" y="116632"/>
            <a:ext cx="4032448" cy="1723549"/>
          </a:xfrm>
          <a:prstGeom prst="rect">
            <a:avLst/>
          </a:prstGeom>
          <a:noFill/>
        </p:spPr>
        <p:txBody>
          <a:bodyPr wrap="square" rtlCol="0">
            <a:spAutoFit/>
          </a:bodyPr>
          <a:lstStyle/>
          <a:p>
            <a:pPr algn="r"/>
            <a:r>
              <a:rPr lang="ru-RU" sz="6600" b="1" dirty="0" smtClean="0">
                <a:solidFill>
                  <a:schemeClr val="tx1">
                    <a:lumMod val="50000"/>
                  </a:schemeClr>
                </a:solidFill>
                <a:effectLst>
                  <a:outerShdw blurRad="38100" dist="38100" dir="2700000" algn="tl">
                    <a:srgbClr val="000000">
                      <a:alpha val="43137"/>
                    </a:srgbClr>
                  </a:outerShdw>
                </a:effectLst>
                <a:latin typeface="Andantino script" pitchFamily="2" charset="0"/>
              </a:rPr>
              <a:t>Ф</a:t>
            </a:r>
            <a:r>
              <a:rPr lang="ru-RU" sz="4000" b="1" dirty="0" smtClean="0">
                <a:solidFill>
                  <a:schemeClr val="tx1">
                    <a:lumMod val="50000"/>
                  </a:schemeClr>
                </a:solidFill>
                <a:effectLst>
                  <a:outerShdw blurRad="38100" dist="38100" dir="2700000" algn="tl">
                    <a:srgbClr val="000000">
                      <a:alpha val="43137"/>
                    </a:srgbClr>
                  </a:outerShdw>
                </a:effectLst>
              </a:rPr>
              <a:t>изический аспект</a:t>
            </a:r>
            <a:endParaRPr lang="ru-RU" sz="4000" b="1" dirty="0">
              <a:solidFill>
                <a:schemeClr val="tx1">
                  <a:lumMod val="50000"/>
                </a:schemeClr>
              </a:solidFill>
              <a:effectLst>
                <a:outerShdw blurRad="38100" dist="38100" dir="2700000" algn="tl">
                  <a:srgbClr val="000000">
                    <a:alpha val="43137"/>
                  </a:srgbClr>
                </a:outerShdw>
              </a:effectLst>
            </a:endParaRPr>
          </a:p>
        </p:txBody>
      </p:sp>
      <p:pic>
        <p:nvPicPr>
          <p:cNvPr id="7" name="Объект 6"/>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187624" y="1932326"/>
            <a:ext cx="6696744" cy="4463174"/>
          </a:xfrm>
          <a:prstGeom prst="rect">
            <a:avLst/>
          </a:prstGeom>
          <a:ln>
            <a:noFill/>
          </a:ln>
          <a:effectLst>
            <a:softEdge rad="112500"/>
          </a:effectLst>
        </p:spPr>
      </p:pic>
    </p:spTree>
    <p:extLst>
      <p:ext uri="{BB962C8B-B14F-4D97-AF65-F5344CB8AC3E}">
        <p14:creationId xmlns:p14="http://schemas.microsoft.com/office/powerpoint/2010/main" val="333484877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051720" y="-99392"/>
            <a:ext cx="6696744" cy="1723549"/>
          </a:xfrm>
          <a:prstGeom prst="rect">
            <a:avLst/>
          </a:prstGeom>
          <a:noFill/>
        </p:spPr>
        <p:txBody>
          <a:bodyPr wrap="square" rtlCol="0">
            <a:spAutoFit/>
          </a:bodyPr>
          <a:lstStyle/>
          <a:p>
            <a:pPr algn="r"/>
            <a:r>
              <a:rPr lang="ru-RU" sz="6600" b="1" dirty="0" smtClean="0">
                <a:solidFill>
                  <a:schemeClr val="tx1">
                    <a:lumMod val="50000"/>
                  </a:schemeClr>
                </a:solidFill>
                <a:effectLst>
                  <a:outerShdw blurRad="38100" dist="38100" dir="2700000" algn="tl">
                    <a:srgbClr val="000000">
                      <a:alpha val="43137"/>
                    </a:srgbClr>
                  </a:outerShdw>
                </a:effectLst>
                <a:latin typeface="Andantino script" pitchFamily="2" charset="0"/>
              </a:rPr>
              <a:t>С</a:t>
            </a:r>
            <a:r>
              <a:rPr lang="ru-RU" sz="4000" b="1" dirty="0" smtClean="0">
                <a:solidFill>
                  <a:schemeClr val="tx1">
                    <a:lumMod val="50000"/>
                  </a:schemeClr>
                </a:solidFill>
                <a:effectLst>
                  <a:outerShdw blurRad="38100" dist="38100" dir="2700000" algn="tl">
                    <a:srgbClr val="000000">
                      <a:alpha val="43137"/>
                    </a:srgbClr>
                  </a:outerShdw>
                </a:effectLst>
              </a:rPr>
              <a:t>оциальный </a:t>
            </a:r>
          </a:p>
          <a:p>
            <a:pPr algn="r"/>
            <a:r>
              <a:rPr lang="ru-RU" sz="4000" b="1" dirty="0">
                <a:solidFill>
                  <a:schemeClr val="tx1">
                    <a:lumMod val="50000"/>
                  </a:schemeClr>
                </a:solidFill>
                <a:effectLst>
                  <a:outerShdw blurRad="38100" dist="38100" dir="2700000" algn="tl">
                    <a:srgbClr val="000000">
                      <a:alpha val="43137"/>
                    </a:srgbClr>
                  </a:outerShdw>
                </a:effectLst>
              </a:rPr>
              <a:t> </a:t>
            </a:r>
            <a:r>
              <a:rPr lang="ru-RU" sz="4000" b="1" dirty="0" smtClean="0">
                <a:solidFill>
                  <a:schemeClr val="tx1">
                    <a:lumMod val="50000"/>
                  </a:schemeClr>
                </a:solidFill>
                <a:effectLst>
                  <a:outerShdw blurRad="38100" dist="38100" dir="2700000" algn="tl">
                    <a:srgbClr val="000000">
                      <a:alpha val="43137"/>
                    </a:srgbClr>
                  </a:outerShdw>
                </a:effectLst>
              </a:rPr>
              <a:t>аспект</a:t>
            </a:r>
            <a:endParaRPr lang="ru-RU" sz="4000" b="1" dirty="0">
              <a:solidFill>
                <a:schemeClr val="tx1">
                  <a:lumMod val="50000"/>
                </a:schemeClr>
              </a:solidFill>
              <a:effectLst>
                <a:outerShdw blurRad="38100" dist="38100" dir="2700000" algn="tl">
                  <a:srgbClr val="000000">
                    <a:alpha val="43137"/>
                  </a:srgbClr>
                </a:outerShdw>
              </a:effectLst>
            </a:endParaRPr>
          </a:p>
        </p:txBody>
      </p:sp>
      <p:sp>
        <p:nvSpPr>
          <p:cNvPr id="2" name="Объект 1"/>
          <p:cNvSpPr>
            <a:spLocks noGrp="1"/>
          </p:cNvSpPr>
          <p:nvPr>
            <p:ph idx="1"/>
          </p:nvPr>
        </p:nvSpPr>
        <p:spPr/>
        <p:txBody>
          <a:bodyPr/>
          <a:lstStyle/>
          <a:p>
            <a:pPr marL="0" lvl="0" indent="0">
              <a:buNone/>
            </a:pPr>
            <a:r>
              <a:rPr lang="ru-RU" u="sng" dirty="0">
                <a:solidFill>
                  <a:schemeClr val="tx1"/>
                </a:solidFill>
                <a:latin typeface="+mn-lt"/>
                <a:ea typeface="+mn-ea"/>
                <a:cs typeface="+mn-cs"/>
              </a:rPr>
              <a:t>Важные советы по этикету </a:t>
            </a:r>
            <a:endParaRPr lang="ru-RU" u="sng" dirty="0" smtClean="0">
              <a:solidFill>
                <a:schemeClr val="tx1"/>
              </a:solidFill>
              <a:latin typeface="+mn-lt"/>
              <a:ea typeface="+mn-ea"/>
              <a:cs typeface="+mn-cs"/>
            </a:endParaRPr>
          </a:p>
          <a:p>
            <a:pPr marL="0" lvl="0" indent="0">
              <a:buNone/>
            </a:pPr>
            <a:endParaRPr lang="ru-RU" dirty="0" smtClean="0">
              <a:solidFill>
                <a:schemeClr val="bg2">
                  <a:lumMod val="50000"/>
                </a:schemeClr>
              </a:solidFill>
            </a:endParaRPr>
          </a:p>
        </p:txBody>
      </p:sp>
      <p:pic>
        <p:nvPicPr>
          <p:cNvPr id="3" name="Рисунок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35696" y="3212976"/>
            <a:ext cx="6120680" cy="3442882"/>
          </a:xfrm>
          <a:prstGeom prst="rect">
            <a:avLst/>
          </a:prstGeom>
          <a:ln>
            <a:noFill/>
          </a:ln>
          <a:effectLst>
            <a:softEdge rad="112500"/>
          </a:effectLst>
        </p:spPr>
      </p:pic>
    </p:spTree>
    <p:extLst>
      <p:ext uri="{BB962C8B-B14F-4D97-AF65-F5344CB8AC3E}">
        <p14:creationId xmlns:p14="http://schemas.microsoft.com/office/powerpoint/2010/main" val="397244856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051720" y="-99392"/>
            <a:ext cx="6696744" cy="1723549"/>
          </a:xfrm>
          <a:prstGeom prst="rect">
            <a:avLst/>
          </a:prstGeom>
          <a:noFill/>
        </p:spPr>
        <p:txBody>
          <a:bodyPr wrap="square" rtlCol="0">
            <a:spAutoFit/>
          </a:bodyPr>
          <a:lstStyle/>
          <a:p>
            <a:pPr algn="r"/>
            <a:r>
              <a:rPr lang="ru-RU" sz="6600" b="1" dirty="0" smtClean="0">
                <a:solidFill>
                  <a:schemeClr val="tx1">
                    <a:lumMod val="50000"/>
                  </a:schemeClr>
                </a:solidFill>
                <a:effectLst>
                  <a:outerShdw blurRad="38100" dist="38100" dir="2700000" algn="tl">
                    <a:srgbClr val="000000">
                      <a:alpha val="43137"/>
                    </a:srgbClr>
                  </a:outerShdw>
                </a:effectLst>
                <a:latin typeface="Andantino script" pitchFamily="2" charset="0"/>
              </a:rPr>
              <a:t>С</a:t>
            </a:r>
            <a:r>
              <a:rPr lang="ru-RU" sz="4000" b="1" dirty="0" smtClean="0">
                <a:solidFill>
                  <a:schemeClr val="tx1">
                    <a:lumMod val="50000"/>
                  </a:schemeClr>
                </a:solidFill>
                <a:effectLst>
                  <a:outerShdw blurRad="38100" dist="38100" dir="2700000" algn="tl">
                    <a:srgbClr val="000000">
                      <a:alpha val="43137"/>
                    </a:srgbClr>
                  </a:outerShdw>
                </a:effectLst>
              </a:rPr>
              <a:t>оциальный </a:t>
            </a:r>
          </a:p>
          <a:p>
            <a:pPr algn="r"/>
            <a:r>
              <a:rPr lang="ru-RU" sz="4000" b="1" dirty="0">
                <a:solidFill>
                  <a:schemeClr val="tx1">
                    <a:lumMod val="50000"/>
                  </a:schemeClr>
                </a:solidFill>
                <a:effectLst>
                  <a:outerShdw blurRad="38100" dist="38100" dir="2700000" algn="tl">
                    <a:srgbClr val="000000">
                      <a:alpha val="43137"/>
                    </a:srgbClr>
                  </a:outerShdw>
                </a:effectLst>
              </a:rPr>
              <a:t> </a:t>
            </a:r>
            <a:r>
              <a:rPr lang="ru-RU" sz="4000" b="1" dirty="0" smtClean="0">
                <a:solidFill>
                  <a:schemeClr val="tx1">
                    <a:lumMod val="50000"/>
                  </a:schemeClr>
                </a:solidFill>
                <a:effectLst>
                  <a:outerShdw blurRad="38100" dist="38100" dir="2700000" algn="tl">
                    <a:srgbClr val="000000">
                      <a:alpha val="43137"/>
                    </a:srgbClr>
                  </a:outerShdw>
                </a:effectLst>
              </a:rPr>
              <a:t>аспект</a:t>
            </a:r>
            <a:endParaRPr lang="ru-RU" sz="4000" b="1" dirty="0">
              <a:solidFill>
                <a:schemeClr val="tx1">
                  <a:lumMod val="50000"/>
                </a:schemeClr>
              </a:solidFill>
              <a:effectLst>
                <a:outerShdw blurRad="38100" dist="38100" dir="2700000" algn="tl">
                  <a:srgbClr val="000000">
                    <a:alpha val="43137"/>
                  </a:srgbClr>
                </a:outerShdw>
              </a:effectLst>
            </a:endParaRPr>
          </a:p>
        </p:txBody>
      </p:sp>
      <p:sp>
        <p:nvSpPr>
          <p:cNvPr id="2" name="Объект 1"/>
          <p:cNvSpPr>
            <a:spLocks noGrp="1"/>
          </p:cNvSpPr>
          <p:nvPr>
            <p:ph idx="1"/>
          </p:nvPr>
        </p:nvSpPr>
        <p:spPr/>
        <p:txBody>
          <a:bodyPr/>
          <a:lstStyle/>
          <a:p>
            <a:pPr marL="0" lvl="0" indent="0">
              <a:buNone/>
            </a:pPr>
            <a:r>
              <a:rPr lang="ru-RU" u="sng" dirty="0">
                <a:solidFill>
                  <a:schemeClr val="tx1"/>
                </a:solidFill>
                <a:latin typeface="+mn-lt"/>
                <a:ea typeface="+mn-ea"/>
                <a:cs typeface="+mn-cs"/>
              </a:rPr>
              <a:t>Важные советы по этикету </a:t>
            </a:r>
            <a:endParaRPr lang="ru-RU" u="sng" dirty="0" smtClean="0">
              <a:solidFill>
                <a:schemeClr val="tx1"/>
              </a:solidFill>
              <a:latin typeface="+mn-lt"/>
              <a:ea typeface="+mn-ea"/>
              <a:cs typeface="+mn-cs"/>
            </a:endParaRPr>
          </a:p>
          <a:p>
            <a:pPr marL="0" lvl="0" indent="0">
              <a:buNone/>
            </a:pPr>
            <a:endParaRPr lang="ru-RU" dirty="0" smtClean="0">
              <a:solidFill>
                <a:schemeClr val="bg2">
                  <a:lumMod val="50000"/>
                </a:schemeClr>
              </a:solidFill>
            </a:endParaRPr>
          </a:p>
        </p:txBody>
      </p:sp>
      <p:pic>
        <p:nvPicPr>
          <p:cNvPr id="3" name="Рисунок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5559" y="3170985"/>
            <a:ext cx="4856521" cy="3642391"/>
          </a:xfrm>
          <a:prstGeom prst="rect">
            <a:avLst/>
          </a:prstGeom>
          <a:ln>
            <a:noFill/>
          </a:ln>
          <a:effectLst>
            <a:softEdge rad="112500"/>
          </a:effectLst>
        </p:spPr>
      </p:pic>
    </p:spTree>
    <p:extLst>
      <p:ext uri="{BB962C8B-B14F-4D97-AF65-F5344CB8AC3E}">
        <p14:creationId xmlns:p14="http://schemas.microsoft.com/office/powerpoint/2010/main" val="62548869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051720" y="-99392"/>
            <a:ext cx="6696744" cy="1723549"/>
          </a:xfrm>
          <a:prstGeom prst="rect">
            <a:avLst/>
          </a:prstGeom>
          <a:noFill/>
        </p:spPr>
        <p:txBody>
          <a:bodyPr wrap="square" rtlCol="0">
            <a:spAutoFit/>
          </a:bodyPr>
          <a:lstStyle/>
          <a:p>
            <a:pPr algn="r"/>
            <a:r>
              <a:rPr lang="ru-RU" sz="6600" b="1" dirty="0" smtClean="0">
                <a:solidFill>
                  <a:schemeClr val="tx1">
                    <a:lumMod val="50000"/>
                  </a:schemeClr>
                </a:solidFill>
                <a:effectLst>
                  <a:outerShdw blurRad="38100" dist="38100" dir="2700000" algn="tl">
                    <a:srgbClr val="000000">
                      <a:alpha val="43137"/>
                    </a:srgbClr>
                  </a:outerShdw>
                </a:effectLst>
                <a:latin typeface="Andantino script" pitchFamily="2" charset="0"/>
              </a:rPr>
              <a:t>С</a:t>
            </a:r>
            <a:r>
              <a:rPr lang="ru-RU" sz="4000" b="1" dirty="0" smtClean="0">
                <a:solidFill>
                  <a:schemeClr val="tx1">
                    <a:lumMod val="50000"/>
                  </a:schemeClr>
                </a:solidFill>
                <a:effectLst>
                  <a:outerShdw blurRad="38100" dist="38100" dir="2700000" algn="tl">
                    <a:srgbClr val="000000">
                      <a:alpha val="43137"/>
                    </a:srgbClr>
                  </a:outerShdw>
                </a:effectLst>
              </a:rPr>
              <a:t>оциальный </a:t>
            </a:r>
          </a:p>
          <a:p>
            <a:pPr algn="r"/>
            <a:r>
              <a:rPr lang="ru-RU" sz="4000" b="1" dirty="0">
                <a:solidFill>
                  <a:schemeClr val="tx1">
                    <a:lumMod val="50000"/>
                  </a:schemeClr>
                </a:solidFill>
                <a:effectLst>
                  <a:outerShdw blurRad="38100" dist="38100" dir="2700000" algn="tl">
                    <a:srgbClr val="000000">
                      <a:alpha val="43137"/>
                    </a:srgbClr>
                  </a:outerShdw>
                </a:effectLst>
              </a:rPr>
              <a:t> </a:t>
            </a:r>
            <a:r>
              <a:rPr lang="ru-RU" sz="4000" b="1" dirty="0" smtClean="0">
                <a:solidFill>
                  <a:schemeClr val="tx1">
                    <a:lumMod val="50000"/>
                  </a:schemeClr>
                </a:solidFill>
                <a:effectLst>
                  <a:outerShdw blurRad="38100" dist="38100" dir="2700000" algn="tl">
                    <a:srgbClr val="000000">
                      <a:alpha val="43137"/>
                    </a:srgbClr>
                  </a:outerShdw>
                </a:effectLst>
              </a:rPr>
              <a:t>аспект</a:t>
            </a:r>
            <a:endParaRPr lang="ru-RU" sz="4000" b="1" dirty="0">
              <a:solidFill>
                <a:schemeClr val="tx1">
                  <a:lumMod val="50000"/>
                </a:schemeClr>
              </a:solidFill>
              <a:effectLst>
                <a:outerShdw blurRad="38100" dist="38100" dir="2700000" algn="tl">
                  <a:srgbClr val="000000">
                    <a:alpha val="43137"/>
                  </a:srgbClr>
                </a:outerShdw>
              </a:effectLst>
            </a:endParaRPr>
          </a:p>
        </p:txBody>
      </p:sp>
      <p:sp>
        <p:nvSpPr>
          <p:cNvPr id="2" name="Объект 1"/>
          <p:cNvSpPr>
            <a:spLocks noGrp="1"/>
          </p:cNvSpPr>
          <p:nvPr>
            <p:ph idx="1"/>
          </p:nvPr>
        </p:nvSpPr>
        <p:spPr/>
        <p:txBody>
          <a:bodyPr/>
          <a:lstStyle/>
          <a:p>
            <a:pPr marL="0" lvl="0" indent="0">
              <a:buNone/>
            </a:pPr>
            <a:r>
              <a:rPr lang="ru-RU" u="sng" dirty="0">
                <a:solidFill>
                  <a:schemeClr val="tx1"/>
                </a:solidFill>
                <a:latin typeface="+mn-lt"/>
                <a:ea typeface="+mn-ea"/>
                <a:cs typeface="+mn-cs"/>
              </a:rPr>
              <a:t>Важные советы по этикету </a:t>
            </a:r>
            <a:endParaRPr lang="ru-RU" u="sng" dirty="0" smtClean="0">
              <a:solidFill>
                <a:schemeClr val="tx1"/>
              </a:solidFill>
              <a:latin typeface="+mn-lt"/>
              <a:ea typeface="+mn-ea"/>
              <a:cs typeface="+mn-cs"/>
            </a:endParaRPr>
          </a:p>
          <a:p>
            <a:pPr marL="0" lvl="0" indent="0">
              <a:buNone/>
            </a:pPr>
            <a:endParaRPr lang="ru-RU" dirty="0" smtClean="0">
              <a:solidFill>
                <a:schemeClr val="bg2">
                  <a:lumMod val="50000"/>
                </a:schemeClr>
              </a:solidFill>
            </a:endParaRPr>
          </a:p>
        </p:txBody>
      </p:sp>
      <p:pic>
        <p:nvPicPr>
          <p:cNvPr id="3" name="Рисунок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11960" y="3401406"/>
            <a:ext cx="4536504" cy="3025518"/>
          </a:xfrm>
          <a:prstGeom prst="rect">
            <a:avLst/>
          </a:prstGeom>
          <a:ln>
            <a:noFill/>
          </a:ln>
          <a:effectLst>
            <a:softEdge rad="317500"/>
          </a:effectLst>
        </p:spPr>
      </p:pic>
    </p:spTree>
    <p:extLst>
      <p:ext uri="{BB962C8B-B14F-4D97-AF65-F5344CB8AC3E}">
        <p14:creationId xmlns:p14="http://schemas.microsoft.com/office/powerpoint/2010/main" val="149899643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051720" y="-99392"/>
            <a:ext cx="6696744" cy="1723549"/>
          </a:xfrm>
          <a:prstGeom prst="rect">
            <a:avLst/>
          </a:prstGeom>
          <a:noFill/>
        </p:spPr>
        <p:txBody>
          <a:bodyPr wrap="square" rtlCol="0">
            <a:spAutoFit/>
          </a:bodyPr>
          <a:lstStyle/>
          <a:p>
            <a:pPr algn="r"/>
            <a:r>
              <a:rPr lang="ru-RU" sz="6600" b="1" dirty="0" smtClean="0">
                <a:solidFill>
                  <a:schemeClr val="tx1">
                    <a:lumMod val="50000"/>
                  </a:schemeClr>
                </a:solidFill>
                <a:effectLst>
                  <a:outerShdw blurRad="38100" dist="38100" dir="2700000" algn="tl">
                    <a:srgbClr val="000000">
                      <a:alpha val="43137"/>
                    </a:srgbClr>
                  </a:outerShdw>
                </a:effectLst>
                <a:latin typeface="Andantino script" pitchFamily="2" charset="0"/>
              </a:rPr>
              <a:t>С</a:t>
            </a:r>
            <a:r>
              <a:rPr lang="ru-RU" sz="4000" b="1" dirty="0" smtClean="0">
                <a:solidFill>
                  <a:schemeClr val="tx1">
                    <a:lumMod val="50000"/>
                  </a:schemeClr>
                </a:solidFill>
                <a:effectLst>
                  <a:outerShdw blurRad="38100" dist="38100" dir="2700000" algn="tl">
                    <a:srgbClr val="000000">
                      <a:alpha val="43137"/>
                    </a:srgbClr>
                  </a:outerShdw>
                </a:effectLst>
              </a:rPr>
              <a:t>оциальный </a:t>
            </a:r>
          </a:p>
          <a:p>
            <a:pPr algn="r"/>
            <a:r>
              <a:rPr lang="ru-RU" sz="4000" b="1" dirty="0">
                <a:solidFill>
                  <a:schemeClr val="tx1">
                    <a:lumMod val="50000"/>
                  </a:schemeClr>
                </a:solidFill>
                <a:effectLst>
                  <a:outerShdw blurRad="38100" dist="38100" dir="2700000" algn="tl">
                    <a:srgbClr val="000000">
                      <a:alpha val="43137"/>
                    </a:srgbClr>
                  </a:outerShdw>
                </a:effectLst>
              </a:rPr>
              <a:t> </a:t>
            </a:r>
            <a:r>
              <a:rPr lang="ru-RU" sz="4000" b="1" dirty="0" smtClean="0">
                <a:solidFill>
                  <a:schemeClr val="tx1">
                    <a:lumMod val="50000"/>
                  </a:schemeClr>
                </a:solidFill>
                <a:effectLst>
                  <a:outerShdw blurRad="38100" dist="38100" dir="2700000" algn="tl">
                    <a:srgbClr val="000000">
                      <a:alpha val="43137"/>
                    </a:srgbClr>
                  </a:outerShdw>
                </a:effectLst>
              </a:rPr>
              <a:t>аспект</a:t>
            </a:r>
            <a:endParaRPr lang="ru-RU" sz="4000" b="1" dirty="0">
              <a:solidFill>
                <a:schemeClr val="tx1">
                  <a:lumMod val="50000"/>
                </a:schemeClr>
              </a:solidFill>
              <a:effectLst>
                <a:outerShdw blurRad="38100" dist="38100" dir="2700000" algn="tl">
                  <a:srgbClr val="000000">
                    <a:alpha val="43137"/>
                  </a:srgbClr>
                </a:outerShdw>
              </a:effectLst>
            </a:endParaRPr>
          </a:p>
        </p:txBody>
      </p:sp>
      <p:sp>
        <p:nvSpPr>
          <p:cNvPr id="2" name="Объект 1"/>
          <p:cNvSpPr>
            <a:spLocks noGrp="1"/>
          </p:cNvSpPr>
          <p:nvPr>
            <p:ph idx="1"/>
          </p:nvPr>
        </p:nvSpPr>
        <p:spPr/>
        <p:txBody>
          <a:bodyPr/>
          <a:lstStyle/>
          <a:p>
            <a:pPr marL="0" lvl="0" indent="0">
              <a:buNone/>
            </a:pPr>
            <a:r>
              <a:rPr lang="ru-RU" u="sng" dirty="0">
                <a:solidFill>
                  <a:schemeClr val="tx1"/>
                </a:solidFill>
                <a:latin typeface="+mn-lt"/>
                <a:ea typeface="+mn-ea"/>
                <a:cs typeface="+mn-cs"/>
              </a:rPr>
              <a:t>Важные советы по этикету </a:t>
            </a:r>
            <a:endParaRPr lang="ru-RU" u="sng" dirty="0" smtClean="0">
              <a:solidFill>
                <a:schemeClr val="tx1"/>
              </a:solidFill>
              <a:latin typeface="+mn-lt"/>
              <a:ea typeface="+mn-ea"/>
              <a:cs typeface="+mn-cs"/>
            </a:endParaRPr>
          </a:p>
          <a:p>
            <a:pPr marL="0" lvl="0" indent="0">
              <a:buNone/>
            </a:pPr>
            <a:endParaRPr lang="ru-RU" dirty="0" smtClean="0">
              <a:solidFill>
                <a:schemeClr val="bg2">
                  <a:lumMod val="50000"/>
                </a:schemeClr>
              </a:solidFill>
            </a:endParaRPr>
          </a:p>
        </p:txBody>
      </p:sp>
      <p:pic>
        <p:nvPicPr>
          <p:cNvPr id="3" name="Рисунок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5559" y="3259179"/>
            <a:ext cx="5504593" cy="3100921"/>
          </a:xfrm>
          <a:prstGeom prst="rect">
            <a:avLst/>
          </a:prstGeom>
          <a:ln>
            <a:noFill/>
          </a:ln>
          <a:effectLst>
            <a:softEdge rad="112500"/>
          </a:effectLst>
        </p:spPr>
      </p:pic>
    </p:spTree>
    <p:extLst>
      <p:ext uri="{BB962C8B-B14F-4D97-AF65-F5344CB8AC3E}">
        <p14:creationId xmlns:p14="http://schemas.microsoft.com/office/powerpoint/2010/main" val="252334829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051720" y="-99392"/>
            <a:ext cx="6696744" cy="1723549"/>
          </a:xfrm>
          <a:prstGeom prst="rect">
            <a:avLst/>
          </a:prstGeom>
          <a:noFill/>
        </p:spPr>
        <p:txBody>
          <a:bodyPr wrap="square" rtlCol="0">
            <a:spAutoFit/>
          </a:bodyPr>
          <a:lstStyle/>
          <a:p>
            <a:pPr algn="r"/>
            <a:r>
              <a:rPr lang="ru-RU" sz="6600" b="1" dirty="0" smtClean="0">
                <a:solidFill>
                  <a:schemeClr val="tx1">
                    <a:lumMod val="50000"/>
                  </a:schemeClr>
                </a:solidFill>
                <a:effectLst>
                  <a:outerShdw blurRad="38100" dist="38100" dir="2700000" algn="tl">
                    <a:srgbClr val="000000">
                      <a:alpha val="43137"/>
                    </a:srgbClr>
                  </a:outerShdw>
                </a:effectLst>
                <a:latin typeface="Andantino script" pitchFamily="2" charset="0"/>
              </a:rPr>
              <a:t>С</a:t>
            </a:r>
            <a:r>
              <a:rPr lang="ru-RU" sz="4000" b="1" dirty="0" smtClean="0">
                <a:solidFill>
                  <a:schemeClr val="tx1">
                    <a:lumMod val="50000"/>
                  </a:schemeClr>
                </a:solidFill>
                <a:effectLst>
                  <a:outerShdw blurRad="38100" dist="38100" dir="2700000" algn="tl">
                    <a:srgbClr val="000000">
                      <a:alpha val="43137"/>
                    </a:srgbClr>
                  </a:outerShdw>
                </a:effectLst>
              </a:rPr>
              <a:t>оциальный </a:t>
            </a:r>
          </a:p>
          <a:p>
            <a:pPr algn="r"/>
            <a:r>
              <a:rPr lang="ru-RU" sz="4000" b="1" dirty="0">
                <a:solidFill>
                  <a:schemeClr val="tx1">
                    <a:lumMod val="50000"/>
                  </a:schemeClr>
                </a:solidFill>
                <a:effectLst>
                  <a:outerShdw blurRad="38100" dist="38100" dir="2700000" algn="tl">
                    <a:srgbClr val="000000">
                      <a:alpha val="43137"/>
                    </a:srgbClr>
                  </a:outerShdw>
                </a:effectLst>
              </a:rPr>
              <a:t> </a:t>
            </a:r>
            <a:r>
              <a:rPr lang="ru-RU" sz="4000" b="1" dirty="0" smtClean="0">
                <a:solidFill>
                  <a:schemeClr val="tx1">
                    <a:lumMod val="50000"/>
                  </a:schemeClr>
                </a:solidFill>
                <a:effectLst>
                  <a:outerShdw blurRad="38100" dist="38100" dir="2700000" algn="tl">
                    <a:srgbClr val="000000">
                      <a:alpha val="43137"/>
                    </a:srgbClr>
                  </a:outerShdw>
                </a:effectLst>
              </a:rPr>
              <a:t>аспект</a:t>
            </a:r>
            <a:endParaRPr lang="ru-RU" sz="4000" b="1" dirty="0">
              <a:solidFill>
                <a:schemeClr val="tx1">
                  <a:lumMod val="50000"/>
                </a:schemeClr>
              </a:solidFill>
              <a:effectLst>
                <a:outerShdw blurRad="38100" dist="38100" dir="2700000" algn="tl">
                  <a:srgbClr val="000000">
                    <a:alpha val="43137"/>
                  </a:srgbClr>
                </a:outerShdw>
              </a:effectLst>
            </a:endParaRPr>
          </a:p>
        </p:txBody>
      </p:sp>
      <p:sp>
        <p:nvSpPr>
          <p:cNvPr id="2" name="Объект 1"/>
          <p:cNvSpPr>
            <a:spLocks noGrp="1"/>
          </p:cNvSpPr>
          <p:nvPr>
            <p:ph idx="1"/>
          </p:nvPr>
        </p:nvSpPr>
        <p:spPr/>
        <p:txBody>
          <a:bodyPr/>
          <a:lstStyle/>
          <a:p>
            <a:pPr marL="0" lvl="0" indent="0">
              <a:buNone/>
            </a:pPr>
            <a:r>
              <a:rPr lang="ru-RU" u="sng" dirty="0">
                <a:solidFill>
                  <a:schemeClr val="tx1"/>
                </a:solidFill>
                <a:latin typeface="+mn-lt"/>
                <a:ea typeface="+mn-ea"/>
                <a:cs typeface="+mn-cs"/>
              </a:rPr>
              <a:t>Важные советы по этикету </a:t>
            </a:r>
            <a:endParaRPr lang="ru-RU" u="sng" dirty="0" smtClean="0">
              <a:solidFill>
                <a:schemeClr val="tx1"/>
              </a:solidFill>
              <a:latin typeface="+mn-lt"/>
              <a:ea typeface="+mn-ea"/>
              <a:cs typeface="+mn-cs"/>
            </a:endParaRPr>
          </a:p>
          <a:p>
            <a:pPr marL="0" lvl="0" indent="0">
              <a:buNone/>
            </a:pPr>
            <a:endParaRPr lang="ru-RU" dirty="0" smtClean="0">
              <a:solidFill>
                <a:schemeClr val="bg2">
                  <a:lumMod val="50000"/>
                </a:schemeClr>
              </a:solidFill>
            </a:endParaRPr>
          </a:p>
        </p:txBody>
      </p:sp>
      <p:pic>
        <p:nvPicPr>
          <p:cNvPr id="3" name="Рисунок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51720" y="3140968"/>
            <a:ext cx="5109115" cy="3412602"/>
          </a:xfrm>
          <a:prstGeom prst="rect">
            <a:avLst/>
          </a:prstGeom>
          <a:ln>
            <a:noFill/>
          </a:ln>
          <a:effectLst>
            <a:softEdge rad="317500"/>
          </a:effectLst>
        </p:spPr>
      </p:pic>
    </p:spTree>
    <p:extLst>
      <p:ext uri="{BB962C8B-B14F-4D97-AF65-F5344CB8AC3E}">
        <p14:creationId xmlns:p14="http://schemas.microsoft.com/office/powerpoint/2010/main" val="361867230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051720" y="-99392"/>
            <a:ext cx="6696744" cy="1723549"/>
          </a:xfrm>
          <a:prstGeom prst="rect">
            <a:avLst/>
          </a:prstGeom>
          <a:noFill/>
        </p:spPr>
        <p:txBody>
          <a:bodyPr wrap="square" rtlCol="0">
            <a:spAutoFit/>
          </a:bodyPr>
          <a:lstStyle/>
          <a:p>
            <a:pPr algn="r"/>
            <a:r>
              <a:rPr lang="ru-RU" sz="6600" b="1" dirty="0" smtClean="0">
                <a:solidFill>
                  <a:schemeClr val="tx1">
                    <a:lumMod val="50000"/>
                  </a:schemeClr>
                </a:solidFill>
                <a:effectLst>
                  <a:outerShdw blurRad="38100" dist="38100" dir="2700000" algn="tl">
                    <a:srgbClr val="000000">
                      <a:alpha val="43137"/>
                    </a:srgbClr>
                  </a:outerShdw>
                </a:effectLst>
                <a:latin typeface="Andantino script" pitchFamily="2" charset="0"/>
              </a:rPr>
              <a:t>С</a:t>
            </a:r>
            <a:r>
              <a:rPr lang="ru-RU" sz="4000" b="1" dirty="0" smtClean="0">
                <a:solidFill>
                  <a:schemeClr val="tx1">
                    <a:lumMod val="50000"/>
                  </a:schemeClr>
                </a:solidFill>
                <a:effectLst>
                  <a:outerShdw blurRad="38100" dist="38100" dir="2700000" algn="tl">
                    <a:srgbClr val="000000">
                      <a:alpha val="43137"/>
                    </a:srgbClr>
                  </a:outerShdw>
                </a:effectLst>
              </a:rPr>
              <a:t>оциальный </a:t>
            </a:r>
          </a:p>
          <a:p>
            <a:pPr algn="r"/>
            <a:r>
              <a:rPr lang="ru-RU" sz="4000" b="1" dirty="0">
                <a:solidFill>
                  <a:schemeClr val="tx1">
                    <a:lumMod val="50000"/>
                  </a:schemeClr>
                </a:solidFill>
                <a:effectLst>
                  <a:outerShdw blurRad="38100" dist="38100" dir="2700000" algn="tl">
                    <a:srgbClr val="000000">
                      <a:alpha val="43137"/>
                    </a:srgbClr>
                  </a:outerShdw>
                </a:effectLst>
              </a:rPr>
              <a:t> </a:t>
            </a:r>
            <a:r>
              <a:rPr lang="ru-RU" sz="4000" b="1" dirty="0" smtClean="0">
                <a:solidFill>
                  <a:schemeClr val="tx1">
                    <a:lumMod val="50000"/>
                  </a:schemeClr>
                </a:solidFill>
                <a:effectLst>
                  <a:outerShdw blurRad="38100" dist="38100" dir="2700000" algn="tl">
                    <a:srgbClr val="000000">
                      <a:alpha val="43137"/>
                    </a:srgbClr>
                  </a:outerShdw>
                </a:effectLst>
              </a:rPr>
              <a:t>аспект</a:t>
            </a:r>
            <a:endParaRPr lang="ru-RU" sz="4000" b="1" dirty="0">
              <a:solidFill>
                <a:schemeClr val="tx1">
                  <a:lumMod val="50000"/>
                </a:schemeClr>
              </a:solidFill>
              <a:effectLst>
                <a:outerShdw blurRad="38100" dist="38100" dir="2700000" algn="tl">
                  <a:srgbClr val="000000">
                    <a:alpha val="43137"/>
                  </a:srgbClr>
                </a:outerShdw>
              </a:effectLst>
            </a:endParaRPr>
          </a:p>
        </p:txBody>
      </p:sp>
      <p:sp>
        <p:nvSpPr>
          <p:cNvPr id="2" name="Объект 1"/>
          <p:cNvSpPr>
            <a:spLocks noGrp="1"/>
          </p:cNvSpPr>
          <p:nvPr>
            <p:ph idx="1"/>
          </p:nvPr>
        </p:nvSpPr>
        <p:spPr/>
        <p:txBody>
          <a:bodyPr/>
          <a:lstStyle/>
          <a:p>
            <a:pPr marL="0" lvl="0" indent="0">
              <a:buNone/>
            </a:pPr>
            <a:r>
              <a:rPr lang="ru-RU" u="sng" dirty="0">
                <a:solidFill>
                  <a:schemeClr val="tx1"/>
                </a:solidFill>
                <a:latin typeface="+mn-lt"/>
                <a:ea typeface="+mn-ea"/>
                <a:cs typeface="+mn-cs"/>
              </a:rPr>
              <a:t>Важные советы по этикету </a:t>
            </a:r>
            <a:endParaRPr lang="ru-RU" u="sng" dirty="0" smtClean="0">
              <a:solidFill>
                <a:schemeClr val="tx1"/>
              </a:solidFill>
              <a:latin typeface="+mn-lt"/>
              <a:ea typeface="+mn-ea"/>
              <a:cs typeface="+mn-cs"/>
            </a:endParaRPr>
          </a:p>
          <a:p>
            <a:pPr marL="0" lvl="0" indent="0">
              <a:buNone/>
            </a:pPr>
            <a:endParaRPr lang="ru-RU" dirty="0" smtClean="0">
              <a:solidFill>
                <a:schemeClr val="bg2">
                  <a:lumMod val="50000"/>
                </a:schemeClr>
              </a:solidFill>
            </a:endParaRPr>
          </a:p>
        </p:txBody>
      </p:sp>
      <p:pic>
        <p:nvPicPr>
          <p:cNvPr id="3" name="Рисунок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38537" y="2032440"/>
            <a:ext cx="2909927" cy="4394484"/>
          </a:xfrm>
          <a:prstGeom prst="rect">
            <a:avLst/>
          </a:prstGeom>
          <a:ln>
            <a:noFill/>
          </a:ln>
          <a:effectLst>
            <a:softEdge rad="317500"/>
          </a:effectLst>
        </p:spPr>
      </p:pic>
    </p:spTree>
    <p:extLst>
      <p:ext uri="{BB962C8B-B14F-4D97-AF65-F5344CB8AC3E}">
        <p14:creationId xmlns:p14="http://schemas.microsoft.com/office/powerpoint/2010/main" val="250831969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051720" y="-99392"/>
            <a:ext cx="6696744" cy="1723549"/>
          </a:xfrm>
          <a:prstGeom prst="rect">
            <a:avLst/>
          </a:prstGeom>
          <a:noFill/>
        </p:spPr>
        <p:txBody>
          <a:bodyPr wrap="square" rtlCol="0">
            <a:spAutoFit/>
          </a:bodyPr>
          <a:lstStyle/>
          <a:p>
            <a:pPr algn="r"/>
            <a:r>
              <a:rPr lang="ru-RU" sz="6600" b="1" dirty="0" smtClean="0">
                <a:solidFill>
                  <a:schemeClr val="tx1">
                    <a:lumMod val="50000"/>
                  </a:schemeClr>
                </a:solidFill>
                <a:effectLst>
                  <a:outerShdw blurRad="38100" dist="38100" dir="2700000" algn="tl">
                    <a:srgbClr val="000000">
                      <a:alpha val="43137"/>
                    </a:srgbClr>
                  </a:outerShdw>
                </a:effectLst>
                <a:latin typeface="Andantino script" pitchFamily="2" charset="0"/>
              </a:rPr>
              <a:t>С</a:t>
            </a:r>
            <a:r>
              <a:rPr lang="ru-RU" sz="4000" b="1" dirty="0" smtClean="0">
                <a:solidFill>
                  <a:schemeClr val="tx1">
                    <a:lumMod val="50000"/>
                  </a:schemeClr>
                </a:solidFill>
                <a:effectLst>
                  <a:outerShdw blurRad="38100" dist="38100" dir="2700000" algn="tl">
                    <a:srgbClr val="000000">
                      <a:alpha val="43137"/>
                    </a:srgbClr>
                  </a:outerShdw>
                </a:effectLst>
              </a:rPr>
              <a:t>оциальный </a:t>
            </a:r>
          </a:p>
          <a:p>
            <a:pPr algn="r"/>
            <a:r>
              <a:rPr lang="ru-RU" sz="4000" b="1" dirty="0">
                <a:solidFill>
                  <a:schemeClr val="tx1">
                    <a:lumMod val="50000"/>
                  </a:schemeClr>
                </a:solidFill>
                <a:effectLst>
                  <a:outerShdw blurRad="38100" dist="38100" dir="2700000" algn="tl">
                    <a:srgbClr val="000000">
                      <a:alpha val="43137"/>
                    </a:srgbClr>
                  </a:outerShdw>
                </a:effectLst>
              </a:rPr>
              <a:t> </a:t>
            </a:r>
            <a:r>
              <a:rPr lang="ru-RU" sz="4000" b="1" dirty="0" smtClean="0">
                <a:solidFill>
                  <a:schemeClr val="tx1">
                    <a:lumMod val="50000"/>
                  </a:schemeClr>
                </a:solidFill>
                <a:effectLst>
                  <a:outerShdw blurRad="38100" dist="38100" dir="2700000" algn="tl">
                    <a:srgbClr val="000000">
                      <a:alpha val="43137"/>
                    </a:srgbClr>
                  </a:outerShdw>
                </a:effectLst>
              </a:rPr>
              <a:t>аспект</a:t>
            </a:r>
            <a:endParaRPr lang="ru-RU" sz="4000" b="1" dirty="0">
              <a:solidFill>
                <a:schemeClr val="tx1">
                  <a:lumMod val="50000"/>
                </a:schemeClr>
              </a:solidFill>
              <a:effectLst>
                <a:outerShdw blurRad="38100" dist="38100" dir="2700000" algn="tl">
                  <a:srgbClr val="000000">
                    <a:alpha val="43137"/>
                  </a:srgbClr>
                </a:outerShdw>
              </a:effectLst>
            </a:endParaRPr>
          </a:p>
        </p:txBody>
      </p:sp>
      <p:sp>
        <p:nvSpPr>
          <p:cNvPr id="2" name="Объект 1"/>
          <p:cNvSpPr>
            <a:spLocks noGrp="1"/>
          </p:cNvSpPr>
          <p:nvPr>
            <p:ph idx="1"/>
          </p:nvPr>
        </p:nvSpPr>
        <p:spPr/>
        <p:txBody>
          <a:bodyPr/>
          <a:lstStyle/>
          <a:p>
            <a:pPr marL="0" lvl="0" indent="0">
              <a:buNone/>
            </a:pPr>
            <a:r>
              <a:rPr lang="ru-RU" u="sng" dirty="0">
                <a:solidFill>
                  <a:schemeClr val="tx1"/>
                </a:solidFill>
                <a:latin typeface="+mn-lt"/>
                <a:ea typeface="+mn-ea"/>
                <a:cs typeface="+mn-cs"/>
              </a:rPr>
              <a:t>Важные советы по этикету </a:t>
            </a:r>
            <a:endParaRPr lang="ru-RU" u="sng" dirty="0" smtClean="0">
              <a:solidFill>
                <a:schemeClr val="tx1"/>
              </a:solidFill>
              <a:latin typeface="+mn-lt"/>
              <a:ea typeface="+mn-ea"/>
              <a:cs typeface="+mn-cs"/>
            </a:endParaRPr>
          </a:p>
          <a:p>
            <a:pPr marL="0" lvl="0" indent="0">
              <a:buNone/>
            </a:pPr>
            <a:endParaRPr lang="ru-RU" dirty="0" smtClean="0">
              <a:solidFill>
                <a:schemeClr val="bg2">
                  <a:lumMod val="50000"/>
                </a:schemeClr>
              </a:solidFill>
            </a:endParaRPr>
          </a:p>
        </p:txBody>
      </p:sp>
      <p:pic>
        <p:nvPicPr>
          <p:cNvPr id="3" name="Рисунок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8838" y="3259179"/>
            <a:ext cx="4658035" cy="3100921"/>
          </a:xfrm>
          <a:prstGeom prst="rect">
            <a:avLst/>
          </a:prstGeom>
          <a:ln>
            <a:noFill/>
          </a:ln>
          <a:effectLst>
            <a:softEdge rad="112500"/>
          </a:effectLst>
        </p:spPr>
      </p:pic>
    </p:spTree>
    <p:extLst>
      <p:ext uri="{BB962C8B-B14F-4D97-AF65-F5344CB8AC3E}">
        <p14:creationId xmlns:p14="http://schemas.microsoft.com/office/powerpoint/2010/main" val="225086989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051720" y="-99392"/>
            <a:ext cx="6696744" cy="1723549"/>
          </a:xfrm>
          <a:prstGeom prst="rect">
            <a:avLst/>
          </a:prstGeom>
          <a:noFill/>
        </p:spPr>
        <p:txBody>
          <a:bodyPr wrap="square" rtlCol="0">
            <a:spAutoFit/>
          </a:bodyPr>
          <a:lstStyle/>
          <a:p>
            <a:pPr algn="r"/>
            <a:r>
              <a:rPr lang="ru-RU" sz="6600" b="1" dirty="0" smtClean="0">
                <a:solidFill>
                  <a:schemeClr val="tx1">
                    <a:lumMod val="50000"/>
                  </a:schemeClr>
                </a:solidFill>
                <a:effectLst>
                  <a:outerShdw blurRad="38100" dist="38100" dir="2700000" algn="tl">
                    <a:srgbClr val="000000">
                      <a:alpha val="43137"/>
                    </a:srgbClr>
                  </a:outerShdw>
                </a:effectLst>
                <a:latin typeface="Andantino script" pitchFamily="2" charset="0"/>
              </a:rPr>
              <a:t>С</a:t>
            </a:r>
            <a:r>
              <a:rPr lang="ru-RU" sz="4000" b="1" dirty="0" smtClean="0">
                <a:solidFill>
                  <a:schemeClr val="tx1">
                    <a:lumMod val="50000"/>
                  </a:schemeClr>
                </a:solidFill>
                <a:effectLst>
                  <a:outerShdw blurRad="38100" dist="38100" dir="2700000" algn="tl">
                    <a:srgbClr val="000000">
                      <a:alpha val="43137"/>
                    </a:srgbClr>
                  </a:outerShdw>
                </a:effectLst>
              </a:rPr>
              <a:t>оциальный </a:t>
            </a:r>
          </a:p>
          <a:p>
            <a:pPr algn="r"/>
            <a:r>
              <a:rPr lang="ru-RU" sz="4000" b="1" dirty="0">
                <a:solidFill>
                  <a:schemeClr val="tx1">
                    <a:lumMod val="50000"/>
                  </a:schemeClr>
                </a:solidFill>
                <a:effectLst>
                  <a:outerShdw blurRad="38100" dist="38100" dir="2700000" algn="tl">
                    <a:srgbClr val="000000">
                      <a:alpha val="43137"/>
                    </a:srgbClr>
                  </a:outerShdw>
                </a:effectLst>
              </a:rPr>
              <a:t> </a:t>
            </a:r>
            <a:r>
              <a:rPr lang="ru-RU" sz="4000" b="1" dirty="0" smtClean="0">
                <a:solidFill>
                  <a:schemeClr val="tx1">
                    <a:lumMod val="50000"/>
                  </a:schemeClr>
                </a:solidFill>
                <a:effectLst>
                  <a:outerShdw blurRad="38100" dist="38100" dir="2700000" algn="tl">
                    <a:srgbClr val="000000">
                      <a:alpha val="43137"/>
                    </a:srgbClr>
                  </a:outerShdw>
                </a:effectLst>
              </a:rPr>
              <a:t>аспект</a:t>
            </a:r>
            <a:endParaRPr lang="ru-RU" sz="4000" b="1" dirty="0">
              <a:solidFill>
                <a:schemeClr val="tx1">
                  <a:lumMod val="50000"/>
                </a:schemeClr>
              </a:solidFill>
              <a:effectLst>
                <a:outerShdw blurRad="38100" dist="38100" dir="2700000" algn="tl">
                  <a:srgbClr val="000000">
                    <a:alpha val="43137"/>
                  </a:srgbClr>
                </a:outerShdw>
              </a:effectLst>
            </a:endParaRPr>
          </a:p>
        </p:txBody>
      </p:sp>
      <p:sp>
        <p:nvSpPr>
          <p:cNvPr id="2" name="Объект 1"/>
          <p:cNvSpPr>
            <a:spLocks noGrp="1"/>
          </p:cNvSpPr>
          <p:nvPr>
            <p:ph idx="1"/>
          </p:nvPr>
        </p:nvSpPr>
        <p:spPr/>
        <p:txBody>
          <a:bodyPr/>
          <a:lstStyle/>
          <a:p>
            <a:pPr marL="0" lvl="0" indent="0">
              <a:buNone/>
            </a:pPr>
            <a:r>
              <a:rPr lang="ru-RU" u="sng" dirty="0">
                <a:solidFill>
                  <a:schemeClr val="tx1"/>
                </a:solidFill>
                <a:latin typeface="+mn-lt"/>
                <a:ea typeface="+mn-ea"/>
                <a:cs typeface="+mn-cs"/>
              </a:rPr>
              <a:t>Важные советы по этикету </a:t>
            </a:r>
            <a:endParaRPr lang="ru-RU" u="sng" dirty="0" smtClean="0">
              <a:solidFill>
                <a:schemeClr val="tx1"/>
              </a:solidFill>
              <a:latin typeface="+mn-lt"/>
              <a:ea typeface="+mn-ea"/>
              <a:cs typeface="+mn-cs"/>
            </a:endParaRPr>
          </a:p>
          <a:p>
            <a:pPr marL="0" lvl="0" indent="0">
              <a:buNone/>
            </a:pPr>
            <a:endParaRPr lang="ru-RU" dirty="0" smtClean="0">
              <a:solidFill>
                <a:schemeClr val="bg2">
                  <a:lumMod val="50000"/>
                </a:schemeClr>
              </a:solidFill>
            </a:endParaRPr>
          </a:p>
        </p:txBody>
      </p:sp>
      <p:pic>
        <p:nvPicPr>
          <p:cNvPr id="3" name="Рисунок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1863" y="3752580"/>
            <a:ext cx="8016601" cy="2628748"/>
          </a:xfrm>
          <a:prstGeom prst="rect">
            <a:avLst/>
          </a:prstGeom>
          <a:ln>
            <a:noFill/>
          </a:ln>
          <a:effectLst>
            <a:softEdge rad="112500"/>
          </a:effectLst>
        </p:spPr>
      </p:pic>
    </p:spTree>
    <p:extLst>
      <p:ext uri="{BB962C8B-B14F-4D97-AF65-F5344CB8AC3E}">
        <p14:creationId xmlns:p14="http://schemas.microsoft.com/office/powerpoint/2010/main" val="339244035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051720" y="-99392"/>
            <a:ext cx="6696744" cy="1723549"/>
          </a:xfrm>
          <a:prstGeom prst="rect">
            <a:avLst/>
          </a:prstGeom>
          <a:noFill/>
        </p:spPr>
        <p:txBody>
          <a:bodyPr wrap="square" rtlCol="0">
            <a:spAutoFit/>
          </a:bodyPr>
          <a:lstStyle/>
          <a:p>
            <a:pPr algn="r"/>
            <a:r>
              <a:rPr lang="ru-RU" sz="6600" b="1" dirty="0" smtClean="0">
                <a:solidFill>
                  <a:schemeClr val="tx1">
                    <a:lumMod val="50000"/>
                  </a:schemeClr>
                </a:solidFill>
                <a:effectLst>
                  <a:outerShdw blurRad="38100" dist="38100" dir="2700000" algn="tl">
                    <a:srgbClr val="000000">
                      <a:alpha val="43137"/>
                    </a:srgbClr>
                  </a:outerShdw>
                </a:effectLst>
                <a:latin typeface="Andantino script" pitchFamily="2" charset="0"/>
              </a:rPr>
              <a:t>С</a:t>
            </a:r>
            <a:r>
              <a:rPr lang="ru-RU" sz="4000" b="1" dirty="0" smtClean="0">
                <a:solidFill>
                  <a:schemeClr val="tx1">
                    <a:lumMod val="50000"/>
                  </a:schemeClr>
                </a:solidFill>
                <a:effectLst>
                  <a:outerShdw blurRad="38100" dist="38100" dir="2700000" algn="tl">
                    <a:srgbClr val="000000">
                      <a:alpha val="43137"/>
                    </a:srgbClr>
                  </a:outerShdw>
                </a:effectLst>
              </a:rPr>
              <a:t>оциальный </a:t>
            </a:r>
          </a:p>
          <a:p>
            <a:pPr algn="r"/>
            <a:r>
              <a:rPr lang="ru-RU" sz="4000" b="1" dirty="0">
                <a:solidFill>
                  <a:schemeClr val="tx1">
                    <a:lumMod val="50000"/>
                  </a:schemeClr>
                </a:solidFill>
                <a:effectLst>
                  <a:outerShdw blurRad="38100" dist="38100" dir="2700000" algn="tl">
                    <a:srgbClr val="000000">
                      <a:alpha val="43137"/>
                    </a:srgbClr>
                  </a:outerShdw>
                </a:effectLst>
              </a:rPr>
              <a:t> </a:t>
            </a:r>
            <a:r>
              <a:rPr lang="ru-RU" sz="4000" b="1" dirty="0" smtClean="0">
                <a:solidFill>
                  <a:schemeClr val="tx1">
                    <a:lumMod val="50000"/>
                  </a:schemeClr>
                </a:solidFill>
                <a:effectLst>
                  <a:outerShdw blurRad="38100" dist="38100" dir="2700000" algn="tl">
                    <a:srgbClr val="000000">
                      <a:alpha val="43137"/>
                    </a:srgbClr>
                  </a:outerShdw>
                </a:effectLst>
              </a:rPr>
              <a:t>аспект</a:t>
            </a:r>
            <a:endParaRPr lang="ru-RU" sz="4000" b="1" dirty="0">
              <a:solidFill>
                <a:schemeClr val="tx1">
                  <a:lumMod val="50000"/>
                </a:schemeClr>
              </a:solidFill>
              <a:effectLst>
                <a:outerShdw blurRad="38100" dist="38100" dir="2700000" algn="tl">
                  <a:srgbClr val="000000">
                    <a:alpha val="43137"/>
                  </a:srgbClr>
                </a:outerShdw>
              </a:effectLst>
            </a:endParaRPr>
          </a:p>
        </p:txBody>
      </p:sp>
      <p:sp>
        <p:nvSpPr>
          <p:cNvPr id="2" name="Объект 1"/>
          <p:cNvSpPr>
            <a:spLocks noGrp="1"/>
          </p:cNvSpPr>
          <p:nvPr>
            <p:ph idx="1"/>
          </p:nvPr>
        </p:nvSpPr>
        <p:spPr/>
        <p:txBody>
          <a:bodyPr/>
          <a:lstStyle/>
          <a:p>
            <a:pPr marL="0" lvl="0" indent="0">
              <a:buNone/>
            </a:pPr>
            <a:r>
              <a:rPr lang="ru-RU" u="sng" dirty="0">
                <a:solidFill>
                  <a:schemeClr val="tx1"/>
                </a:solidFill>
                <a:latin typeface="+mn-lt"/>
                <a:ea typeface="+mn-ea"/>
                <a:cs typeface="+mn-cs"/>
              </a:rPr>
              <a:t>Важные советы по этикету </a:t>
            </a:r>
            <a:endParaRPr lang="ru-RU" u="sng" dirty="0" smtClean="0">
              <a:solidFill>
                <a:schemeClr val="tx1"/>
              </a:solidFill>
              <a:latin typeface="+mn-lt"/>
              <a:ea typeface="+mn-ea"/>
              <a:cs typeface="+mn-cs"/>
            </a:endParaRPr>
          </a:p>
          <a:p>
            <a:pPr marL="0" lvl="0" indent="0">
              <a:buNone/>
            </a:pPr>
            <a:endParaRPr lang="ru-RU" dirty="0" smtClean="0">
              <a:solidFill>
                <a:schemeClr val="bg2">
                  <a:lumMod val="50000"/>
                </a:schemeClr>
              </a:solidFill>
            </a:endParaRPr>
          </a:p>
        </p:txBody>
      </p:sp>
      <p:pic>
        <p:nvPicPr>
          <p:cNvPr id="3" name="Рисунок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62218" y="2919408"/>
            <a:ext cx="6162831" cy="3851768"/>
          </a:xfrm>
          <a:prstGeom prst="rect">
            <a:avLst/>
          </a:prstGeom>
          <a:ln>
            <a:noFill/>
          </a:ln>
          <a:effectLst>
            <a:softEdge rad="317500"/>
          </a:effectLst>
        </p:spPr>
      </p:pic>
    </p:spTree>
    <p:extLst>
      <p:ext uri="{BB962C8B-B14F-4D97-AF65-F5344CB8AC3E}">
        <p14:creationId xmlns:p14="http://schemas.microsoft.com/office/powerpoint/2010/main" val="382026457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051720" y="-99392"/>
            <a:ext cx="6696744" cy="1723549"/>
          </a:xfrm>
          <a:prstGeom prst="rect">
            <a:avLst/>
          </a:prstGeom>
          <a:noFill/>
        </p:spPr>
        <p:txBody>
          <a:bodyPr wrap="square" rtlCol="0">
            <a:spAutoFit/>
          </a:bodyPr>
          <a:lstStyle/>
          <a:p>
            <a:pPr algn="r"/>
            <a:r>
              <a:rPr lang="ru-RU" sz="6600" b="1" dirty="0" smtClean="0">
                <a:solidFill>
                  <a:schemeClr val="tx1">
                    <a:lumMod val="50000"/>
                  </a:schemeClr>
                </a:solidFill>
                <a:effectLst>
                  <a:outerShdw blurRad="38100" dist="38100" dir="2700000" algn="tl">
                    <a:srgbClr val="000000">
                      <a:alpha val="43137"/>
                    </a:srgbClr>
                  </a:outerShdw>
                </a:effectLst>
                <a:latin typeface="Andantino script" pitchFamily="2" charset="0"/>
              </a:rPr>
              <a:t>С</a:t>
            </a:r>
            <a:r>
              <a:rPr lang="ru-RU" sz="4000" b="1" dirty="0" smtClean="0">
                <a:solidFill>
                  <a:schemeClr val="tx1">
                    <a:lumMod val="50000"/>
                  </a:schemeClr>
                </a:solidFill>
                <a:effectLst>
                  <a:outerShdw blurRad="38100" dist="38100" dir="2700000" algn="tl">
                    <a:srgbClr val="000000">
                      <a:alpha val="43137"/>
                    </a:srgbClr>
                  </a:outerShdw>
                </a:effectLst>
              </a:rPr>
              <a:t>оциальный </a:t>
            </a:r>
          </a:p>
          <a:p>
            <a:pPr algn="r"/>
            <a:r>
              <a:rPr lang="ru-RU" sz="4000" b="1" dirty="0">
                <a:solidFill>
                  <a:schemeClr val="tx1">
                    <a:lumMod val="50000"/>
                  </a:schemeClr>
                </a:solidFill>
                <a:effectLst>
                  <a:outerShdw blurRad="38100" dist="38100" dir="2700000" algn="tl">
                    <a:srgbClr val="000000">
                      <a:alpha val="43137"/>
                    </a:srgbClr>
                  </a:outerShdw>
                </a:effectLst>
              </a:rPr>
              <a:t> </a:t>
            </a:r>
            <a:r>
              <a:rPr lang="ru-RU" sz="4000" b="1" dirty="0" smtClean="0">
                <a:solidFill>
                  <a:schemeClr val="tx1">
                    <a:lumMod val="50000"/>
                  </a:schemeClr>
                </a:solidFill>
                <a:effectLst>
                  <a:outerShdw blurRad="38100" dist="38100" dir="2700000" algn="tl">
                    <a:srgbClr val="000000">
                      <a:alpha val="43137"/>
                    </a:srgbClr>
                  </a:outerShdw>
                </a:effectLst>
              </a:rPr>
              <a:t>аспект</a:t>
            </a:r>
            <a:endParaRPr lang="ru-RU" sz="4000" b="1" dirty="0">
              <a:solidFill>
                <a:schemeClr val="tx1">
                  <a:lumMod val="50000"/>
                </a:schemeClr>
              </a:solidFill>
              <a:effectLst>
                <a:outerShdw blurRad="38100" dist="38100" dir="2700000" algn="tl">
                  <a:srgbClr val="000000">
                    <a:alpha val="43137"/>
                  </a:srgbClr>
                </a:outerShdw>
              </a:effectLst>
            </a:endParaRPr>
          </a:p>
        </p:txBody>
      </p:sp>
      <p:sp>
        <p:nvSpPr>
          <p:cNvPr id="2" name="Объект 1"/>
          <p:cNvSpPr>
            <a:spLocks noGrp="1"/>
          </p:cNvSpPr>
          <p:nvPr>
            <p:ph idx="1"/>
          </p:nvPr>
        </p:nvSpPr>
        <p:spPr/>
        <p:txBody>
          <a:bodyPr/>
          <a:lstStyle/>
          <a:p>
            <a:pPr marL="0" lvl="0" indent="0">
              <a:buNone/>
            </a:pPr>
            <a:r>
              <a:rPr lang="ru-RU" u="sng" dirty="0">
                <a:solidFill>
                  <a:schemeClr val="tx1"/>
                </a:solidFill>
                <a:latin typeface="+mn-lt"/>
                <a:ea typeface="+mn-ea"/>
                <a:cs typeface="+mn-cs"/>
              </a:rPr>
              <a:t>Важные советы по этикету </a:t>
            </a:r>
            <a:endParaRPr lang="ru-RU" u="sng" dirty="0" smtClean="0">
              <a:solidFill>
                <a:schemeClr val="tx1"/>
              </a:solidFill>
              <a:latin typeface="+mn-lt"/>
              <a:ea typeface="+mn-ea"/>
              <a:cs typeface="+mn-cs"/>
            </a:endParaRPr>
          </a:p>
          <a:p>
            <a:pPr marL="0" lvl="0" indent="0">
              <a:buNone/>
            </a:pPr>
            <a:endParaRPr lang="ru-RU" dirty="0" smtClean="0">
              <a:solidFill>
                <a:schemeClr val="bg2">
                  <a:lumMod val="50000"/>
                </a:schemeClr>
              </a:solidFill>
            </a:endParaRPr>
          </a:p>
        </p:txBody>
      </p:sp>
      <p:pic>
        <p:nvPicPr>
          <p:cNvPr id="3" name="Рисунок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0575" y="3259179"/>
            <a:ext cx="4134561" cy="3100921"/>
          </a:xfrm>
          <a:prstGeom prst="rect">
            <a:avLst/>
          </a:prstGeom>
          <a:ln>
            <a:noFill/>
          </a:ln>
          <a:effectLst>
            <a:softEdge rad="112500"/>
          </a:effectLst>
        </p:spPr>
      </p:pic>
    </p:spTree>
    <p:extLst>
      <p:ext uri="{BB962C8B-B14F-4D97-AF65-F5344CB8AC3E}">
        <p14:creationId xmlns:p14="http://schemas.microsoft.com/office/powerpoint/2010/main" val="109973342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u="sng" dirty="0" smtClean="0"/>
              <a:t>Физическое здоровье</a:t>
            </a:r>
            <a:endParaRPr lang="ru-RU" u="sng" dirty="0"/>
          </a:p>
        </p:txBody>
      </p:sp>
      <p:sp>
        <p:nvSpPr>
          <p:cNvPr id="3" name="Объект 2"/>
          <p:cNvSpPr>
            <a:spLocks noGrp="1"/>
          </p:cNvSpPr>
          <p:nvPr>
            <p:ph idx="1"/>
          </p:nvPr>
        </p:nvSpPr>
        <p:spPr>
          <a:xfrm>
            <a:off x="323528" y="2492375"/>
            <a:ext cx="8496622" cy="3959225"/>
          </a:xfrm>
        </p:spPr>
        <p:txBody>
          <a:bodyPr/>
          <a:lstStyle/>
          <a:p>
            <a:r>
              <a:rPr lang="ru-RU" dirty="0">
                <a:solidFill>
                  <a:schemeClr val="tx1"/>
                </a:solidFill>
                <a:latin typeface="+mn-lt"/>
                <a:ea typeface="+mn-ea"/>
                <a:cs typeface="+mn-cs"/>
              </a:rPr>
              <a:t>Позаботьтесь о том, чтобы распределить свое время и иметь достаточный </a:t>
            </a:r>
            <a:r>
              <a:rPr lang="ru-RU" dirty="0" smtClean="0">
                <a:solidFill>
                  <a:schemeClr val="tx1"/>
                </a:solidFill>
                <a:latin typeface="+mn-lt"/>
                <a:ea typeface="+mn-ea"/>
                <a:cs typeface="+mn-cs"/>
              </a:rPr>
              <a:t>отдых.</a:t>
            </a:r>
          </a:p>
          <a:p>
            <a:r>
              <a:rPr lang="ru-RU" dirty="0">
                <a:solidFill>
                  <a:schemeClr val="tx1"/>
                </a:solidFill>
                <a:latin typeface="+mn-lt"/>
                <a:ea typeface="+mn-ea"/>
                <a:cs typeface="+mn-cs"/>
              </a:rPr>
              <a:t>Разработайте программу регулярных физических упражнений. </a:t>
            </a:r>
            <a:endParaRPr lang="ru-RU" dirty="0" smtClean="0">
              <a:solidFill>
                <a:schemeClr val="tx1"/>
              </a:solidFill>
              <a:latin typeface="+mn-lt"/>
              <a:ea typeface="+mn-ea"/>
              <a:cs typeface="+mn-cs"/>
            </a:endParaRPr>
          </a:p>
          <a:p>
            <a:r>
              <a:rPr lang="ru-RU" dirty="0">
                <a:solidFill>
                  <a:schemeClr val="tx1"/>
                </a:solidFill>
                <a:latin typeface="+mn-lt"/>
                <a:ea typeface="+mn-ea"/>
                <a:cs typeface="+mn-cs"/>
              </a:rPr>
              <a:t>Пейте по 8 стаканов воды в день. </a:t>
            </a:r>
            <a:endParaRPr lang="ru-RU" dirty="0" smtClean="0">
              <a:solidFill>
                <a:schemeClr val="tx1"/>
              </a:solidFill>
              <a:latin typeface="+mn-lt"/>
              <a:ea typeface="+mn-ea"/>
              <a:cs typeface="+mn-cs"/>
            </a:endParaRPr>
          </a:p>
          <a:p>
            <a:r>
              <a:rPr lang="ru-RU" dirty="0">
                <a:solidFill>
                  <a:schemeClr val="tx1"/>
                </a:solidFill>
                <a:latin typeface="+mn-lt"/>
                <a:ea typeface="+mn-ea"/>
                <a:cs typeface="+mn-cs"/>
              </a:rPr>
              <a:t>Питайтесь основательно. </a:t>
            </a:r>
            <a:endParaRPr lang="ru-RU" dirty="0" smtClean="0">
              <a:solidFill>
                <a:schemeClr val="tx1"/>
              </a:solidFill>
              <a:latin typeface="+mn-lt"/>
              <a:ea typeface="+mn-ea"/>
              <a:cs typeface="+mn-cs"/>
            </a:endParaRPr>
          </a:p>
          <a:p>
            <a:r>
              <a:rPr lang="ru-RU" dirty="0">
                <a:solidFill>
                  <a:schemeClr val="tx1"/>
                </a:solidFill>
                <a:latin typeface="+mn-lt"/>
                <a:ea typeface="+mn-ea"/>
                <a:cs typeface="+mn-cs"/>
              </a:rPr>
              <a:t>Две самые большие проблемы литературного евангелиста – нерегулярные приемы пищи и поздние обильные ужины. </a:t>
            </a:r>
            <a:endParaRPr lang="ru-RU" dirty="0" smtClean="0">
              <a:solidFill>
                <a:schemeClr val="tx1"/>
              </a:solidFill>
              <a:latin typeface="+mn-lt"/>
              <a:ea typeface="+mn-ea"/>
              <a:cs typeface="+mn-cs"/>
            </a:endParaRPr>
          </a:p>
          <a:p>
            <a:endParaRPr lang="ru-RU" dirty="0"/>
          </a:p>
        </p:txBody>
      </p:sp>
      <p:sp>
        <p:nvSpPr>
          <p:cNvPr id="4" name="TextBox 3"/>
          <p:cNvSpPr txBox="1"/>
          <p:nvPr/>
        </p:nvSpPr>
        <p:spPr>
          <a:xfrm>
            <a:off x="4716016" y="116632"/>
            <a:ext cx="4032448" cy="1723549"/>
          </a:xfrm>
          <a:prstGeom prst="rect">
            <a:avLst/>
          </a:prstGeom>
          <a:noFill/>
        </p:spPr>
        <p:txBody>
          <a:bodyPr wrap="square" rtlCol="0">
            <a:spAutoFit/>
          </a:bodyPr>
          <a:lstStyle/>
          <a:p>
            <a:pPr algn="r"/>
            <a:r>
              <a:rPr lang="ru-RU" sz="6600" b="1" dirty="0" smtClean="0">
                <a:solidFill>
                  <a:schemeClr val="tx1">
                    <a:lumMod val="50000"/>
                  </a:schemeClr>
                </a:solidFill>
                <a:effectLst>
                  <a:outerShdw blurRad="38100" dist="38100" dir="2700000" algn="tl">
                    <a:srgbClr val="000000">
                      <a:alpha val="43137"/>
                    </a:srgbClr>
                  </a:outerShdw>
                </a:effectLst>
                <a:latin typeface="Andantino script" pitchFamily="2" charset="0"/>
              </a:rPr>
              <a:t>Ф</a:t>
            </a:r>
            <a:r>
              <a:rPr lang="ru-RU" sz="4000" b="1" dirty="0" smtClean="0">
                <a:solidFill>
                  <a:schemeClr val="tx1">
                    <a:lumMod val="50000"/>
                  </a:schemeClr>
                </a:solidFill>
                <a:effectLst>
                  <a:outerShdw blurRad="38100" dist="38100" dir="2700000" algn="tl">
                    <a:srgbClr val="000000">
                      <a:alpha val="43137"/>
                    </a:srgbClr>
                  </a:outerShdw>
                </a:effectLst>
              </a:rPr>
              <a:t>изический аспект</a:t>
            </a:r>
            <a:endParaRPr lang="ru-RU" sz="4000" b="1" dirty="0">
              <a:solidFill>
                <a:schemeClr val="tx1">
                  <a:lumMod val="50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02574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051720" y="-99392"/>
            <a:ext cx="6696744" cy="1723549"/>
          </a:xfrm>
          <a:prstGeom prst="rect">
            <a:avLst/>
          </a:prstGeom>
          <a:noFill/>
        </p:spPr>
        <p:txBody>
          <a:bodyPr wrap="square" rtlCol="0">
            <a:spAutoFit/>
          </a:bodyPr>
          <a:lstStyle/>
          <a:p>
            <a:pPr algn="r"/>
            <a:r>
              <a:rPr lang="ru-RU" sz="6600" b="1" dirty="0" smtClean="0">
                <a:solidFill>
                  <a:schemeClr val="tx1">
                    <a:lumMod val="50000"/>
                  </a:schemeClr>
                </a:solidFill>
                <a:effectLst>
                  <a:outerShdw blurRad="38100" dist="38100" dir="2700000" algn="tl">
                    <a:srgbClr val="000000">
                      <a:alpha val="43137"/>
                    </a:srgbClr>
                  </a:outerShdw>
                </a:effectLst>
                <a:latin typeface="Andantino script" pitchFamily="2" charset="0"/>
              </a:rPr>
              <a:t>С</a:t>
            </a:r>
            <a:r>
              <a:rPr lang="ru-RU" sz="4000" b="1" dirty="0" smtClean="0">
                <a:solidFill>
                  <a:schemeClr val="tx1">
                    <a:lumMod val="50000"/>
                  </a:schemeClr>
                </a:solidFill>
                <a:effectLst>
                  <a:outerShdw blurRad="38100" dist="38100" dir="2700000" algn="tl">
                    <a:srgbClr val="000000">
                      <a:alpha val="43137"/>
                    </a:srgbClr>
                  </a:outerShdw>
                </a:effectLst>
              </a:rPr>
              <a:t>оциальный </a:t>
            </a:r>
          </a:p>
          <a:p>
            <a:pPr algn="r"/>
            <a:r>
              <a:rPr lang="ru-RU" sz="4000" b="1" dirty="0">
                <a:solidFill>
                  <a:schemeClr val="tx1">
                    <a:lumMod val="50000"/>
                  </a:schemeClr>
                </a:solidFill>
                <a:effectLst>
                  <a:outerShdw blurRad="38100" dist="38100" dir="2700000" algn="tl">
                    <a:srgbClr val="000000">
                      <a:alpha val="43137"/>
                    </a:srgbClr>
                  </a:outerShdw>
                </a:effectLst>
              </a:rPr>
              <a:t> </a:t>
            </a:r>
            <a:r>
              <a:rPr lang="ru-RU" sz="4000" b="1" dirty="0" smtClean="0">
                <a:solidFill>
                  <a:schemeClr val="tx1">
                    <a:lumMod val="50000"/>
                  </a:schemeClr>
                </a:solidFill>
                <a:effectLst>
                  <a:outerShdw blurRad="38100" dist="38100" dir="2700000" algn="tl">
                    <a:srgbClr val="000000">
                      <a:alpha val="43137"/>
                    </a:srgbClr>
                  </a:outerShdw>
                </a:effectLst>
              </a:rPr>
              <a:t>аспект</a:t>
            </a:r>
            <a:endParaRPr lang="ru-RU" sz="4000" b="1" dirty="0">
              <a:solidFill>
                <a:schemeClr val="tx1">
                  <a:lumMod val="50000"/>
                </a:schemeClr>
              </a:solidFill>
              <a:effectLst>
                <a:outerShdw blurRad="38100" dist="38100" dir="2700000" algn="tl">
                  <a:srgbClr val="000000">
                    <a:alpha val="43137"/>
                  </a:srgbClr>
                </a:outerShdw>
              </a:effectLst>
            </a:endParaRPr>
          </a:p>
        </p:txBody>
      </p:sp>
      <p:sp>
        <p:nvSpPr>
          <p:cNvPr id="2" name="Объект 1"/>
          <p:cNvSpPr>
            <a:spLocks noGrp="1"/>
          </p:cNvSpPr>
          <p:nvPr>
            <p:ph idx="1"/>
          </p:nvPr>
        </p:nvSpPr>
        <p:spPr/>
        <p:txBody>
          <a:bodyPr/>
          <a:lstStyle/>
          <a:p>
            <a:pPr marL="0" lvl="0" indent="0">
              <a:buNone/>
            </a:pPr>
            <a:r>
              <a:rPr lang="ru-RU" u="sng" dirty="0">
                <a:solidFill>
                  <a:schemeClr val="tx1"/>
                </a:solidFill>
                <a:latin typeface="+mn-lt"/>
                <a:ea typeface="+mn-ea"/>
                <a:cs typeface="+mn-cs"/>
              </a:rPr>
              <a:t>Важные советы по этикету </a:t>
            </a:r>
            <a:endParaRPr lang="ru-RU" u="sng" dirty="0" smtClean="0">
              <a:solidFill>
                <a:schemeClr val="tx1"/>
              </a:solidFill>
              <a:latin typeface="+mn-lt"/>
              <a:ea typeface="+mn-ea"/>
              <a:cs typeface="+mn-cs"/>
            </a:endParaRPr>
          </a:p>
          <a:p>
            <a:pPr marL="0" lvl="0" indent="0">
              <a:buNone/>
            </a:pPr>
            <a:endParaRPr lang="ru-RU" dirty="0" smtClean="0">
              <a:solidFill>
                <a:schemeClr val="bg2">
                  <a:lumMod val="50000"/>
                </a:schemeClr>
              </a:solidFill>
            </a:endParaRPr>
          </a:p>
        </p:txBody>
      </p:sp>
      <p:pic>
        <p:nvPicPr>
          <p:cNvPr id="3" name="Рисунок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20680" y="3752580"/>
            <a:ext cx="4638967" cy="2628748"/>
          </a:xfrm>
          <a:prstGeom prst="rect">
            <a:avLst/>
          </a:prstGeom>
          <a:ln>
            <a:noFill/>
          </a:ln>
          <a:effectLst>
            <a:softEdge rad="112500"/>
          </a:effectLst>
        </p:spPr>
      </p:pic>
    </p:spTree>
    <p:extLst>
      <p:ext uri="{BB962C8B-B14F-4D97-AF65-F5344CB8AC3E}">
        <p14:creationId xmlns:p14="http://schemas.microsoft.com/office/powerpoint/2010/main" val="346838201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67266" name="Rectangle 2"/>
          <p:cNvSpPr>
            <a:spLocks noGrp="1" noChangeArrowheads="1"/>
          </p:cNvSpPr>
          <p:nvPr>
            <p:ph type="title"/>
          </p:nvPr>
        </p:nvSpPr>
        <p:spPr>
          <a:xfrm>
            <a:off x="1835150" y="115888"/>
            <a:ext cx="6553200" cy="792162"/>
          </a:xfrm>
        </p:spPr>
        <p:txBody>
          <a:bodyPr/>
          <a:lstStyle/>
          <a:p>
            <a:endParaRPr lang="ru-RU"/>
          </a:p>
        </p:txBody>
      </p:sp>
      <p:sp>
        <p:nvSpPr>
          <p:cNvPr id="267267" name="Rectangle 3"/>
          <p:cNvSpPr>
            <a:spLocks noGrp="1" noChangeArrowheads="1"/>
          </p:cNvSpPr>
          <p:nvPr>
            <p:ph type="body" idx="1"/>
          </p:nvPr>
        </p:nvSpPr>
        <p:spPr>
          <a:xfrm>
            <a:off x="1835150" y="908050"/>
            <a:ext cx="6985000" cy="5543550"/>
          </a:xfrm>
        </p:spPr>
        <p:txBody>
          <a:bodyPr/>
          <a:lstStyle/>
          <a:p>
            <a:endParaRPr lang="ru-RU"/>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1984375"/>
            <a:ext cx="8568952" cy="508000"/>
          </a:xfrm>
        </p:spPr>
        <p:txBody>
          <a:bodyPr/>
          <a:lstStyle/>
          <a:p>
            <a:r>
              <a:rPr lang="ru-RU" u="sng" dirty="0">
                <a:solidFill>
                  <a:schemeClr val="bg2"/>
                </a:solidFill>
                <a:latin typeface="+mj-lt"/>
                <a:ea typeface="+mj-ea"/>
                <a:cs typeface="+mj-cs"/>
              </a:rPr>
              <a:t>Внешний вид и надлежащая одежда</a:t>
            </a:r>
            <a:endParaRPr lang="ru-RU" dirty="0">
              <a:solidFill>
                <a:schemeClr val="bg2"/>
              </a:solidFill>
              <a:latin typeface="+mj-lt"/>
              <a:ea typeface="+mj-ea"/>
              <a:cs typeface="+mj-cs"/>
            </a:endParaRPr>
          </a:p>
        </p:txBody>
      </p:sp>
      <p:sp>
        <p:nvSpPr>
          <p:cNvPr id="3" name="Объект 2"/>
          <p:cNvSpPr>
            <a:spLocks noGrp="1"/>
          </p:cNvSpPr>
          <p:nvPr>
            <p:ph idx="1"/>
          </p:nvPr>
        </p:nvSpPr>
        <p:spPr>
          <a:xfrm>
            <a:off x="323528" y="2492375"/>
            <a:ext cx="8496622" cy="3959225"/>
          </a:xfrm>
        </p:spPr>
        <p:txBody>
          <a:bodyPr/>
          <a:lstStyle/>
          <a:p>
            <a:r>
              <a:rPr lang="ru-RU" dirty="0">
                <a:solidFill>
                  <a:schemeClr val="tx1"/>
                </a:solidFill>
                <a:latin typeface="+mn-lt"/>
                <a:ea typeface="+mn-ea"/>
                <a:cs typeface="+mn-cs"/>
              </a:rPr>
              <a:t>Одевайтесь опрятно и соответствующим образом. </a:t>
            </a:r>
            <a:endParaRPr lang="ru-RU" dirty="0" smtClean="0">
              <a:solidFill>
                <a:schemeClr val="tx1"/>
              </a:solidFill>
              <a:latin typeface="+mn-lt"/>
              <a:ea typeface="+mn-ea"/>
              <a:cs typeface="+mn-cs"/>
            </a:endParaRPr>
          </a:p>
          <a:p>
            <a:r>
              <a:rPr lang="ru-RU" dirty="0" smtClean="0">
                <a:solidFill>
                  <a:schemeClr val="tx1"/>
                </a:solidFill>
                <a:latin typeface="+mn-lt"/>
                <a:ea typeface="+mn-ea"/>
                <a:cs typeface="+mn-cs"/>
              </a:rPr>
              <a:t>Аккуратность.</a:t>
            </a:r>
          </a:p>
          <a:p>
            <a:r>
              <a:rPr lang="ru-RU" dirty="0">
                <a:solidFill>
                  <a:schemeClr val="tx1"/>
                </a:solidFill>
                <a:latin typeface="+mn-lt"/>
                <a:ea typeface="+mn-ea"/>
                <a:cs typeface="+mn-cs"/>
              </a:rPr>
              <a:t>Как вы </a:t>
            </a:r>
            <a:r>
              <a:rPr lang="ru-RU" dirty="0" smtClean="0">
                <a:solidFill>
                  <a:schemeClr val="tx1"/>
                </a:solidFill>
                <a:latin typeface="+mn-lt"/>
                <a:ea typeface="+mn-ea"/>
                <a:cs typeface="+mn-cs"/>
              </a:rPr>
              <a:t>пахнете?</a:t>
            </a:r>
          </a:p>
          <a:p>
            <a:r>
              <a:rPr lang="ru-RU" dirty="0">
                <a:solidFill>
                  <a:schemeClr val="tx1"/>
                </a:solidFill>
                <a:latin typeface="+mn-lt"/>
                <a:ea typeface="+mn-ea"/>
                <a:cs typeface="+mn-cs"/>
              </a:rPr>
              <a:t>Хорошая </a:t>
            </a:r>
            <a:r>
              <a:rPr lang="ru-RU" dirty="0" smtClean="0">
                <a:solidFill>
                  <a:schemeClr val="tx1"/>
                </a:solidFill>
                <a:latin typeface="+mn-lt"/>
                <a:ea typeface="+mn-ea"/>
                <a:cs typeface="+mn-cs"/>
              </a:rPr>
              <a:t>осанка.</a:t>
            </a:r>
            <a:endParaRPr lang="ru-RU" dirty="0"/>
          </a:p>
        </p:txBody>
      </p:sp>
      <p:sp>
        <p:nvSpPr>
          <p:cNvPr id="4" name="TextBox 3"/>
          <p:cNvSpPr txBox="1"/>
          <p:nvPr/>
        </p:nvSpPr>
        <p:spPr>
          <a:xfrm>
            <a:off x="4716016" y="116632"/>
            <a:ext cx="4032448" cy="1723549"/>
          </a:xfrm>
          <a:prstGeom prst="rect">
            <a:avLst/>
          </a:prstGeom>
          <a:noFill/>
        </p:spPr>
        <p:txBody>
          <a:bodyPr wrap="square" rtlCol="0">
            <a:spAutoFit/>
          </a:bodyPr>
          <a:lstStyle/>
          <a:p>
            <a:pPr algn="r"/>
            <a:r>
              <a:rPr lang="ru-RU" sz="6600" b="1" dirty="0" smtClean="0">
                <a:solidFill>
                  <a:schemeClr val="tx1">
                    <a:lumMod val="50000"/>
                  </a:schemeClr>
                </a:solidFill>
                <a:effectLst>
                  <a:outerShdw blurRad="38100" dist="38100" dir="2700000" algn="tl">
                    <a:srgbClr val="000000">
                      <a:alpha val="43137"/>
                    </a:srgbClr>
                  </a:outerShdw>
                </a:effectLst>
                <a:latin typeface="Andantino script" pitchFamily="2" charset="0"/>
              </a:rPr>
              <a:t>Ф</a:t>
            </a:r>
            <a:r>
              <a:rPr lang="ru-RU" sz="4000" b="1" dirty="0" smtClean="0">
                <a:solidFill>
                  <a:schemeClr val="tx1">
                    <a:lumMod val="50000"/>
                  </a:schemeClr>
                </a:solidFill>
                <a:effectLst>
                  <a:outerShdw blurRad="38100" dist="38100" dir="2700000" algn="tl">
                    <a:srgbClr val="000000">
                      <a:alpha val="43137"/>
                    </a:srgbClr>
                  </a:outerShdw>
                </a:effectLst>
              </a:rPr>
              <a:t>изический аспект</a:t>
            </a:r>
            <a:endParaRPr lang="ru-RU" sz="4000" b="1" dirty="0">
              <a:solidFill>
                <a:schemeClr val="tx1">
                  <a:lumMod val="50000"/>
                </a:schemeClr>
              </a:solidFill>
              <a:effectLst>
                <a:outerShdw blurRad="38100" dist="38100" dir="2700000" algn="tl">
                  <a:srgbClr val="000000">
                    <a:alpha val="43137"/>
                  </a:srgbClr>
                </a:outerShdw>
              </a:effectLst>
            </a:endParaRPr>
          </a:p>
        </p:txBody>
      </p:sp>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23928" y="3381885"/>
            <a:ext cx="4644008" cy="3038560"/>
          </a:xfrm>
          <a:prstGeom prst="rect">
            <a:avLst/>
          </a:prstGeom>
          <a:effectLst>
            <a:softEdge rad="127000"/>
          </a:effectLst>
        </p:spPr>
      </p:pic>
    </p:spTree>
    <p:extLst>
      <p:ext uri="{BB962C8B-B14F-4D97-AF65-F5344CB8AC3E}">
        <p14:creationId xmlns:p14="http://schemas.microsoft.com/office/powerpoint/2010/main" val="2750548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051720" y="-99392"/>
            <a:ext cx="6696744" cy="1723549"/>
          </a:xfrm>
          <a:prstGeom prst="rect">
            <a:avLst/>
          </a:prstGeom>
          <a:noFill/>
        </p:spPr>
        <p:txBody>
          <a:bodyPr wrap="square" rtlCol="0">
            <a:spAutoFit/>
          </a:bodyPr>
          <a:lstStyle/>
          <a:p>
            <a:pPr algn="r"/>
            <a:r>
              <a:rPr lang="ru-RU" sz="6600" b="1" dirty="0" smtClean="0">
                <a:solidFill>
                  <a:schemeClr val="tx1">
                    <a:lumMod val="50000"/>
                  </a:schemeClr>
                </a:solidFill>
                <a:effectLst>
                  <a:outerShdw blurRad="38100" dist="38100" dir="2700000" algn="tl">
                    <a:srgbClr val="000000">
                      <a:alpha val="43137"/>
                    </a:srgbClr>
                  </a:outerShdw>
                </a:effectLst>
                <a:latin typeface="Andantino script" pitchFamily="2" charset="0"/>
              </a:rPr>
              <a:t>И</a:t>
            </a:r>
            <a:r>
              <a:rPr lang="ru-RU" sz="4000" b="1" dirty="0" smtClean="0">
                <a:solidFill>
                  <a:schemeClr val="tx1">
                    <a:lumMod val="50000"/>
                  </a:schemeClr>
                </a:solidFill>
                <a:effectLst>
                  <a:outerShdw blurRad="38100" dist="38100" dir="2700000" algn="tl">
                    <a:srgbClr val="000000">
                      <a:alpha val="43137"/>
                    </a:srgbClr>
                  </a:outerShdw>
                </a:effectLst>
              </a:rPr>
              <a:t>нтеллектуальный аспект</a:t>
            </a:r>
            <a:endParaRPr lang="ru-RU" sz="4000" b="1" dirty="0">
              <a:solidFill>
                <a:schemeClr val="tx1">
                  <a:lumMod val="50000"/>
                </a:schemeClr>
              </a:solidFill>
              <a:effectLst>
                <a:outerShdw blurRad="38100" dist="38100" dir="2700000" algn="tl">
                  <a:srgbClr val="000000">
                    <a:alpha val="43137"/>
                  </a:srgbClr>
                </a:outerShdw>
              </a:effectLst>
            </a:endParaRPr>
          </a:p>
        </p:txBody>
      </p:sp>
      <p:pic>
        <p:nvPicPr>
          <p:cNvPr id="7" name="Объект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16008" y="2492375"/>
            <a:ext cx="5364471" cy="3959225"/>
          </a:xfrm>
          <a:prstGeom prst="rect">
            <a:avLst/>
          </a:prstGeom>
          <a:ln>
            <a:noFill/>
          </a:ln>
          <a:effectLst>
            <a:softEdge rad="112500"/>
          </a:effectLst>
        </p:spPr>
      </p:pic>
    </p:spTree>
    <p:extLst>
      <p:ext uri="{BB962C8B-B14F-4D97-AF65-F5344CB8AC3E}">
        <p14:creationId xmlns:p14="http://schemas.microsoft.com/office/powerpoint/2010/main" val="378975378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23528" y="1556792"/>
            <a:ext cx="8496622" cy="3959225"/>
          </a:xfrm>
        </p:spPr>
        <p:txBody>
          <a:bodyPr/>
          <a:lstStyle/>
          <a:p>
            <a:pPr marL="0" indent="0">
              <a:buNone/>
            </a:pPr>
            <a:r>
              <a:rPr lang="ru-RU" dirty="0" smtClean="0">
                <a:solidFill>
                  <a:schemeClr val="tx1"/>
                </a:solidFill>
                <a:latin typeface="+mn-lt"/>
                <a:ea typeface="+mn-ea"/>
                <a:cs typeface="+mn-cs"/>
              </a:rPr>
              <a:t>	Интеллектуальный </a:t>
            </a:r>
            <a:r>
              <a:rPr lang="ru-RU" dirty="0">
                <a:solidFill>
                  <a:schemeClr val="tx1"/>
                </a:solidFill>
                <a:latin typeface="+mn-lt"/>
                <a:ea typeface="+mn-ea"/>
                <a:cs typeface="+mn-cs"/>
              </a:rPr>
              <a:t>аспект личности человека – это центр осмысления  существования человека. Этот аспект отличает человека от животных. Это позволяет человеку принимать решения, относящиеся к религии (духовности), браку и призванию (профессии). </a:t>
            </a:r>
          </a:p>
          <a:p>
            <a:pPr marL="0" indent="0">
              <a:buNone/>
            </a:pPr>
            <a:r>
              <a:rPr lang="ru-RU" dirty="0" smtClean="0">
                <a:solidFill>
                  <a:schemeClr val="tx1"/>
                </a:solidFill>
                <a:latin typeface="+mn-lt"/>
                <a:ea typeface="+mn-ea"/>
                <a:cs typeface="+mn-cs"/>
              </a:rPr>
              <a:t>	Это </a:t>
            </a:r>
            <a:r>
              <a:rPr lang="ru-RU" dirty="0">
                <a:solidFill>
                  <a:schemeClr val="tx1"/>
                </a:solidFill>
                <a:latin typeface="+mn-lt"/>
                <a:ea typeface="+mn-ea"/>
                <a:cs typeface="+mn-cs"/>
              </a:rPr>
              <a:t>тот канал, через который Бог общается с человеком. Поэтому все христианские работники, включая литературных евангелистов, должны стараться развивать этот аспект личности в соответствии с характером Неба, что всегда имеет благоволение у Бога. </a:t>
            </a:r>
          </a:p>
        </p:txBody>
      </p:sp>
      <p:sp>
        <p:nvSpPr>
          <p:cNvPr id="4" name="TextBox 3"/>
          <p:cNvSpPr txBox="1"/>
          <p:nvPr/>
        </p:nvSpPr>
        <p:spPr>
          <a:xfrm>
            <a:off x="2051720" y="-99392"/>
            <a:ext cx="6696744" cy="1723549"/>
          </a:xfrm>
          <a:prstGeom prst="rect">
            <a:avLst/>
          </a:prstGeom>
          <a:noFill/>
        </p:spPr>
        <p:txBody>
          <a:bodyPr wrap="square" rtlCol="0">
            <a:spAutoFit/>
          </a:bodyPr>
          <a:lstStyle/>
          <a:p>
            <a:pPr algn="r"/>
            <a:r>
              <a:rPr lang="ru-RU" sz="6600" b="1" dirty="0" smtClean="0">
                <a:solidFill>
                  <a:schemeClr val="tx1">
                    <a:lumMod val="50000"/>
                  </a:schemeClr>
                </a:solidFill>
                <a:effectLst>
                  <a:outerShdw blurRad="38100" dist="38100" dir="2700000" algn="tl">
                    <a:srgbClr val="000000">
                      <a:alpha val="43137"/>
                    </a:srgbClr>
                  </a:outerShdw>
                </a:effectLst>
                <a:latin typeface="Andantino script" pitchFamily="2" charset="0"/>
              </a:rPr>
              <a:t>И</a:t>
            </a:r>
            <a:r>
              <a:rPr lang="ru-RU" sz="4000" b="1" dirty="0" smtClean="0">
                <a:solidFill>
                  <a:schemeClr val="tx1">
                    <a:lumMod val="50000"/>
                  </a:schemeClr>
                </a:solidFill>
                <a:effectLst>
                  <a:outerShdw blurRad="38100" dist="38100" dir="2700000" algn="tl">
                    <a:srgbClr val="000000">
                      <a:alpha val="43137"/>
                    </a:srgbClr>
                  </a:outerShdw>
                </a:effectLst>
              </a:rPr>
              <a:t>нтеллектуальный аспект</a:t>
            </a:r>
            <a:endParaRPr lang="ru-RU" sz="4000" b="1" dirty="0">
              <a:solidFill>
                <a:schemeClr val="tx1">
                  <a:lumMod val="50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9639135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23528" y="1918047"/>
            <a:ext cx="8496622" cy="3959225"/>
          </a:xfrm>
        </p:spPr>
        <p:txBody>
          <a:bodyPr/>
          <a:lstStyle/>
          <a:p>
            <a:pPr marL="0" lvl="0" indent="0">
              <a:buNone/>
            </a:pPr>
            <a:r>
              <a:rPr lang="ru-RU" u="sng" dirty="0" smtClean="0">
                <a:solidFill>
                  <a:schemeClr val="tx1"/>
                </a:solidFill>
                <a:latin typeface="+mn-lt"/>
                <a:ea typeface="+mn-ea"/>
                <a:cs typeface="+mn-cs"/>
              </a:rPr>
              <a:t>Умственная </a:t>
            </a:r>
            <a:r>
              <a:rPr lang="ru-RU" u="sng" dirty="0">
                <a:solidFill>
                  <a:schemeClr val="tx1"/>
                </a:solidFill>
                <a:latin typeface="+mn-lt"/>
                <a:ea typeface="+mn-ea"/>
                <a:cs typeface="+mn-cs"/>
              </a:rPr>
              <a:t>подготовка</a:t>
            </a:r>
            <a:endParaRPr lang="ru-RU" dirty="0">
              <a:solidFill>
                <a:schemeClr val="tx1"/>
              </a:solidFill>
              <a:latin typeface="+mn-lt"/>
              <a:ea typeface="+mn-ea"/>
              <a:cs typeface="+mn-cs"/>
            </a:endParaRPr>
          </a:p>
          <a:p>
            <a:pPr marL="0" indent="0">
              <a:buNone/>
            </a:pPr>
            <a:endParaRPr lang="ru-RU" dirty="0" smtClean="0"/>
          </a:p>
          <a:p>
            <a:pPr marL="0" indent="0">
              <a:buNone/>
            </a:pPr>
            <a:r>
              <a:rPr lang="ru-RU" i="1" dirty="0" smtClean="0">
                <a:solidFill>
                  <a:schemeClr val="tx1"/>
                </a:solidFill>
                <a:latin typeface="+mn-lt"/>
                <a:ea typeface="+mn-ea"/>
                <a:cs typeface="+mn-cs"/>
              </a:rPr>
              <a:t>«</a:t>
            </a:r>
            <a:r>
              <a:rPr lang="ru-RU" i="1" dirty="0">
                <a:solidFill>
                  <a:schemeClr val="tx1"/>
                </a:solidFill>
                <a:latin typeface="+mn-lt"/>
                <a:ea typeface="+mn-ea"/>
                <a:cs typeface="+mn-cs"/>
              </a:rPr>
              <a:t>Распространителю подписных изданий никогда не следует успокаиваться на достигнутом… [Он должен] давать Богу возможность работать вместе с ним и воздействовать на его ум» </a:t>
            </a:r>
            <a:r>
              <a:rPr lang="ru-RU" dirty="0" smtClean="0">
                <a:solidFill>
                  <a:schemeClr val="tx1"/>
                </a:solidFill>
                <a:latin typeface="+mn-lt"/>
                <a:ea typeface="+mn-ea"/>
                <a:cs typeface="+mn-cs"/>
              </a:rPr>
              <a:t>(</a:t>
            </a:r>
            <a:r>
              <a:rPr lang="ru-RU" dirty="0" err="1" smtClean="0">
                <a:solidFill>
                  <a:schemeClr val="tx1"/>
                </a:solidFill>
                <a:latin typeface="+mn-lt"/>
                <a:ea typeface="+mn-ea"/>
                <a:cs typeface="+mn-cs"/>
              </a:rPr>
              <a:t>Е.Уайт</a:t>
            </a:r>
            <a:r>
              <a:rPr lang="ru-RU" dirty="0" smtClean="0">
                <a:solidFill>
                  <a:schemeClr val="tx1"/>
                </a:solidFill>
                <a:latin typeface="+mn-lt"/>
                <a:ea typeface="+mn-ea"/>
                <a:cs typeface="+mn-cs"/>
              </a:rPr>
              <a:t>, </a:t>
            </a:r>
            <a:r>
              <a:rPr lang="ru-RU" i="1" dirty="0" smtClean="0">
                <a:solidFill>
                  <a:schemeClr val="tx1"/>
                </a:solidFill>
                <a:latin typeface="+mn-lt"/>
                <a:ea typeface="+mn-ea"/>
                <a:cs typeface="+mn-cs"/>
              </a:rPr>
              <a:t>Свидетельства </a:t>
            </a:r>
            <a:r>
              <a:rPr lang="ru-RU" i="1" dirty="0">
                <a:solidFill>
                  <a:schemeClr val="tx1"/>
                </a:solidFill>
                <a:latin typeface="+mn-lt"/>
                <a:ea typeface="+mn-ea"/>
                <a:cs typeface="+mn-cs"/>
              </a:rPr>
              <a:t>для Церкви</a:t>
            </a:r>
            <a:r>
              <a:rPr lang="ru-RU" dirty="0">
                <a:solidFill>
                  <a:schemeClr val="tx1"/>
                </a:solidFill>
                <a:latin typeface="+mn-lt"/>
                <a:ea typeface="+mn-ea"/>
                <a:cs typeface="+mn-cs"/>
              </a:rPr>
              <a:t>, т. 5, с. 396).</a:t>
            </a:r>
          </a:p>
        </p:txBody>
      </p:sp>
      <p:sp>
        <p:nvSpPr>
          <p:cNvPr id="4" name="TextBox 3"/>
          <p:cNvSpPr txBox="1"/>
          <p:nvPr/>
        </p:nvSpPr>
        <p:spPr>
          <a:xfrm>
            <a:off x="2051720" y="-99392"/>
            <a:ext cx="6696744" cy="1723549"/>
          </a:xfrm>
          <a:prstGeom prst="rect">
            <a:avLst/>
          </a:prstGeom>
          <a:noFill/>
        </p:spPr>
        <p:txBody>
          <a:bodyPr wrap="square" rtlCol="0">
            <a:spAutoFit/>
          </a:bodyPr>
          <a:lstStyle/>
          <a:p>
            <a:pPr algn="r"/>
            <a:r>
              <a:rPr lang="ru-RU" sz="6600" b="1" dirty="0" smtClean="0">
                <a:solidFill>
                  <a:schemeClr val="tx1">
                    <a:lumMod val="50000"/>
                  </a:schemeClr>
                </a:solidFill>
                <a:effectLst>
                  <a:outerShdw blurRad="38100" dist="38100" dir="2700000" algn="tl">
                    <a:srgbClr val="000000">
                      <a:alpha val="43137"/>
                    </a:srgbClr>
                  </a:outerShdw>
                </a:effectLst>
                <a:latin typeface="Andantino script" pitchFamily="2" charset="0"/>
              </a:rPr>
              <a:t>И</a:t>
            </a:r>
            <a:r>
              <a:rPr lang="ru-RU" sz="4000" b="1" dirty="0" smtClean="0">
                <a:solidFill>
                  <a:schemeClr val="tx1">
                    <a:lumMod val="50000"/>
                  </a:schemeClr>
                </a:solidFill>
                <a:effectLst>
                  <a:outerShdw blurRad="38100" dist="38100" dir="2700000" algn="tl">
                    <a:srgbClr val="000000">
                      <a:alpha val="43137"/>
                    </a:srgbClr>
                  </a:outerShdw>
                </a:effectLst>
              </a:rPr>
              <a:t>нтеллектуальный аспект</a:t>
            </a:r>
            <a:endParaRPr lang="ru-RU" sz="4000" b="1" dirty="0">
              <a:solidFill>
                <a:schemeClr val="tx1">
                  <a:lumMod val="50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51327582"/>
      </p:ext>
    </p:extLst>
  </p:cSld>
  <p:clrMapOvr>
    <a:masterClrMapping/>
  </p:clrMapOvr>
  <p:timing>
    <p:tnLst>
      <p:par>
        <p:cTn id="1" dur="indefinite" restart="never" nodeType="tmRoot"/>
      </p:par>
    </p:tnLst>
  </p:timing>
</p:sld>
</file>

<file path=ppt/theme/theme1.xml><?xml version="1.0" encoding="utf-8"?>
<a:theme xmlns:a="http://schemas.openxmlformats.org/drawingml/2006/main" name="krasivo">
  <a:themeElements>
    <a:clrScheme name="template 3">
      <a:dk1>
        <a:srgbClr val="4D4D4D"/>
      </a:dk1>
      <a:lt1>
        <a:srgbClr val="FFFFFF"/>
      </a:lt1>
      <a:dk2>
        <a:srgbClr val="4D4D4D"/>
      </a:dk2>
      <a:lt2>
        <a:srgbClr val="003399"/>
      </a:lt2>
      <a:accent1>
        <a:srgbClr val="66CCFF"/>
      </a:accent1>
      <a:accent2>
        <a:srgbClr val="3366FF"/>
      </a:accent2>
      <a:accent3>
        <a:srgbClr val="FFFFFF"/>
      </a:accent3>
      <a:accent4>
        <a:srgbClr val="404040"/>
      </a:accent4>
      <a:accent5>
        <a:srgbClr val="B8E2FF"/>
      </a:accent5>
      <a:accent6>
        <a:srgbClr val="2D5CE7"/>
      </a:accent6>
      <a:hlink>
        <a:srgbClr val="FFCC00"/>
      </a:hlink>
      <a:folHlink>
        <a:srgbClr val="DDDDDD"/>
      </a:folHlink>
    </a:clrScheme>
    <a:fontScheme name="template">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template 1">
        <a:dk1>
          <a:srgbClr val="4D4D4D"/>
        </a:dk1>
        <a:lt1>
          <a:srgbClr val="FFFFFF"/>
        </a:lt1>
        <a:dk2>
          <a:srgbClr val="4D4D4D"/>
        </a:dk2>
        <a:lt2>
          <a:srgbClr val="0099FF"/>
        </a:lt2>
        <a:accent1>
          <a:srgbClr val="003399"/>
        </a:accent1>
        <a:accent2>
          <a:srgbClr val="CCECFF"/>
        </a:accent2>
        <a:accent3>
          <a:srgbClr val="FFFFFF"/>
        </a:accent3>
        <a:accent4>
          <a:srgbClr val="404040"/>
        </a:accent4>
        <a:accent5>
          <a:srgbClr val="AAADCA"/>
        </a:accent5>
        <a:accent6>
          <a:srgbClr val="B9D6E7"/>
        </a:accent6>
        <a:hlink>
          <a:srgbClr val="6699FF"/>
        </a:hlink>
        <a:folHlink>
          <a:srgbClr val="EAEAEA"/>
        </a:folHlink>
      </a:clrScheme>
      <a:clrMap bg1="lt1" tx1="dk1" bg2="lt2" tx2="dk2" accent1="accent1" accent2="accent2" accent3="accent3" accent4="accent4" accent5="accent5" accent6="accent6" hlink="hlink" folHlink="folHlink"/>
    </a:extraClrScheme>
    <a:extraClrScheme>
      <a:clrScheme name="template 2">
        <a:dk1>
          <a:srgbClr val="333333"/>
        </a:dk1>
        <a:lt1>
          <a:srgbClr val="FFFFFF"/>
        </a:lt1>
        <a:dk2>
          <a:srgbClr val="808080"/>
        </a:dk2>
        <a:lt2>
          <a:srgbClr val="003366"/>
        </a:lt2>
        <a:accent1>
          <a:srgbClr val="6699FF"/>
        </a:accent1>
        <a:accent2>
          <a:srgbClr val="990000"/>
        </a:accent2>
        <a:accent3>
          <a:srgbClr val="FFFFFF"/>
        </a:accent3>
        <a:accent4>
          <a:srgbClr val="2A2A2A"/>
        </a:accent4>
        <a:accent5>
          <a:srgbClr val="B8CAFF"/>
        </a:accent5>
        <a:accent6>
          <a:srgbClr val="8A0000"/>
        </a:accent6>
        <a:hlink>
          <a:srgbClr val="0066CC"/>
        </a:hlink>
        <a:folHlink>
          <a:srgbClr val="DDDDDD"/>
        </a:folHlink>
      </a:clrScheme>
      <a:clrMap bg1="lt1" tx1="dk1" bg2="lt2" tx2="dk2" accent1="accent1" accent2="accent2" accent3="accent3" accent4="accent4" accent5="accent5" accent6="accent6" hlink="hlink" folHlink="folHlink"/>
    </a:extraClrScheme>
    <a:extraClrScheme>
      <a:clrScheme name="template 3">
        <a:dk1>
          <a:srgbClr val="4D4D4D"/>
        </a:dk1>
        <a:lt1>
          <a:srgbClr val="FFFFFF"/>
        </a:lt1>
        <a:dk2>
          <a:srgbClr val="4D4D4D"/>
        </a:dk2>
        <a:lt2>
          <a:srgbClr val="003399"/>
        </a:lt2>
        <a:accent1>
          <a:srgbClr val="66CCFF"/>
        </a:accent1>
        <a:accent2>
          <a:srgbClr val="3366FF"/>
        </a:accent2>
        <a:accent3>
          <a:srgbClr val="FFFFFF"/>
        </a:accent3>
        <a:accent4>
          <a:srgbClr val="404040"/>
        </a:accent4>
        <a:accent5>
          <a:srgbClr val="B8E2FF"/>
        </a:accent5>
        <a:accent6>
          <a:srgbClr val="2D5CE7"/>
        </a:accent6>
        <a:hlink>
          <a:srgbClr val="FFCC00"/>
        </a:hlink>
        <a:folHlink>
          <a:srgbClr val="DDDDDD"/>
        </a:folHlink>
      </a:clrScheme>
      <a:clrMap bg1="lt1" tx1="dk1" bg2="lt2" tx2="dk2" accent1="accent1" accent2="accent2" accent3="accent3" accent4="accent4" accent5="accent5" accent6="accent6" hlink="hlink" folHlink="folHlink"/>
    </a:extraClrScheme>
    <a:extraClrScheme>
      <a:clrScheme name="template 4">
        <a:dk1>
          <a:srgbClr val="4D4D4D"/>
        </a:dk1>
        <a:lt1>
          <a:srgbClr val="FFFFFF"/>
        </a:lt1>
        <a:dk2>
          <a:srgbClr val="4D4D4D"/>
        </a:dk2>
        <a:lt2>
          <a:srgbClr val="003399"/>
        </a:lt2>
        <a:accent1>
          <a:srgbClr val="6699FF"/>
        </a:accent1>
        <a:accent2>
          <a:srgbClr val="3366FF"/>
        </a:accent2>
        <a:accent3>
          <a:srgbClr val="FFFFFF"/>
        </a:accent3>
        <a:accent4>
          <a:srgbClr val="404040"/>
        </a:accent4>
        <a:accent5>
          <a:srgbClr val="B8CAFF"/>
        </a:accent5>
        <a:accent6>
          <a:srgbClr val="2D5CE7"/>
        </a:accent6>
        <a:hlink>
          <a:srgbClr val="0099FF"/>
        </a:hlink>
        <a:folHlink>
          <a:srgbClr val="DDDDDD"/>
        </a:folHlink>
      </a:clrScheme>
      <a:clrMap bg1="lt1" tx1="dk1" bg2="lt2" tx2="dk2" accent1="accent1" accent2="accent2" accent3="accent3" accent4="accent4" accent5="accent5" accent6="accent6" hlink="hlink" folHlink="folHlink"/>
    </a:extraClrScheme>
    <a:extraClrScheme>
      <a:clrScheme name="template 5">
        <a:dk1>
          <a:srgbClr val="4D4D4D"/>
        </a:dk1>
        <a:lt1>
          <a:srgbClr val="FFFFFF"/>
        </a:lt1>
        <a:dk2>
          <a:srgbClr val="4D4D4D"/>
        </a:dk2>
        <a:lt2>
          <a:srgbClr val="003399"/>
        </a:lt2>
        <a:accent1>
          <a:srgbClr val="6699FF"/>
        </a:accent1>
        <a:accent2>
          <a:srgbClr val="CC0000"/>
        </a:accent2>
        <a:accent3>
          <a:srgbClr val="FFFFFF"/>
        </a:accent3>
        <a:accent4>
          <a:srgbClr val="404040"/>
        </a:accent4>
        <a:accent5>
          <a:srgbClr val="B8CAFF"/>
        </a:accent5>
        <a:accent6>
          <a:srgbClr val="B90000"/>
        </a:accent6>
        <a:hlink>
          <a:srgbClr val="0099FF"/>
        </a:hlink>
        <a:folHlink>
          <a:srgbClr val="DDDDDD"/>
        </a:folHlink>
      </a:clrScheme>
      <a:clrMap bg1="lt1" tx1="dk1" bg2="lt2" tx2="dk2" accent1="accent1" accent2="accent2" accent3="accent3" accent4="accent4" accent5="accent5" accent6="accent6" hlink="hlink" folHlink="folHlink"/>
    </a:extraClrScheme>
    <a:extraClrScheme>
      <a:clrScheme name="template 6">
        <a:dk1>
          <a:srgbClr val="4D4D4D"/>
        </a:dk1>
        <a:lt1>
          <a:srgbClr val="FFFFFF"/>
        </a:lt1>
        <a:dk2>
          <a:srgbClr val="4D4D4D"/>
        </a:dk2>
        <a:lt2>
          <a:srgbClr val="003399"/>
        </a:lt2>
        <a:accent1>
          <a:srgbClr val="6699FF"/>
        </a:accent1>
        <a:accent2>
          <a:srgbClr val="99CCFF"/>
        </a:accent2>
        <a:accent3>
          <a:srgbClr val="FFFFFF"/>
        </a:accent3>
        <a:accent4>
          <a:srgbClr val="404040"/>
        </a:accent4>
        <a:accent5>
          <a:srgbClr val="B8CAFF"/>
        </a:accent5>
        <a:accent6>
          <a:srgbClr val="8AB9E7"/>
        </a:accent6>
        <a:hlink>
          <a:srgbClr val="0099FF"/>
        </a:hlink>
        <a:folHlink>
          <a:srgbClr val="DDDDDD"/>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krasivo</Template>
  <TotalTime>358</TotalTime>
  <Words>981</Words>
  <Application>Microsoft Office PowerPoint</Application>
  <PresentationFormat>Экран (4:3)</PresentationFormat>
  <Paragraphs>295</Paragraphs>
  <Slides>51</Slides>
  <Notes>18</Notes>
  <HiddenSlides>0</HiddenSlides>
  <MMClips>0</MMClips>
  <ScaleCrop>false</ScaleCrop>
  <HeadingPairs>
    <vt:vector size="4" baseType="variant">
      <vt:variant>
        <vt:lpstr>Тема</vt:lpstr>
      </vt:variant>
      <vt:variant>
        <vt:i4>1</vt:i4>
      </vt:variant>
      <vt:variant>
        <vt:lpstr>Заголовки слайдов</vt:lpstr>
      </vt:variant>
      <vt:variant>
        <vt:i4>51</vt:i4>
      </vt:variant>
    </vt:vector>
  </HeadingPairs>
  <TitlesOfParts>
    <vt:vector size="52" baseType="lpstr">
      <vt:lpstr>krasivo</vt:lpstr>
      <vt:lpstr>Христианская этика</vt:lpstr>
      <vt:lpstr>Е. Уайт</vt:lpstr>
      <vt:lpstr>Аспекты личности</vt:lpstr>
      <vt:lpstr>Презентация PowerPoint</vt:lpstr>
      <vt:lpstr>Физическое здоровье</vt:lpstr>
      <vt:lpstr>Внешний вид и надлежащая одежда</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Name of presentation</dc:title>
  <dc:creator>Dmitry</dc:creator>
  <cp:lastModifiedBy>Dmitry</cp:lastModifiedBy>
  <cp:revision>36</cp:revision>
  <dcterms:created xsi:type="dcterms:W3CDTF">2013-05-29T06:58:18Z</dcterms:created>
  <dcterms:modified xsi:type="dcterms:W3CDTF">2013-06-12T03:58:42Z</dcterms:modified>
</cp:coreProperties>
</file>