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29" autoAdjust="0"/>
  </p:normalViewPr>
  <p:slideViewPr>
    <p:cSldViewPr>
      <p:cViewPr varScale="1">
        <p:scale>
          <a:sx n="41" d="100"/>
          <a:sy n="41" d="100"/>
        </p:scale>
        <p:origin x="-88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3B159-8F8A-494C-8122-D02C95F33B54}" type="datetimeFigureOut">
              <a:rPr lang="ru-RU" smtClean="0"/>
              <a:pPr/>
              <a:t>26.11.2013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4774D-D11B-4E69-A590-27E3155B462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 обсуждении слабых сторон партнера главное правило — первым (первой) признаться и повиниться в своих «коммуникационных грехах»</a:t>
            </a:r>
          </a:p>
          <a:p>
            <a:r>
              <a:rPr lang="ru-RU" sz="1200" kern="1200" dirty="0" smtClean="0">
                <a:solidFill>
                  <a:schemeClr val="tx1"/>
                </a:solidFill>
                <a:latin typeface="+mn-lt"/>
                <a:ea typeface="+mn-ea"/>
                <a:cs typeface="+mn-cs"/>
              </a:rPr>
              <a:t>Понятно, что не слова разрушают отношения, а наши установки, чувственные реакции, воздействия на партнера воплощаются в наших словах, и эти слова становятся ранящими, обижающими, делающими совместную жизнь чрезвычайно напряженной или попросту невыносимой. Но часто сама словесная форма обладает определенной силой разрушения отношений.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Мы специально опрашивали специалистов-психологов и наших друзей о том, какие фразы являлись для них наиболее неприятными, ранящими, нарушающими отношения с партнером. Некоторые фразы были специфичны для отдельных опрошенных, а некоторые «разрушительные» фразы обладали более универсальной силой. Попробуем описать некоторую типологию «словесного оружия», хотя, разумеется, «оружие» может быть комплексным. (К примеру, могут сочетаться такие приёмы, как «нападение на семью» (см. параграф 4), на национальность (3), устыжение (2) и т.п.).</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«Я-то уж точно могу прожить без тебя!», «Я тебя никогда и не любила, так — из жалости жила, да ради детей!»</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«Я с тобой таким и разговаривать не хочу!», «Не хочу тебя больше видеть!», «Спи теперь в другой комнате!».</a:t>
            </a:r>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Надеюсь, вы будете использовать этот перечень не для усиления своего «военного арсенала», а для осознания того, как вы вольно или не вольно нападаете на партнера, и поэтому ваши отношения являются взаимно напряженными. Если вы заметите что-либо из этого «оружия» у вашего партнера, не торопитесь злорадно ему (ей) об этом сообщать — таким образом вы можете, незаметно для себя, сами напасть (см. фразы из параграфов 1, 2, 6, 7). При обсуждении слабых сторон партнера главное правило — первым (первой) признаться и повиниться в своих «коммуникационных грехах».</a:t>
            </a:r>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«Ты опять не вытер ноги в коридоре!», «Ты снова опоздал на работу!», «Ты, как всегда, не купила продукты (хлеб, рыбу и т.д.)!» Обратите внимание на то, что в отличие от конструктивной критики, направленной на улучшение ситуации и, в конечном счете, улучшение отношений с партнером, эти высказывания носят характер «наказания»: главная их цель «</a:t>
            </a:r>
            <a:r>
              <a:rPr lang="ru-RU" sz="1200" kern="1200" dirty="0" err="1" smtClean="0">
                <a:solidFill>
                  <a:schemeClr val="tx1"/>
                </a:solidFill>
                <a:latin typeface="+mn-lt"/>
                <a:ea typeface="+mn-ea"/>
                <a:cs typeface="+mn-cs"/>
              </a:rPr>
              <a:t>повиноватить</a:t>
            </a:r>
            <a:r>
              <a:rPr lang="ru-RU" sz="1200" kern="1200" dirty="0" smtClean="0">
                <a:solidFill>
                  <a:schemeClr val="tx1"/>
                </a:solidFill>
                <a:latin typeface="+mn-lt"/>
                <a:ea typeface="+mn-ea"/>
                <a:cs typeface="+mn-cs"/>
              </a:rPr>
              <a:t>, обвинить». </a:t>
            </a:r>
            <a:r>
              <a:rPr lang="ru-RU" sz="1200" kern="1200" dirty="0" smtClean="0">
                <a:solidFill>
                  <a:schemeClr val="tx1"/>
                </a:solidFill>
                <a:latin typeface="+mn-lt"/>
                <a:ea typeface="+mn-ea"/>
                <a:cs typeface="+mn-cs"/>
              </a:rPr>
              <a:t>Не случайно в тексте звучат слова-обобщения, которые трудно опровергнуть: «опять», «снова», «как всегда».</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Как ты мог это сделать!», «Только непорядочный человек мог так поступить!»</a:t>
            </a:r>
          </a:p>
          <a:p>
            <a:r>
              <a:rPr lang="ru-RU" sz="1200" kern="1200" dirty="0" smtClean="0">
                <a:solidFill>
                  <a:schemeClr val="tx1"/>
                </a:solidFill>
                <a:latin typeface="+mn-lt"/>
                <a:ea typeface="+mn-ea"/>
                <a:cs typeface="+mn-cs"/>
              </a:rPr>
              <a:t>Провоцируется — ожидается ответ: «И правда, какой же я урод!», «Какой же я </a:t>
            </a:r>
            <a:r>
              <a:rPr lang="ru-RU" sz="1200" kern="1200" dirty="0" err="1" smtClean="0">
                <a:solidFill>
                  <a:schemeClr val="tx1"/>
                </a:solidFill>
                <a:latin typeface="+mn-lt"/>
                <a:ea typeface="+mn-ea"/>
                <a:cs typeface="+mn-cs"/>
              </a:rPr>
              <a:t>подлец</a:t>
            </a:r>
            <a:r>
              <a:rPr lang="ru-RU" sz="1200" kern="1200" dirty="0" smtClean="0">
                <a:solidFill>
                  <a:schemeClr val="tx1"/>
                </a:solidFill>
                <a:latin typeface="+mn-lt"/>
                <a:ea typeface="+mn-ea"/>
                <a:cs typeface="+mn-cs"/>
              </a:rPr>
              <a:t>!», «Я недостоин общаться (жить) с этим человеком!»</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 понятно, у вас у </a:t>
            </a:r>
            <a:r>
              <a:rPr lang="ru-RU" sz="1200" kern="1200" dirty="0" smtClean="0">
                <a:solidFill>
                  <a:schemeClr val="tx1"/>
                </a:solidFill>
                <a:latin typeface="+mn-lt"/>
                <a:ea typeface="+mn-ea"/>
                <a:cs typeface="+mn-cs"/>
              </a:rPr>
              <a:t>армян, </a:t>
            </a:r>
            <a:r>
              <a:rPr lang="ru-RU" sz="1200" kern="1200" dirty="0" err="1" smtClean="0">
                <a:solidFill>
                  <a:schemeClr val="tx1"/>
                </a:solidFill>
                <a:latin typeface="+mn-lt"/>
                <a:ea typeface="+mn-ea"/>
                <a:cs typeface="+mn-cs"/>
              </a:rPr>
              <a:t>молдован</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так принято!..» ( с презрением), «Тебе бы, как и всем </a:t>
            </a:r>
            <a:r>
              <a:rPr lang="ru-RU" sz="1200" kern="1200" dirty="0" smtClean="0">
                <a:solidFill>
                  <a:schemeClr val="tx1"/>
                </a:solidFill>
                <a:latin typeface="+mn-lt"/>
                <a:ea typeface="+mn-ea"/>
                <a:cs typeface="+mn-cs"/>
              </a:rPr>
              <a:t>только поесть хорошо»!</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«А вот в моей семье вообще не принято </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«Ты, как и мать твоя, такая же </a:t>
            </a:r>
            <a:r>
              <a:rPr lang="ru-RU" sz="1200" kern="1200" dirty="0" err="1" smtClean="0">
                <a:solidFill>
                  <a:schemeClr val="tx1"/>
                </a:solidFill>
                <a:latin typeface="+mn-lt"/>
                <a:ea typeface="+mn-ea"/>
                <a:cs typeface="+mn-cs"/>
              </a:rPr>
              <a:t>грязнуля</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«Ой-ой ой, тоже мне мужик выискался!», «Да кто ж на твою фигуру позарится, на такое сокровище!»</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«Да кто ты такой (такая)! Это вообще квартира моих родителей!», «Ты даже рубашки погладить мне не можешь!»</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«Да ты только и думаешь, что о своей выгоде!», «Ты меня специально обижаешь!» Это так называемые в психологии коммуникаций «</a:t>
            </a:r>
            <a:r>
              <a:rPr lang="ru-RU" sz="1200" kern="1200" dirty="0" err="1" smtClean="0">
                <a:solidFill>
                  <a:schemeClr val="tx1"/>
                </a:solidFill>
                <a:latin typeface="+mn-lt"/>
                <a:ea typeface="+mn-ea"/>
                <a:cs typeface="+mn-cs"/>
              </a:rPr>
              <a:t>Ты-сообщения</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«И что же ты думаешь, что я с тобой сексом хочу заниматься?», «А я не хочу с тобой выяснять отношения!»</a:t>
            </a:r>
          </a:p>
          <a:p>
            <a:endParaRPr lang="ru-RU" dirty="0"/>
          </a:p>
        </p:txBody>
      </p:sp>
      <p:sp>
        <p:nvSpPr>
          <p:cNvPr id="4" name="Номер слайда 3"/>
          <p:cNvSpPr>
            <a:spLocks noGrp="1"/>
          </p:cNvSpPr>
          <p:nvPr>
            <p:ph type="sldNum" sz="quarter" idx="10"/>
          </p:nvPr>
        </p:nvSpPr>
        <p:spPr/>
        <p:txBody>
          <a:bodyPr/>
          <a:lstStyle/>
          <a:p>
            <a:fld id="{A8B4774D-D11B-4E69-A590-27E3155B462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DD2A3C09-BEB9-4612-B0E3-50DBBCE60E41}"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800CF2C-E3AB-4AEB-A1AD-8F298CDCEA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D2A3C09-BEB9-4612-B0E3-50DBBCE60E41}" type="datetimeFigureOut">
              <a:rPr lang="ru-RU" smtClean="0"/>
              <a:pPr/>
              <a:t>26.11.2013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00CF2C-E3AB-4AEB-A1AD-8F298CDCEA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lvl="0"/>
            <a:r>
              <a:rPr lang="ru-RU" b="1" dirty="0" smtClean="0">
                <a:solidFill>
                  <a:srgbClr val="000000"/>
                </a:solidFill>
                <a:latin typeface="Georgia" pitchFamily="18" charset="0"/>
                <a:ea typeface="Times New Roman" pitchFamily="18" charset="0"/>
                <a:cs typeface="Times New Roman" pitchFamily="18" charset="0"/>
              </a:rPr>
              <a:t>10 фраз которые могут разрушить ваши отношения и семью</a:t>
            </a:r>
            <a:r>
              <a:rPr lang="ru-RU" dirty="0" smtClean="0">
                <a:solidFill>
                  <a:schemeClr val="tx1"/>
                </a:solidFill>
                <a:latin typeface="Arial" pitchFamily="34" charset="0"/>
                <a:cs typeface="Arial" pitchFamily="34" charset="0"/>
              </a:rPr>
              <a:t/>
            </a:r>
            <a:br>
              <a:rPr lang="ru-RU" dirty="0" smtClean="0">
                <a:solidFill>
                  <a:schemeClr val="tx1"/>
                </a:solidFill>
                <a:latin typeface="Arial" pitchFamily="34" charset="0"/>
                <a:cs typeface="Arial" pitchFamily="34" charset="0"/>
              </a:rPr>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7p6PppTXPsE.jpg"/>
          <p:cNvPicPr>
            <a:picLocks noChangeAspect="1"/>
          </p:cNvPicPr>
          <p:nvPr/>
        </p:nvPicPr>
        <p:blipFill>
          <a:blip r:embed="rId3" cstate="print"/>
          <a:stretch>
            <a:fillRect/>
          </a:stretch>
        </p:blipFill>
        <p:spPr>
          <a:xfrm>
            <a:off x="2627784" y="3573016"/>
            <a:ext cx="4176464" cy="27843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lstStyle/>
          <a:p>
            <a:r>
              <a:rPr lang="ru-RU" b="1" kern="1200" dirty="0" smtClean="0">
                <a:solidFill>
                  <a:schemeClr val="tx1"/>
                </a:solidFill>
                <a:latin typeface="+mn-lt"/>
                <a:ea typeface="+mn-ea"/>
                <a:cs typeface="+mn-cs"/>
              </a:rPr>
              <a:t>9. Фразы, обесценивающие значимость, нужность партнера</a:t>
            </a:r>
            <a:endParaRPr lang="ru-RU" dirty="0"/>
          </a:p>
        </p:txBody>
      </p:sp>
      <p:pic>
        <p:nvPicPr>
          <p:cNvPr id="5" name="Содержимое 4" descr="original (3).jpg"/>
          <p:cNvPicPr>
            <a:picLocks noGrp="1" noChangeAspect="1"/>
          </p:cNvPicPr>
          <p:nvPr>
            <p:ph idx="1"/>
          </p:nvPr>
        </p:nvPicPr>
        <p:blipFill>
          <a:blip r:embed="rId3" cstate="print"/>
          <a:stretch>
            <a:fillRect/>
          </a:stretch>
        </p:blipFill>
        <p:spPr>
          <a:xfrm>
            <a:off x="2771800" y="2117430"/>
            <a:ext cx="3384376" cy="394449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2506290"/>
          </a:xfrm>
        </p:spPr>
        <p:txBody>
          <a:bodyPr/>
          <a:lstStyle/>
          <a:p>
            <a:r>
              <a:rPr lang="ru-RU" sz="4000" b="1" kern="1200" dirty="0" smtClean="0">
                <a:solidFill>
                  <a:schemeClr val="tx1"/>
                </a:solidFill>
                <a:latin typeface="+mn-lt"/>
                <a:ea typeface="+mn-ea"/>
                <a:cs typeface="+mn-cs"/>
              </a:rPr>
              <a:t>10. Фразы-действия , обозначающие пренебрежение, отвержение, игнорирование, разрыв отношений с партнером</a:t>
            </a:r>
            <a:endParaRPr lang="ru-RU" sz="4000" dirty="0"/>
          </a:p>
        </p:txBody>
      </p:sp>
      <p:pic>
        <p:nvPicPr>
          <p:cNvPr id="5" name="Содержимое 4" descr="kak-soxranit-otnohenija.jpg"/>
          <p:cNvPicPr>
            <a:picLocks noGrp="1" noChangeAspect="1"/>
          </p:cNvPicPr>
          <p:nvPr>
            <p:ph idx="1"/>
          </p:nvPr>
        </p:nvPicPr>
        <p:blipFill>
          <a:blip r:embed="rId3" cstate="print"/>
          <a:stretch>
            <a:fillRect/>
          </a:stretch>
        </p:blipFill>
        <p:spPr>
          <a:xfrm>
            <a:off x="2411760" y="2924944"/>
            <a:ext cx="4181450" cy="31360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 name="Содержимое 9" descr="04.jpg"/>
          <p:cNvPicPr>
            <a:picLocks noGrp="1" noChangeAspect="1"/>
          </p:cNvPicPr>
          <p:nvPr>
            <p:ph idx="1"/>
          </p:nvPr>
        </p:nvPicPr>
        <p:blipFill>
          <a:blip r:embed="rId3" cstate="print"/>
          <a:stretch>
            <a:fillRect/>
          </a:stretch>
        </p:blipFill>
        <p:spPr>
          <a:xfrm>
            <a:off x="1500187" y="2524919"/>
            <a:ext cx="6143625" cy="26765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kern="1200" dirty="0" smtClean="0">
                <a:solidFill>
                  <a:schemeClr val="tx1"/>
                </a:solidFill>
                <a:latin typeface="+mn-lt"/>
                <a:ea typeface="+mn-ea"/>
                <a:cs typeface="+mn-cs"/>
              </a:rPr>
              <a:t>1. Фразы, нагружающие партнера «виной»:</a:t>
            </a:r>
            <a:endParaRPr lang="ru-RU" dirty="0"/>
          </a:p>
        </p:txBody>
      </p:sp>
      <p:pic>
        <p:nvPicPr>
          <p:cNvPr id="5" name="Содержимое 4" descr="2_98_29824_1283356697.jpg"/>
          <p:cNvPicPr>
            <a:picLocks noGrp="1" noChangeAspect="1"/>
          </p:cNvPicPr>
          <p:nvPr>
            <p:ph idx="1"/>
          </p:nvPr>
        </p:nvPicPr>
        <p:blipFill>
          <a:blip r:embed="rId3" cstate="print"/>
          <a:stretch>
            <a:fillRect/>
          </a:stretch>
        </p:blipFill>
        <p:spPr>
          <a:xfrm>
            <a:off x="3048000" y="1958181"/>
            <a:ext cx="3048000" cy="3810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kern="1200" dirty="0" smtClean="0">
                <a:solidFill>
                  <a:schemeClr val="tx1"/>
                </a:solidFill>
                <a:latin typeface="+mn-lt"/>
                <a:ea typeface="+mn-ea"/>
                <a:cs typeface="+mn-cs"/>
              </a:rPr>
              <a:t>2. Слова, вызывающие у человека глубокий стыд</a:t>
            </a:r>
            <a:endParaRPr lang="ru-RU" dirty="0"/>
          </a:p>
        </p:txBody>
      </p:sp>
      <p:pic>
        <p:nvPicPr>
          <p:cNvPr id="5" name="Содержимое 4" descr="18divort_shutterstock_477a15282e.jpg"/>
          <p:cNvPicPr>
            <a:picLocks noGrp="1" noChangeAspect="1"/>
          </p:cNvPicPr>
          <p:nvPr>
            <p:ph idx="1"/>
          </p:nvPr>
        </p:nvPicPr>
        <p:blipFill>
          <a:blip r:embed="rId3" cstate="print"/>
          <a:stretch>
            <a:fillRect/>
          </a:stretch>
        </p:blipFill>
        <p:spPr>
          <a:xfrm>
            <a:off x="1714500" y="1958181"/>
            <a:ext cx="5715000" cy="381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kern="1200" dirty="0" smtClean="0">
                <a:solidFill>
                  <a:schemeClr val="tx1"/>
                </a:solidFill>
                <a:latin typeface="+mn-lt"/>
                <a:ea typeface="+mn-ea"/>
                <a:cs typeface="+mn-cs"/>
              </a:rPr>
              <a:t>3. Слова, «опускающие» национальность партнера</a:t>
            </a:r>
            <a:endParaRPr lang="ru-RU" dirty="0"/>
          </a:p>
        </p:txBody>
      </p:sp>
      <p:pic>
        <p:nvPicPr>
          <p:cNvPr id="11" name="Содержимое 10" descr="женщины-и-мужчины.jpg"/>
          <p:cNvPicPr>
            <a:picLocks noGrp="1" noChangeAspect="1"/>
          </p:cNvPicPr>
          <p:nvPr>
            <p:ph idx="1"/>
          </p:nvPr>
        </p:nvPicPr>
        <p:blipFill>
          <a:blip r:embed="rId3" cstate="print"/>
          <a:stretch>
            <a:fillRect/>
          </a:stretch>
        </p:blipFill>
        <p:spPr>
          <a:xfrm>
            <a:off x="2339752" y="2188995"/>
            <a:ext cx="4464496" cy="334837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kern="1200" dirty="0" smtClean="0">
                <a:solidFill>
                  <a:schemeClr val="tx1"/>
                </a:solidFill>
                <a:latin typeface="+mn-lt"/>
                <a:ea typeface="+mn-ea"/>
                <a:cs typeface="+mn-cs"/>
              </a:rPr>
              <a:t>4. Слова, «опускающие» семью и род партнера</a:t>
            </a:r>
            <a:endParaRPr lang="ru-RU" dirty="0"/>
          </a:p>
        </p:txBody>
      </p:sp>
      <p:pic>
        <p:nvPicPr>
          <p:cNvPr id="7" name="Содержимое 6" descr="10-377.jpg"/>
          <p:cNvPicPr>
            <a:picLocks noGrp="1" noChangeAspect="1"/>
          </p:cNvPicPr>
          <p:nvPr>
            <p:ph idx="1"/>
          </p:nvPr>
        </p:nvPicPr>
        <p:blipFill>
          <a:blip r:embed="rId3" cstate="print"/>
          <a:stretch>
            <a:fillRect/>
          </a:stretch>
        </p:blipFill>
        <p:spPr>
          <a:xfrm>
            <a:off x="2843808" y="1600200"/>
            <a:ext cx="3991173" cy="399117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lstStyle/>
          <a:p>
            <a:r>
              <a:rPr lang="ru-RU" b="1" kern="1200" dirty="0" smtClean="0">
                <a:solidFill>
                  <a:schemeClr val="tx1"/>
                </a:solidFill>
                <a:latin typeface="+mn-lt"/>
                <a:ea typeface="+mn-ea"/>
                <a:cs typeface="+mn-cs"/>
              </a:rPr>
              <a:t>5. Слова, унижающие мужское/женское достоинство</a:t>
            </a:r>
            <a:endParaRPr lang="ru-RU" dirty="0"/>
          </a:p>
        </p:txBody>
      </p:sp>
      <p:pic>
        <p:nvPicPr>
          <p:cNvPr id="5" name="Содержимое 4" descr="65.jpg"/>
          <p:cNvPicPr>
            <a:picLocks noGrp="1" noChangeAspect="1"/>
          </p:cNvPicPr>
          <p:nvPr>
            <p:ph idx="1"/>
          </p:nvPr>
        </p:nvPicPr>
        <p:blipFill>
          <a:blip r:embed="rId3" cstate="print"/>
          <a:stretch>
            <a:fillRect/>
          </a:stretch>
        </p:blipFill>
        <p:spPr>
          <a:xfrm>
            <a:off x="1695450" y="1996281"/>
            <a:ext cx="5753100" cy="3733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lstStyle/>
          <a:p>
            <a:r>
              <a:rPr lang="ru-RU" b="1" kern="1200" dirty="0" smtClean="0">
                <a:solidFill>
                  <a:schemeClr val="tx1"/>
                </a:solidFill>
                <a:latin typeface="+mn-lt"/>
                <a:ea typeface="+mn-ea"/>
                <a:cs typeface="+mn-cs"/>
              </a:rPr>
              <a:t>6. Слова, подчеркивающие слабые стороны, бесправие партнера</a:t>
            </a:r>
            <a:endParaRPr lang="ru-RU" dirty="0"/>
          </a:p>
        </p:txBody>
      </p:sp>
      <p:pic>
        <p:nvPicPr>
          <p:cNvPr id="5" name="Содержимое 4" descr="1786bae36266bea6fcf267c10445f5a2.jpg"/>
          <p:cNvPicPr>
            <a:picLocks noGrp="1" noChangeAspect="1"/>
          </p:cNvPicPr>
          <p:nvPr>
            <p:ph idx="1"/>
          </p:nvPr>
        </p:nvPicPr>
        <p:blipFill>
          <a:blip r:embed="rId3" cstate="print"/>
          <a:stretch>
            <a:fillRect/>
          </a:stretch>
        </p:blipFill>
        <p:spPr>
          <a:xfrm>
            <a:off x="2195735" y="2185595"/>
            <a:ext cx="4896545" cy="325931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2002234"/>
          </a:xfrm>
        </p:spPr>
        <p:txBody>
          <a:bodyPr/>
          <a:lstStyle/>
          <a:p>
            <a:r>
              <a:rPr lang="ru-RU" b="1" kern="1200" dirty="0" smtClean="0">
                <a:solidFill>
                  <a:schemeClr val="tx1"/>
                </a:solidFill>
                <a:latin typeface="+mn-lt"/>
                <a:ea typeface="+mn-ea"/>
                <a:cs typeface="+mn-cs"/>
              </a:rPr>
              <a:t>7. Слова, которые интерпретируют, описывают внутреннюю жизнь партнера</a:t>
            </a:r>
            <a:endParaRPr lang="ru-RU" dirty="0"/>
          </a:p>
        </p:txBody>
      </p:sp>
      <p:pic>
        <p:nvPicPr>
          <p:cNvPr id="5" name="Содержимое 4" descr="bigstockphoto_Arguing_Parents_1317254-resized-600.jpg"/>
          <p:cNvPicPr>
            <a:picLocks noGrp="1" noChangeAspect="1"/>
          </p:cNvPicPr>
          <p:nvPr>
            <p:ph idx="1"/>
          </p:nvPr>
        </p:nvPicPr>
        <p:blipFill>
          <a:blip r:embed="rId3" cstate="print"/>
          <a:stretch>
            <a:fillRect/>
          </a:stretch>
        </p:blipFill>
        <p:spPr>
          <a:xfrm>
            <a:off x="1763688" y="2420888"/>
            <a:ext cx="5125865" cy="341724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930226"/>
          </a:xfrm>
        </p:spPr>
        <p:txBody>
          <a:bodyPr/>
          <a:lstStyle/>
          <a:p>
            <a:r>
              <a:rPr lang="ru-RU" b="1" kern="1200" dirty="0" smtClean="0">
                <a:solidFill>
                  <a:schemeClr val="tx1"/>
                </a:solidFill>
                <a:latin typeface="+mn-lt"/>
                <a:ea typeface="+mn-ea"/>
                <a:cs typeface="+mn-cs"/>
              </a:rPr>
              <a:t>8. Слова, которые подчеркивают нежелание удовлетворять потребности партнера</a:t>
            </a:r>
            <a:endParaRPr lang="ru-RU" dirty="0"/>
          </a:p>
        </p:txBody>
      </p:sp>
      <p:pic>
        <p:nvPicPr>
          <p:cNvPr id="5" name="Содержимое 4" descr="getImageз.jpg"/>
          <p:cNvPicPr>
            <a:picLocks noGrp="1" noChangeAspect="1"/>
          </p:cNvPicPr>
          <p:nvPr>
            <p:ph idx="1"/>
          </p:nvPr>
        </p:nvPicPr>
        <p:blipFill>
          <a:blip r:embed="rId3" cstate="print"/>
          <a:stretch>
            <a:fillRect/>
          </a:stretch>
        </p:blipFill>
        <p:spPr>
          <a:xfrm>
            <a:off x="2195736" y="2060848"/>
            <a:ext cx="5208240" cy="338535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58">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Тема58</Template>
  <TotalTime>29</TotalTime>
  <Words>347</Words>
  <Application>Microsoft Office PowerPoint</Application>
  <PresentationFormat>Экран (4:3)</PresentationFormat>
  <Paragraphs>37</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Тема58</vt:lpstr>
      <vt:lpstr>10 фраз которые могут разрушить ваши отношения и семью </vt:lpstr>
      <vt:lpstr>1. Фразы, нагружающие партнера «виной»:</vt:lpstr>
      <vt:lpstr>2. Слова, вызывающие у человека глубокий стыд</vt:lpstr>
      <vt:lpstr>3. Слова, «опускающие» национальность партнера</vt:lpstr>
      <vt:lpstr>4. Слова, «опускающие» семью и род партнера</vt:lpstr>
      <vt:lpstr>5. Слова, унижающие мужское/женское достоинство</vt:lpstr>
      <vt:lpstr>6. Слова, подчеркивающие слабые стороны, бесправие партнера</vt:lpstr>
      <vt:lpstr>7. Слова, которые интерпретируют, описывают внутреннюю жизнь партнера</vt:lpstr>
      <vt:lpstr>8. Слова, которые подчеркивают нежелание удовлетворять потребности партнера</vt:lpstr>
      <vt:lpstr>9. Фразы, обесценивающие значимость, нужность партнера</vt:lpstr>
      <vt:lpstr>10. Фразы-действия , обозначающие пренебрежение, отвержение, игнорирование, разрыв отношений с партнером</vt:lpstr>
      <vt:lpstr>Слайд 12</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фраз которые могут разрушить ваши отношения и семью </dc:title>
  <dc:creator>Sim</dc:creator>
  <cp:lastModifiedBy>Akseniya Liberanskaya</cp:lastModifiedBy>
  <cp:revision>3</cp:revision>
  <dcterms:created xsi:type="dcterms:W3CDTF">2013-06-12T12:58:57Z</dcterms:created>
  <dcterms:modified xsi:type="dcterms:W3CDTF">2013-11-26T12:51:04Z</dcterms:modified>
</cp:coreProperties>
</file>