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1"/>
  </p:notesMasterIdLst>
  <p:handoutMasterIdLst>
    <p:handoutMasterId r:id="rId52"/>
  </p:handoutMasterIdLst>
  <p:sldIdLst>
    <p:sldId id="256" r:id="rId3"/>
    <p:sldId id="257" r:id="rId4"/>
    <p:sldId id="260" r:id="rId5"/>
    <p:sldId id="262" r:id="rId6"/>
    <p:sldId id="263" r:id="rId7"/>
    <p:sldId id="264" r:id="rId8"/>
    <p:sldId id="265" r:id="rId9"/>
    <p:sldId id="266" r:id="rId10"/>
    <p:sldId id="267" r:id="rId11"/>
    <p:sldId id="268" r:id="rId12"/>
    <p:sldId id="269" r:id="rId13"/>
    <p:sldId id="273" r:id="rId14"/>
    <p:sldId id="270" r:id="rId15"/>
    <p:sldId id="258" r:id="rId16"/>
    <p:sldId id="271" r:id="rId17"/>
    <p:sldId id="272" r:id="rId18"/>
    <p:sldId id="261"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259" r:id="rId50"/>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Times New Roman" pitchFamily="18" charset="0"/>
        <a:ea typeface="+mn-ea"/>
        <a:cs typeface="Arial" pitchFamily="34" charset="0"/>
      </a:defRPr>
    </a:lvl1pPr>
    <a:lvl2pPr marL="457200" algn="l" rtl="0" fontAlgn="base">
      <a:spcBef>
        <a:spcPct val="0"/>
      </a:spcBef>
      <a:spcAft>
        <a:spcPct val="0"/>
      </a:spcAft>
      <a:defRPr sz="4400" kern="1200">
        <a:solidFill>
          <a:schemeClr val="tx2"/>
        </a:solidFill>
        <a:latin typeface="Times New Roman" pitchFamily="18" charset="0"/>
        <a:ea typeface="+mn-ea"/>
        <a:cs typeface="Arial" pitchFamily="34" charset="0"/>
      </a:defRPr>
    </a:lvl2pPr>
    <a:lvl3pPr marL="914400" algn="l" rtl="0" fontAlgn="base">
      <a:spcBef>
        <a:spcPct val="0"/>
      </a:spcBef>
      <a:spcAft>
        <a:spcPct val="0"/>
      </a:spcAft>
      <a:defRPr sz="4400" kern="1200">
        <a:solidFill>
          <a:schemeClr val="tx2"/>
        </a:solidFill>
        <a:latin typeface="Times New Roman" pitchFamily="18" charset="0"/>
        <a:ea typeface="+mn-ea"/>
        <a:cs typeface="Arial" pitchFamily="34" charset="0"/>
      </a:defRPr>
    </a:lvl3pPr>
    <a:lvl4pPr marL="1371600" algn="l" rtl="0" fontAlgn="base">
      <a:spcBef>
        <a:spcPct val="0"/>
      </a:spcBef>
      <a:spcAft>
        <a:spcPct val="0"/>
      </a:spcAft>
      <a:defRPr sz="4400" kern="1200">
        <a:solidFill>
          <a:schemeClr val="tx2"/>
        </a:solidFill>
        <a:latin typeface="Times New Roman" pitchFamily="18" charset="0"/>
        <a:ea typeface="+mn-ea"/>
        <a:cs typeface="Arial" pitchFamily="34" charset="0"/>
      </a:defRPr>
    </a:lvl4pPr>
    <a:lvl5pPr marL="1828800" algn="l" rtl="0" fontAlgn="base">
      <a:spcBef>
        <a:spcPct val="0"/>
      </a:spcBef>
      <a:spcAft>
        <a:spcPct val="0"/>
      </a:spcAft>
      <a:defRPr sz="4400" kern="1200">
        <a:solidFill>
          <a:schemeClr val="tx2"/>
        </a:solidFill>
        <a:latin typeface="Times New Roman" pitchFamily="18" charset="0"/>
        <a:ea typeface="+mn-ea"/>
        <a:cs typeface="Arial" pitchFamily="34" charset="0"/>
      </a:defRPr>
    </a:lvl5pPr>
    <a:lvl6pPr marL="2286000" algn="l" defTabSz="914400" rtl="0" eaLnBrk="1" latinLnBrk="0" hangingPunct="1">
      <a:defRPr sz="4400" kern="1200">
        <a:solidFill>
          <a:schemeClr val="tx2"/>
        </a:solidFill>
        <a:latin typeface="Times New Roman" pitchFamily="18" charset="0"/>
        <a:ea typeface="+mn-ea"/>
        <a:cs typeface="Arial" pitchFamily="34" charset="0"/>
      </a:defRPr>
    </a:lvl6pPr>
    <a:lvl7pPr marL="2743200" algn="l" defTabSz="914400" rtl="0" eaLnBrk="1" latinLnBrk="0" hangingPunct="1">
      <a:defRPr sz="4400" kern="1200">
        <a:solidFill>
          <a:schemeClr val="tx2"/>
        </a:solidFill>
        <a:latin typeface="Times New Roman" pitchFamily="18" charset="0"/>
        <a:ea typeface="+mn-ea"/>
        <a:cs typeface="Arial" pitchFamily="34" charset="0"/>
      </a:defRPr>
    </a:lvl7pPr>
    <a:lvl8pPr marL="3200400" algn="l" defTabSz="914400" rtl="0" eaLnBrk="1" latinLnBrk="0" hangingPunct="1">
      <a:defRPr sz="4400" kern="1200">
        <a:solidFill>
          <a:schemeClr val="tx2"/>
        </a:solidFill>
        <a:latin typeface="Times New Roman" pitchFamily="18" charset="0"/>
        <a:ea typeface="+mn-ea"/>
        <a:cs typeface="Arial" pitchFamily="34" charset="0"/>
      </a:defRPr>
    </a:lvl8pPr>
    <a:lvl9pPr marL="3657600" algn="l" defTabSz="914400" rtl="0" eaLnBrk="1" latinLnBrk="0" hangingPunct="1">
      <a:defRPr sz="4400" kern="1200">
        <a:solidFill>
          <a:schemeClr val="tx2"/>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5072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8314" autoAdjust="0"/>
  </p:normalViewPr>
  <p:slideViewPr>
    <p:cSldViewPr>
      <p:cViewPr varScale="1">
        <p:scale>
          <a:sx n="38" d="100"/>
          <a:sy n="38" d="100"/>
        </p:scale>
        <p:origin x="-46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81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81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32A4916-FDCA-431E-869B-C76137F8771B}" type="slidenum">
              <a:rPr lang="en-US"/>
              <a:pPr>
                <a:defRPr/>
              </a:pPr>
              <a:t>‹#›</a:t>
            </a:fld>
            <a:endParaRPr lang="en-US"/>
          </a:p>
        </p:txBody>
      </p:sp>
    </p:spTree>
    <p:extLst>
      <p:ext uri="{BB962C8B-B14F-4D97-AF65-F5344CB8AC3E}">
        <p14:creationId xmlns="" xmlns:p14="http://schemas.microsoft.com/office/powerpoint/2010/main" val="1827025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814EB-2EEE-4E6F-8C7C-A531DDEFC49C}" type="datetimeFigureOut">
              <a:rPr lang="ru-RU" smtClean="0"/>
              <a:pPr/>
              <a:t>25.06.2013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41FF8-B147-45A9-B65F-F3F7A9A3EB2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17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1) контролеры</a:t>
            </a:r>
            <a:r>
              <a:rPr lang="ru-RU" sz="1200" kern="1200" dirty="0" smtClean="0">
                <a:solidFill>
                  <a:schemeClr val="tx1"/>
                </a:solidFill>
                <a:latin typeface="+mn-lt"/>
                <a:ea typeface="+mn-ea"/>
                <a:cs typeface="+mn-cs"/>
              </a:rPr>
              <a:t>  - их самооценка базируется на том, как много они могут сделать для окружающих людей, но не умеют заботиться о себе; Люди, которых они контролируют - не растут духовно, а становятся от них зависимыми. Считают, что они лучше знают, как нужно жить другим. Не позволяют другим быть самим собой. Строят взаимоотношения с проблемными людьми, чтобы </a:t>
            </a:r>
            <a:r>
              <a:rPr lang="ru-RU" sz="1200" kern="1200" dirty="0" err="1" smtClean="0">
                <a:solidFill>
                  <a:schemeClr val="tx1"/>
                </a:solidFill>
                <a:latin typeface="+mn-lt"/>
                <a:ea typeface="+mn-ea"/>
                <a:cs typeface="+mn-cs"/>
              </a:rPr>
              <a:t>самоутверждаться</a:t>
            </a:r>
            <a:r>
              <a:rPr lang="ru-RU" sz="1200" kern="1200" dirty="0" smtClean="0">
                <a:solidFill>
                  <a:schemeClr val="tx1"/>
                </a:solidFill>
                <a:latin typeface="+mn-lt"/>
                <a:ea typeface="+mn-ea"/>
                <a:cs typeface="+mn-cs"/>
              </a:rPr>
              <a:t> за их счет и выглядеть лучше на их фоне. Развиваются </a:t>
            </a:r>
            <a:r>
              <a:rPr lang="ru-RU" sz="1200" kern="1200" dirty="0" err="1" smtClean="0">
                <a:solidFill>
                  <a:schemeClr val="tx1"/>
                </a:solidFill>
                <a:latin typeface="+mn-lt"/>
                <a:ea typeface="+mn-ea"/>
                <a:cs typeface="+mn-cs"/>
              </a:rPr>
              <a:t>созависимые</a:t>
            </a:r>
            <a:r>
              <a:rPr lang="ru-RU" sz="1200" kern="1200" dirty="0" smtClean="0">
                <a:solidFill>
                  <a:schemeClr val="tx1"/>
                </a:solidFill>
                <a:latin typeface="+mn-lt"/>
                <a:ea typeface="+mn-ea"/>
                <a:cs typeface="+mn-cs"/>
              </a:rPr>
              <a:t>  отношения. Контролер не умеет доверять людям и Богу и сами пытаются играть роль Бога в жизни слабых людей.  </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20</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2)</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угодники </a:t>
            </a:r>
            <a:r>
              <a:rPr lang="ru-RU" sz="1200" kern="1200" dirty="0" smtClean="0">
                <a:solidFill>
                  <a:schemeClr val="tx1"/>
                </a:solidFill>
                <a:latin typeface="+mn-lt"/>
                <a:ea typeface="+mn-ea"/>
                <a:cs typeface="+mn-cs"/>
              </a:rPr>
              <a:t>- их самооценка базируется на том, чтобы никого не рассердить, они никогда не заявляют о своих нуждах и поэтому всегда находятся в состоянии эмоционального голода; Хотят быть важными, ценными в своем окружении, предугадывать желания других людей. Их девиз по жизни: "Мир любой ценой". Они заботятся о желаниях и нуждах людей, не фокусируя внимание на себе. Им сложно ответить на вопрос "Что лично тебе нравится, или что ты любишь, чего хочешь, какие твои желания?" Потому живут чужими желаниями и исполняют их. Угодники платят большую цену, теряют свою личность, свою индивидуальность, становятся тенью других людей. Их взаимоотношения нездоровы с другими людьми, они знают, что нужно другим, и считают, что другие должны догадываться о их желаниях и нуждах. Злятся, если не получают желаемого. Затем, впоследствии "тихо" разрывают отношения (внутри обижаются), их ведь не поняли! Чувствуют себя использованными. Когда вдруг "взрываются" от накопившихся эмоций, показывают другое лицо. Всегда ищут другого человека, который его оценит и будет считать благородным. Таких людей обычно находят люди, которым отдают часть своих проблем.  </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21</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3) мученики </a:t>
            </a:r>
            <a:r>
              <a:rPr lang="ru-RU" sz="1200" kern="1200" dirty="0" smtClean="0">
                <a:solidFill>
                  <a:schemeClr val="tx1"/>
                </a:solidFill>
                <a:latin typeface="+mn-lt"/>
                <a:ea typeface="+mn-ea"/>
                <a:cs typeface="+mn-cs"/>
              </a:rPr>
              <a:t>- они усвоили, что жить - это значит постоянно страдать, они добиваются боли, т.к. это норма. Часто встречаемый тип личности в христианстве. На этом смогли построить целые доктрины. Жизнь - это битва, постоянное страдание. Когда у мученика все  хорошо, чувствует себя дискомфортно. Считают подсознательно, что чем больше страдают, тем ближе к Богу. Думают, что страданиями себя смиряют, но это не есть истинное смирение. Чем больше мы позволяем Богу показать нам наше сердце, тем более в правильном положении мы находимся. Часто мученики соприкасаются с контролерами, или могут иметь смешанный тип. Мученику всегда необходимо страдать, если этого не происходит, эти люди зачастую сами провоцируют скандалы, чтобы страдание не прекращалось, усиливалось. Развивается зависимое поведение. Во всем видят только негатив и повод для страданий. </a:t>
            </a:r>
            <a:r>
              <a:rPr lang="ru-RU" sz="1200" kern="1200" dirty="0" err="1" smtClean="0">
                <a:solidFill>
                  <a:schemeClr val="tx1"/>
                </a:solidFill>
                <a:latin typeface="+mn-lt"/>
                <a:ea typeface="+mn-ea"/>
                <a:cs typeface="+mn-cs"/>
              </a:rPr>
              <a:t>Самоправедны</a:t>
            </a:r>
            <a:r>
              <a:rPr lang="ru-RU" sz="1200" kern="1200" dirty="0" smtClean="0">
                <a:solidFill>
                  <a:schemeClr val="tx1"/>
                </a:solidFill>
                <a:latin typeface="+mn-lt"/>
                <a:ea typeface="+mn-ea"/>
                <a:cs typeface="+mn-cs"/>
              </a:rPr>
              <a:t>, или наоборот находятся в самоосуждении и бичевании.                    </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22</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4) </a:t>
            </a:r>
            <a:r>
              <a:rPr lang="ru-RU" sz="1200" b="1" kern="1200" dirty="0" err="1" smtClean="0">
                <a:solidFill>
                  <a:schemeClr val="tx1"/>
                </a:solidFill>
                <a:latin typeface="+mn-lt"/>
                <a:ea typeface="+mn-ea"/>
                <a:cs typeface="+mn-cs"/>
              </a:rPr>
              <a:t>работоголики</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базируют свою самооценку на деятельности. Завершение не является их целью, им достаточно постоянного движения; Конечный результат для них не важен, главное - процесс. Не умеют отдыхать, чувствуют вину, когда ничего не делают. Работу ценят выше отношений, окружающих считают лентяями, все, кто работают или служат меньше их - раздражают. Взаимоотношения с Богом - "чем больше служу, тем больше угождаю Богу". Служение для них важнее, чем Бог.  </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23</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5) </a:t>
            </a:r>
            <a:r>
              <a:rPr lang="ru-RU" sz="1200" b="1" kern="1200" dirty="0" err="1" smtClean="0">
                <a:solidFill>
                  <a:schemeClr val="tx1"/>
                </a:solidFill>
                <a:latin typeface="+mn-lt"/>
                <a:ea typeface="+mn-ea"/>
                <a:cs typeface="+mn-cs"/>
              </a:rPr>
              <a:t>перфекционисты</a:t>
            </a:r>
            <a:r>
              <a:rPr lang="ru-RU" sz="1200" kern="1200" dirty="0" smtClean="0">
                <a:solidFill>
                  <a:schemeClr val="tx1"/>
                </a:solidFill>
                <a:latin typeface="+mn-lt"/>
                <a:ea typeface="+mn-ea"/>
                <a:cs typeface="+mn-cs"/>
              </a:rPr>
              <a:t> - основа их самооценки недосягаема, оценивают все, исходя из нереального идеала; Их девиз: "Все должно быть совершенно!" Сосредотачиваются на мелочах. Мастера по нахождению ошибок. Все должно быть безупречно. Воспринимают свои ошибки, как поражение. Сосредоточены на недостатках других. Их принцип: "Все или ничего!" Поражены страхом неудачи. Иногда выглядят, как ленивые или безынициативные, потому что берутся только за то, в чем уверены на 120%. Часто остаются в тени из-за страха неудачи. Для них 99% удачи - это не все. Зачастую их талант остается не распознанным. Во взаимоотношениях с людьми недовольны и критичны. Им трудно принимать людей такими, какие они есть. Гордые </a:t>
            </a:r>
            <a:r>
              <a:rPr lang="ru-RU" sz="1200" kern="1200" dirty="0" err="1" smtClean="0">
                <a:solidFill>
                  <a:schemeClr val="tx1"/>
                </a:solidFill>
                <a:latin typeface="+mn-lt"/>
                <a:ea typeface="+mn-ea"/>
                <a:cs typeface="+mn-cs"/>
              </a:rPr>
              <a:t>самоправедные</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всвоих</a:t>
            </a:r>
            <a:r>
              <a:rPr lang="ru-RU" sz="1200" kern="1200" dirty="0" smtClean="0">
                <a:solidFill>
                  <a:schemeClr val="tx1"/>
                </a:solidFill>
                <a:latin typeface="+mn-lt"/>
                <a:ea typeface="+mn-ea"/>
                <a:cs typeface="+mn-cs"/>
              </a:rPr>
              <a:t> достижениях. Это современные фарисеи, которые благодарят Бога за то, что они не такие, как другие.  </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24</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6) </a:t>
            </a:r>
            <a:r>
              <a:rPr lang="ru-RU" sz="1200" b="1" kern="1200" dirty="0" err="1" smtClean="0">
                <a:solidFill>
                  <a:schemeClr val="tx1"/>
                </a:solidFill>
                <a:latin typeface="+mn-lt"/>
                <a:ea typeface="+mn-ea"/>
                <a:cs typeface="+mn-cs"/>
              </a:rPr>
              <a:t>чечеточники</a:t>
            </a:r>
            <a:r>
              <a:rPr lang="ru-RU" sz="1200" kern="1200" dirty="0" smtClean="0">
                <a:solidFill>
                  <a:schemeClr val="tx1"/>
                </a:solidFill>
                <a:latin typeface="+mn-lt"/>
                <a:ea typeface="+mn-ea"/>
                <a:cs typeface="+mn-cs"/>
              </a:rPr>
              <a:t> - базируют свою самооценку на том, чтобы быть свободными. Они научились никогда не вступать в тесные отношения. Их девиз по жизни: "Быть свободным!" Сконцентрированы на свободе, близких отношений не строят. У них много контактов, связей, которые помогают им чувствовать себя значимыми, они не понимают, что такие близкие взаимоотношения, это мастера полуправды, в отношения много не вкладывают, держат дистанцию, эгоистичны. Строят отношения только с теми, кто позволяет сохранять дистанцию в отношениях. В семье также не строят близких взаимоотношений, или не связывают себя узами брака вообще. Им сложно соприкасаться с чувствами. Зачастую провозглашают много лозунгом, но не имеют близких взаимоотношений с Богом.</a:t>
            </a:r>
          </a:p>
          <a:p>
            <a:r>
              <a:rPr lang="ru-RU" sz="1200" kern="1200" dirty="0" smtClean="0">
                <a:solidFill>
                  <a:schemeClr val="tx1"/>
                </a:solidFill>
                <a:latin typeface="+mn-lt"/>
                <a:ea typeface="+mn-ea"/>
                <a:cs typeface="+mn-cs"/>
              </a:rPr>
              <a:t>Но когда человек пытается изменить привычки - он чувствует страх и панику, т.к. эти реакции - средства выживания, когда человек был ребенком.</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Психологически здоровые люди знают, что они чувствуют. Они способны облечь свои чувства в слова и высказать их другим.</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Функциональная и </a:t>
            </a:r>
            <a:r>
              <a:rPr lang="ru-RU" sz="1200" b="1" kern="1200" dirty="0" err="1" smtClean="0">
                <a:solidFill>
                  <a:schemeClr val="tx1"/>
                </a:solidFill>
                <a:latin typeface="+mn-lt"/>
                <a:ea typeface="+mn-ea"/>
                <a:cs typeface="+mn-cs"/>
              </a:rPr>
              <a:t>Дисфункциональная</a:t>
            </a:r>
            <a:r>
              <a:rPr lang="ru-RU" sz="1200" b="1" kern="1200" dirty="0" smtClean="0">
                <a:solidFill>
                  <a:schemeClr val="tx1"/>
                </a:solidFill>
                <a:latin typeface="+mn-lt"/>
                <a:ea typeface="+mn-ea"/>
                <a:cs typeface="+mn-cs"/>
              </a:rPr>
              <a:t> семья.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Семья - это главная система, к которой принадлежит каждый из нас. Это группа людей, взаимодействующих как одно целое. Поскольку все участники этой системы находятся в тесном контакте, то и улучшение (ухудшение) состояние одного из членов семьи неизбежно отражается на самочувствии других. Семья функциональна пока жизни членов семьи принадлежат им самим.</a:t>
            </a:r>
          </a:p>
          <a:p>
            <a:endParaRPr lang="ru-RU" sz="1200" b="1"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Задача - понять эти реакции, тогда будет легче избавиться (Т.,. Горский, 2003). Задачи позднего выздоровления:</a:t>
            </a:r>
          </a:p>
          <a:p>
            <a:r>
              <a:rPr lang="ru-RU" sz="1200" b="1" kern="1200" dirty="0" smtClean="0">
                <a:solidFill>
                  <a:schemeClr val="tx1"/>
                </a:solidFill>
                <a:latin typeface="+mn-lt"/>
                <a:ea typeface="+mn-ea"/>
                <a:cs typeface="+mn-cs"/>
              </a:rPr>
              <a:t>1-я задача: понимать разницу между тем, что человек узнает в здоровой и </a:t>
            </a:r>
            <a:r>
              <a:rPr lang="ru-RU" sz="1200" b="1" kern="1200" dirty="0" err="1" smtClean="0">
                <a:solidFill>
                  <a:schemeClr val="tx1"/>
                </a:solidFill>
                <a:latin typeface="+mn-lt"/>
                <a:ea typeface="+mn-ea"/>
                <a:cs typeface="+mn-cs"/>
              </a:rPr>
              <a:t>дисфунциональной</a:t>
            </a:r>
            <a:r>
              <a:rPr lang="ru-RU" sz="1200" b="1" kern="1200" dirty="0" smtClean="0">
                <a:solidFill>
                  <a:schemeClr val="tx1"/>
                </a:solidFill>
                <a:latin typeface="+mn-lt"/>
                <a:ea typeface="+mn-ea"/>
                <a:cs typeface="+mn-cs"/>
              </a:rPr>
              <a:t> семье.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Следует понять, что на этом этапе нормально иметь глубинные проблемы. Это помогает принять себя и избавиться от стыда, вины и  роли, которые являются причиной </a:t>
            </a:r>
            <a:r>
              <a:rPr lang="ru-RU" sz="1200" kern="1200" dirty="0" err="1" smtClean="0">
                <a:solidFill>
                  <a:schemeClr val="tx1"/>
                </a:solidFill>
                <a:latin typeface="+mn-lt"/>
                <a:ea typeface="+mn-ea"/>
                <a:cs typeface="+mn-cs"/>
              </a:rPr>
              <a:t>саморазрушающего</a:t>
            </a:r>
            <a:r>
              <a:rPr lang="ru-RU" sz="1200" kern="1200" dirty="0" smtClean="0">
                <a:solidFill>
                  <a:schemeClr val="tx1"/>
                </a:solidFill>
                <a:latin typeface="+mn-lt"/>
                <a:ea typeface="+mn-ea"/>
                <a:cs typeface="+mn-cs"/>
              </a:rPr>
              <a:t> поведения.</a:t>
            </a:r>
          </a:p>
          <a:p>
            <a:r>
              <a:rPr lang="ru-RU" sz="1200" kern="1200" dirty="0" smtClean="0">
                <a:solidFill>
                  <a:schemeClr val="tx1"/>
                </a:solidFill>
                <a:latin typeface="+mn-lt"/>
                <a:ea typeface="+mn-ea"/>
                <a:cs typeface="+mn-cs"/>
              </a:rPr>
              <a:t>Выбор: либо выздоравливать, либо повторяться.</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26</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2-я задача: восстановление тонкого баланса между аффективной сферой и сферой мышления.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функциональной семье: Человек имеет способность реально оценивать себя, других людей, ситуацию.</a:t>
            </a:r>
          </a:p>
          <a:p>
            <a:r>
              <a:rPr lang="ru-RU" sz="1200" kern="1200" dirty="0" smtClean="0">
                <a:solidFill>
                  <a:schemeClr val="tx1"/>
                </a:solidFill>
                <a:latin typeface="+mn-lt"/>
                <a:ea typeface="+mn-ea"/>
                <a:cs typeface="+mn-cs"/>
              </a:rPr>
              <a:t>В </a:t>
            </a:r>
            <a:r>
              <a:rPr lang="ru-RU" sz="1200" kern="1200" dirty="0" err="1" smtClean="0">
                <a:solidFill>
                  <a:schemeClr val="tx1"/>
                </a:solidFill>
                <a:latin typeface="+mn-lt"/>
                <a:ea typeface="+mn-ea"/>
                <a:cs typeface="+mn-cs"/>
              </a:rPr>
              <a:t>дисфункциональной</a:t>
            </a:r>
            <a:r>
              <a:rPr lang="ru-RU" sz="1200" kern="1200" dirty="0" smtClean="0">
                <a:solidFill>
                  <a:schemeClr val="tx1"/>
                </a:solidFill>
                <a:latin typeface="+mn-lt"/>
                <a:ea typeface="+mn-ea"/>
                <a:cs typeface="+mn-cs"/>
              </a:rPr>
              <a:t> семье: Человек не может адекватно оценивать ситуацию. Поэтому вместо развития происходит принятие "удобных" ролей в отношениях - человек принимает жесткие, негибкие роли ради своего выживания, и он настолько вцепляется в эти роли, как будто его жизнь зависит от этого, т.к. он верит в это.</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27</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3-я задача: Восстановить историю детства, обсудить ее с другими.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Цель - новое понимание детства. Необходимо делиться болезненными воспоминаниями с другими, это снижает стыд, вину и другие болезненные эмоции, препятствующие дальнейшему личностному росту.</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28</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4-я задача: понять связь межу поведением в детстве и во взрослом возрасте.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 понять, какое поведение, выученное в детстве человек использует сейчас. Т.к. цель позднего выздоровления - изменение, это возможно только при определении паттернов поведения, возникших в детстве, которые повторяются в зрелом возрасте.</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29</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5-я задача: изменение стиля жизни.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Проблема в том, что часто сознательное понимание собственных действий блокируется отрицанием и чтобы через это прорваться, надо составить список своих достоинств и недостатков, которые выработались в детстве и опираться на него для большего осознания собственных действий.</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30</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6-я задача: поиск нового поведения.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Если человек вырос в </a:t>
            </a:r>
            <a:r>
              <a:rPr lang="ru-RU" sz="1200" kern="1200" dirty="0" err="1" smtClean="0">
                <a:solidFill>
                  <a:schemeClr val="tx1"/>
                </a:solidFill>
                <a:latin typeface="+mn-lt"/>
                <a:ea typeface="+mn-ea"/>
                <a:cs typeface="+mn-cs"/>
              </a:rPr>
              <a:t>дисфункциональной</a:t>
            </a:r>
            <a:r>
              <a:rPr lang="ru-RU" sz="1200" kern="1200" dirty="0" smtClean="0">
                <a:solidFill>
                  <a:schemeClr val="tx1"/>
                </a:solidFill>
                <a:latin typeface="+mn-lt"/>
                <a:ea typeface="+mn-ea"/>
                <a:cs typeface="+mn-cs"/>
              </a:rPr>
              <a:t> семье, он научился пользоваться паттернами поведения, которые неидентичный ему, т.к. наиболее мощный процесс формирования личности происходит до 10-ти лет (Т.Т. Горский, 2003). Поэтому, когда человек обнаруживает стиль поведения, который действительно подходит ему, оно кажется</a:t>
            </a:r>
          </a:p>
          <a:p>
            <a:r>
              <a:rPr lang="ru-RU" sz="1200" kern="1200" dirty="0" smtClean="0">
                <a:solidFill>
                  <a:schemeClr val="tx1"/>
                </a:solidFill>
                <a:latin typeface="+mn-lt"/>
                <a:ea typeface="+mn-ea"/>
                <a:cs typeface="+mn-cs"/>
              </a:rPr>
              <a:t>естественным, легким, свободным. Но это может произойти только при освобождении от проблем детства. Качественное прохождение всех предыдущих стадий выздоровления обеспечивает такое качество, как "сознательная воля".</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31</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32</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latin typeface="+mn-lt"/>
                <a:ea typeface="+mn-ea"/>
                <a:cs typeface="+mn-cs"/>
              </a:rPr>
              <a:t>«Господь... послал меня исцелять сокрушенных сердцем, проповедовать пленным освобождение, ... утешить всех сетующих, ... За посрамление вам будет вдвое; за поношение они будут радоваться своей доле, потому что в земле своей вдвое получат; веселие вечное будет у них». (Исайя 61:1, 2, 7).</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kern="1200" dirty="0" smtClean="0">
                <a:solidFill>
                  <a:schemeClr val="tx1"/>
                </a:solidFill>
                <a:latin typeface="+mn-lt"/>
                <a:ea typeface="+mn-ea"/>
                <a:cs typeface="+mn-cs"/>
              </a:rPr>
              <a:t>«Ибо так говорит Господь: вот, Я направляю к нему мир как реку, и богатство народов - как разливающийся поток для наслаждения вашего; на руках будут носить вас и на коленах ласкать. Как утешает кого-либо мать его, так утешу Я вас, и вы будете утешены в Иерусалиме». (Исайя 66:12,13).</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34</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Для того чтобы перемены начали происходить, обычно требуются три вещи:</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Нам должно быть достаточно больно, чтобы у нас был только один выход - измениться.</a:t>
            </a:r>
          </a:p>
          <a:p>
            <a:pPr lvl="0"/>
            <a:r>
              <a:rPr lang="ru-RU" sz="1200" kern="1200" dirty="0" smtClean="0">
                <a:solidFill>
                  <a:schemeClr val="tx1"/>
                </a:solidFill>
                <a:latin typeface="+mn-lt"/>
                <a:ea typeface="+mn-ea"/>
                <a:cs typeface="+mn-cs"/>
              </a:rPr>
              <a:t>Мы должны хорошо знать, что у нас есть надежда на перемены.</a:t>
            </a:r>
          </a:p>
          <a:p>
            <a:pPr lvl="0"/>
            <a:r>
              <a:rPr lang="ru-RU" sz="1200" kern="1200" dirty="0" smtClean="0">
                <a:solidFill>
                  <a:schemeClr val="tx1"/>
                </a:solidFill>
                <a:latin typeface="+mn-lt"/>
                <a:ea typeface="+mn-ea"/>
                <a:cs typeface="+mn-cs"/>
              </a:rPr>
              <a:t>Мы должны принять достаточно безусловной любви, чтобы у нас была мотивация к переменам.</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Отрицание - слепота, страх посмотреть истине в глаза. Семья начинает признавать проблему спустя только много лет. Из-за стыда не признаются проблемы.</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5</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Так как мы начинаем путешествие - исцеление, очень важно различать следующее:</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Рана - требует исцеления от ранений и недостатка любви (Исайя 61:1-3; </a:t>
            </a:r>
            <a:r>
              <a:rPr lang="ru-RU" sz="1200" kern="1200" dirty="0" err="1" smtClean="0">
                <a:solidFill>
                  <a:schemeClr val="tx1"/>
                </a:solidFill>
                <a:latin typeface="+mn-lt"/>
                <a:ea typeface="+mn-ea"/>
                <a:cs typeface="+mn-cs"/>
              </a:rPr>
              <a:t>Матф</a:t>
            </a:r>
            <a:r>
              <a:rPr lang="ru-RU" sz="1200" kern="1200" dirty="0" smtClean="0">
                <a:solidFill>
                  <a:schemeClr val="tx1"/>
                </a:solidFill>
                <a:latin typeface="+mn-lt"/>
                <a:ea typeface="+mn-ea"/>
                <a:cs typeface="+mn-cs"/>
              </a:rPr>
              <a:t>. 4:23-24).</a:t>
            </a:r>
          </a:p>
          <a:p>
            <a:pPr lvl="0"/>
            <a:r>
              <a:rPr lang="ru-RU" sz="1200" kern="1200" dirty="0" smtClean="0">
                <a:solidFill>
                  <a:schemeClr val="tx1"/>
                </a:solidFill>
                <a:latin typeface="+mn-lt"/>
                <a:ea typeface="+mn-ea"/>
                <a:cs typeface="+mn-cs"/>
              </a:rPr>
              <a:t>Отрицательное мышление - мы должны видеть себя такими, какими видит нас Бог. (Фил. 4:8; </a:t>
            </a:r>
            <a:r>
              <a:rPr lang="ru-RU" sz="1200" kern="1200" dirty="0" err="1" smtClean="0">
                <a:solidFill>
                  <a:schemeClr val="tx1"/>
                </a:solidFill>
                <a:latin typeface="+mn-lt"/>
                <a:ea typeface="+mn-ea"/>
                <a:cs typeface="+mn-cs"/>
              </a:rPr>
              <a:t>Иерем</a:t>
            </a:r>
            <a:r>
              <a:rPr lang="ru-RU" sz="1200" kern="1200" dirty="0" smtClean="0">
                <a:solidFill>
                  <a:schemeClr val="tx1"/>
                </a:solidFill>
                <a:latin typeface="+mn-lt"/>
                <a:ea typeface="+mn-ea"/>
                <a:cs typeface="+mn-cs"/>
              </a:rPr>
              <a:t>. 29:11; </a:t>
            </a:r>
            <a:r>
              <a:rPr lang="ru-RU" sz="1200" kern="1200" dirty="0" err="1" smtClean="0">
                <a:solidFill>
                  <a:schemeClr val="tx1"/>
                </a:solidFill>
                <a:latin typeface="+mn-lt"/>
                <a:ea typeface="+mn-ea"/>
                <a:cs typeface="+mn-cs"/>
              </a:rPr>
              <a:t>Пс</a:t>
            </a:r>
            <a:r>
              <a:rPr lang="ru-RU" sz="1200" kern="1200" dirty="0" smtClean="0">
                <a:solidFill>
                  <a:schemeClr val="tx1"/>
                </a:solidFill>
                <a:latin typeface="+mn-lt"/>
                <a:ea typeface="+mn-ea"/>
                <a:cs typeface="+mn-cs"/>
              </a:rPr>
              <a:t>. 149:4; 1 </a:t>
            </a:r>
            <a:r>
              <a:rPr lang="ru-RU" sz="1200" kern="1200" dirty="0" err="1" smtClean="0">
                <a:solidFill>
                  <a:schemeClr val="tx1"/>
                </a:solidFill>
                <a:latin typeface="+mn-lt"/>
                <a:ea typeface="+mn-ea"/>
                <a:cs typeface="+mn-cs"/>
              </a:rPr>
              <a:t>Иоан</a:t>
            </a:r>
            <a:r>
              <a:rPr lang="ru-RU" sz="1200" kern="1200" dirty="0" smtClean="0">
                <a:solidFill>
                  <a:schemeClr val="tx1"/>
                </a:solidFill>
                <a:latin typeface="+mn-lt"/>
                <a:ea typeface="+mn-ea"/>
                <a:cs typeface="+mn-cs"/>
              </a:rPr>
              <a:t> 3:1).</a:t>
            </a:r>
          </a:p>
          <a:p>
            <a:pPr lvl="0"/>
            <a:r>
              <a:rPr lang="ru-RU" sz="1200" kern="1200" dirty="0" smtClean="0">
                <a:solidFill>
                  <a:schemeClr val="tx1"/>
                </a:solidFill>
                <a:latin typeface="+mn-lt"/>
                <a:ea typeface="+mn-ea"/>
                <a:cs typeface="+mn-cs"/>
              </a:rPr>
              <a:t>Грех или неповиновение - нуждается в исповедании и покаянии. (Марк 11:25; 1 </a:t>
            </a:r>
            <a:r>
              <a:rPr lang="ru-RU" sz="1200" kern="1200" dirty="0" err="1" smtClean="0">
                <a:solidFill>
                  <a:schemeClr val="tx1"/>
                </a:solidFill>
                <a:latin typeface="+mn-lt"/>
                <a:ea typeface="+mn-ea"/>
                <a:cs typeface="+mn-cs"/>
              </a:rPr>
              <a:t>Иоан</a:t>
            </a:r>
            <a:r>
              <a:rPr lang="ru-RU" sz="1200" kern="1200" dirty="0" smtClean="0">
                <a:solidFill>
                  <a:schemeClr val="tx1"/>
                </a:solidFill>
                <a:latin typeface="+mn-lt"/>
                <a:ea typeface="+mn-ea"/>
                <a:cs typeface="+mn-cs"/>
              </a:rPr>
              <a:t>. 1:9).</a:t>
            </a:r>
          </a:p>
          <a:p>
            <a:pPr lvl="0"/>
            <a:r>
              <a:rPr lang="ru-RU" sz="1200" kern="1200" dirty="0" smtClean="0">
                <a:solidFill>
                  <a:schemeClr val="tx1"/>
                </a:solidFill>
                <a:latin typeface="+mn-lt"/>
                <a:ea typeface="+mn-ea"/>
                <a:cs typeface="+mn-cs"/>
              </a:rPr>
              <a:t>Темнота - мы должны заменить темноту на свет и истину. (</a:t>
            </a:r>
            <a:r>
              <a:rPr lang="ru-RU" sz="1200" kern="1200" dirty="0" err="1" smtClean="0">
                <a:solidFill>
                  <a:schemeClr val="tx1"/>
                </a:solidFill>
                <a:latin typeface="+mn-lt"/>
                <a:ea typeface="+mn-ea"/>
                <a:cs typeface="+mn-cs"/>
              </a:rPr>
              <a:t>Иоан</a:t>
            </a:r>
            <a:r>
              <a:rPr lang="ru-RU" sz="1200" kern="1200" dirty="0" smtClean="0">
                <a:solidFill>
                  <a:schemeClr val="tx1"/>
                </a:solidFill>
                <a:latin typeface="+mn-lt"/>
                <a:ea typeface="+mn-ea"/>
                <a:cs typeface="+mn-cs"/>
              </a:rPr>
              <a:t>. 8:32; </a:t>
            </a:r>
            <a:r>
              <a:rPr lang="ru-RU" sz="1200" kern="1200" dirty="0" err="1" smtClean="0">
                <a:solidFill>
                  <a:schemeClr val="tx1"/>
                </a:solidFill>
                <a:latin typeface="+mn-lt"/>
                <a:ea typeface="+mn-ea"/>
                <a:cs typeface="+mn-cs"/>
              </a:rPr>
              <a:t>Иер</a:t>
            </a:r>
            <a:r>
              <a:rPr lang="ru-RU" sz="1200" kern="1200" dirty="0" smtClean="0">
                <a:solidFill>
                  <a:schemeClr val="tx1"/>
                </a:solidFill>
                <a:latin typeface="+mn-lt"/>
                <a:ea typeface="+mn-ea"/>
                <a:cs typeface="+mn-cs"/>
              </a:rPr>
              <a:t>. 31:3; </a:t>
            </a:r>
            <a:r>
              <a:rPr lang="ru-RU" sz="1200" kern="1200" dirty="0" err="1" smtClean="0">
                <a:solidFill>
                  <a:schemeClr val="tx1"/>
                </a:solidFill>
                <a:latin typeface="+mn-lt"/>
                <a:ea typeface="+mn-ea"/>
                <a:cs typeface="+mn-cs"/>
              </a:rPr>
              <a:t>Иоан</a:t>
            </a:r>
            <a:r>
              <a:rPr lang="ru-RU" sz="1200" kern="1200" dirty="0" smtClean="0">
                <a:solidFill>
                  <a:schemeClr val="tx1"/>
                </a:solidFill>
                <a:latin typeface="+mn-lt"/>
                <a:ea typeface="+mn-ea"/>
                <a:cs typeface="+mn-cs"/>
              </a:rPr>
              <a:t>. 14:23; 16:27; 17:26).</a:t>
            </a:r>
          </a:p>
          <a:p>
            <a:pPr lvl="0"/>
            <a:r>
              <a:rPr lang="ru-RU" sz="1200" kern="1200" dirty="0" smtClean="0">
                <a:solidFill>
                  <a:schemeClr val="tx1"/>
                </a:solidFill>
                <a:latin typeface="+mn-lt"/>
                <a:ea typeface="+mn-ea"/>
                <a:cs typeface="+mn-cs"/>
              </a:rPr>
              <a:t>Зависимость - мы должны быть свободны от угнетения. (</a:t>
            </a:r>
            <a:r>
              <a:rPr lang="ru-RU" sz="1200" kern="1200" dirty="0" err="1" smtClean="0">
                <a:solidFill>
                  <a:schemeClr val="tx1"/>
                </a:solidFill>
                <a:latin typeface="+mn-lt"/>
                <a:ea typeface="+mn-ea"/>
                <a:cs typeface="+mn-cs"/>
              </a:rPr>
              <a:t>Деян</a:t>
            </a:r>
            <a:r>
              <a:rPr lang="ru-RU" sz="1200" kern="1200" dirty="0" smtClean="0">
                <a:solidFill>
                  <a:schemeClr val="tx1"/>
                </a:solidFill>
                <a:latin typeface="+mn-lt"/>
                <a:ea typeface="+mn-ea"/>
                <a:cs typeface="+mn-cs"/>
              </a:rPr>
              <a:t>. 10:38; Лук. 4:18).</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36</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Десять нижеследующих принципов не обязательно являются шагами к исцелению, которым мы должны следовать в точном порядке, но каждый из них является частью процесса исцеления, через который мы проходим, так как мы взываем к Господу: «Измени меня, я не могу больше быть таким, каков я есть! Я хочу быть более похожим на Тебя!»</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37</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Исцеление начинается с момента осознания необходимости в нем.</a:t>
            </a:r>
            <a:endParaRPr lang="ru-RU" sz="1200" kern="1200" dirty="0" smtClean="0">
              <a:solidFill>
                <a:schemeClr val="tx1"/>
              </a:solidFill>
              <a:latin typeface="+mn-lt"/>
              <a:ea typeface="+mn-ea"/>
              <a:cs typeface="+mn-cs"/>
            </a:endParaRPr>
          </a:p>
          <a:p>
            <a:r>
              <a:rPr lang="ru-RU" sz="1200" b="1" i="1" kern="1200" dirty="0" smtClean="0">
                <a:solidFill>
                  <a:schemeClr val="tx1"/>
                </a:solidFill>
                <a:latin typeface="+mn-lt"/>
                <a:ea typeface="+mn-ea"/>
                <a:cs typeface="+mn-cs"/>
              </a:rPr>
              <a:t>« Ибо ты говоришь: «я богат, разбогател и ни в чем не имею нужды»; а не знаешь, что ты несчастен и жалок, и нищ и слеп и наг. Советую тебе купить у Меня золото, огнем очищенное, чтобы тебе обогатиться, и белую одежду, чтобы одеться и чтобы не видна была срамота наготы твоей, и глазною мазью помажь глаза твои, чтобы видеть». (</a:t>
            </a:r>
            <a:r>
              <a:rPr lang="ru-RU" sz="1200" b="1" i="1" kern="1200" dirty="0" err="1" smtClean="0">
                <a:solidFill>
                  <a:schemeClr val="tx1"/>
                </a:solidFill>
                <a:latin typeface="+mn-lt"/>
                <a:ea typeface="+mn-ea"/>
                <a:cs typeface="+mn-cs"/>
              </a:rPr>
              <a:t>Откр</a:t>
            </a:r>
            <a:r>
              <a:rPr lang="ru-RU" sz="1200" b="1" i="1" kern="1200" dirty="0" smtClean="0">
                <a:solidFill>
                  <a:schemeClr val="tx1"/>
                </a:solidFill>
                <a:latin typeface="+mn-lt"/>
                <a:ea typeface="+mn-ea"/>
                <a:cs typeface="+mn-cs"/>
              </a:rPr>
              <a:t>. 3:17,18).</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38</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Все люди, живущие на земле, делятся на два типа: те, кто признают, что имеют проблемы и те, кто отрицает это.  </a:t>
            </a:r>
          </a:p>
          <a:p>
            <a:r>
              <a:rPr lang="ru-RU" sz="1200" kern="1200" dirty="0" smtClean="0">
                <a:solidFill>
                  <a:schemeClr val="tx1"/>
                </a:solidFill>
                <a:latin typeface="+mn-lt"/>
                <a:ea typeface="+mn-ea"/>
                <a:cs typeface="+mn-cs"/>
              </a:rPr>
              <a:t>  Самый большой барьер на пути к исцелению это гордость. Гордость стремится обвинить других и, в тоже время, оправдывает свои собственные ошибки. Таким образом, гордость заставляет человека признать необходимость измениться для других, но не для себя. Гордость также осуждает Бога и других, когда что-либо не получается. Гордость видит раны, нанесенные другими, и не хочет осознавать свои собственные слабости, ошибки и страдания. Гордость не любит брать на себя ответственность, когда дела идут плохо.</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39</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Все желания быть любимыми;</a:t>
            </a:r>
          </a:p>
          <a:p>
            <a:pPr lvl="0"/>
            <a:r>
              <a:rPr lang="ru-RU" sz="1200" kern="1200" dirty="0" smtClean="0">
                <a:solidFill>
                  <a:schemeClr val="tx1"/>
                </a:solidFill>
                <a:latin typeface="+mn-lt"/>
                <a:ea typeface="+mn-ea"/>
                <a:cs typeface="+mn-cs"/>
              </a:rPr>
              <a:t>Все безразличия к нуждам других;</a:t>
            </a:r>
          </a:p>
          <a:p>
            <a:pPr lvl="0"/>
            <a:r>
              <a:rPr lang="ru-RU" sz="1200" kern="1200" dirty="0" smtClean="0">
                <a:solidFill>
                  <a:schemeClr val="tx1"/>
                </a:solidFill>
                <a:latin typeface="+mn-lt"/>
                <a:ea typeface="+mn-ea"/>
                <a:cs typeface="+mn-cs"/>
              </a:rPr>
              <a:t>Все безразличия к чувствам других;</a:t>
            </a:r>
          </a:p>
          <a:p>
            <a:pPr lvl="0"/>
            <a:r>
              <a:rPr lang="ru-RU" sz="1200" kern="1200" dirty="0" smtClean="0">
                <a:solidFill>
                  <a:schemeClr val="tx1"/>
                </a:solidFill>
                <a:latin typeface="+mn-lt"/>
                <a:ea typeface="+mn-ea"/>
                <a:cs typeface="+mn-cs"/>
              </a:rPr>
              <a:t>Все резкие и поспешные осуждения и решения;</a:t>
            </a:r>
          </a:p>
          <a:p>
            <a:pPr lvl="0"/>
            <a:r>
              <a:rPr lang="ru-RU" sz="1200" kern="1200" dirty="0" smtClean="0">
                <a:solidFill>
                  <a:schemeClr val="tx1"/>
                </a:solidFill>
                <a:latin typeface="+mn-lt"/>
                <a:ea typeface="+mn-ea"/>
                <a:cs typeface="+mn-cs"/>
              </a:rPr>
              <a:t>Все проявления характера;</a:t>
            </a:r>
          </a:p>
          <a:p>
            <a:pPr lvl="0"/>
            <a:r>
              <a:rPr lang="ru-RU" sz="1200" kern="1200" dirty="0" smtClean="0">
                <a:solidFill>
                  <a:schemeClr val="tx1"/>
                </a:solidFill>
                <a:latin typeface="+mn-lt"/>
                <a:ea typeface="+mn-ea"/>
                <a:cs typeface="+mn-cs"/>
              </a:rPr>
              <a:t>Вся резкость и раздражение;</a:t>
            </a:r>
          </a:p>
          <a:p>
            <a:pPr lvl="0"/>
            <a:r>
              <a:rPr lang="ru-RU" sz="1200" kern="1200" dirty="0" smtClean="0">
                <a:solidFill>
                  <a:schemeClr val="tx1"/>
                </a:solidFill>
                <a:latin typeface="+mn-lt"/>
                <a:ea typeface="+mn-ea"/>
                <a:cs typeface="+mn-cs"/>
              </a:rPr>
              <a:t>Все чувства горечи;</a:t>
            </a:r>
          </a:p>
          <a:p>
            <a:pPr lvl="0"/>
            <a:r>
              <a:rPr lang="ru-RU" sz="1200" kern="1200" dirty="0" smtClean="0">
                <a:solidFill>
                  <a:schemeClr val="tx1"/>
                </a:solidFill>
                <a:latin typeface="+mn-lt"/>
                <a:ea typeface="+mn-ea"/>
                <a:cs typeface="+mn-cs"/>
              </a:rPr>
              <a:t>Все чувства разделения и отчуждения;</a:t>
            </a:r>
          </a:p>
          <a:p>
            <a:r>
              <a:rPr lang="ru-RU" sz="1200" kern="1200" dirty="0" smtClean="0">
                <a:solidFill>
                  <a:schemeClr val="tx1"/>
                </a:solidFill>
                <a:latin typeface="+mn-lt"/>
                <a:ea typeface="+mn-ea"/>
                <a:cs typeface="+mn-cs"/>
              </a:rPr>
              <a:t>Берут свое начало в гордости! Гордость всегда ищет своего! (из книги «Смирение» Эндрю </a:t>
            </a:r>
            <a:r>
              <a:rPr lang="ru-RU" sz="1200" kern="1200" dirty="0" err="1" smtClean="0">
                <a:solidFill>
                  <a:schemeClr val="tx1"/>
                </a:solidFill>
                <a:latin typeface="+mn-lt"/>
                <a:ea typeface="+mn-ea"/>
                <a:cs typeface="+mn-cs"/>
              </a:rPr>
              <a:t>Мюррея</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40</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Вопросы, которые следует задать себе, когда приходит боль, разочарование, или непринятие.</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Господь, чему Ты хочешь научить меня в этой ситуации? (Рим. 8:28, Быт.45:5, 50:20)</a:t>
            </a:r>
          </a:p>
          <a:p>
            <a:pPr lvl="0"/>
            <a:r>
              <a:rPr lang="ru-RU" sz="1200" kern="1200" dirty="0" smtClean="0">
                <a:solidFill>
                  <a:schemeClr val="tx1"/>
                </a:solidFill>
                <a:latin typeface="+mn-lt"/>
                <a:ea typeface="+mn-ea"/>
                <a:cs typeface="+mn-cs"/>
              </a:rPr>
              <a:t>Какое отношение у меня должно быть к тем, кто причинил мне боль, или расстроил меня?</a:t>
            </a:r>
          </a:p>
          <a:p>
            <a:r>
              <a:rPr lang="ru-RU" sz="1200" kern="1200" dirty="0" smtClean="0">
                <a:solidFill>
                  <a:schemeClr val="tx1"/>
                </a:solidFill>
                <a:latin typeface="+mn-lt"/>
                <a:ea typeface="+mn-ea"/>
                <a:cs typeface="+mn-cs"/>
              </a:rPr>
              <a:t>  (Фил. 2:1-9)</a:t>
            </a:r>
          </a:p>
          <a:p>
            <a:pPr lvl="0"/>
            <a:r>
              <a:rPr lang="ru-RU" sz="1200" kern="1200" dirty="0" smtClean="0">
                <a:solidFill>
                  <a:schemeClr val="tx1"/>
                </a:solidFill>
                <a:latin typeface="+mn-lt"/>
                <a:ea typeface="+mn-ea"/>
                <a:cs typeface="+mn-cs"/>
              </a:rPr>
              <a:t>Не нарушают ли мои действия какие-либо библейские принципы?</a:t>
            </a:r>
          </a:p>
          <a:p>
            <a:r>
              <a:rPr lang="ru-RU" sz="1200" kern="1200" dirty="0" smtClean="0">
                <a:solidFill>
                  <a:schemeClr val="tx1"/>
                </a:solidFill>
                <a:latin typeface="+mn-lt"/>
                <a:ea typeface="+mn-ea"/>
                <a:cs typeface="+mn-cs"/>
              </a:rPr>
              <a:t>(Рим. 14:12, Мат. 5:23, 24, 1 </a:t>
            </a:r>
            <a:r>
              <a:rPr lang="ru-RU" sz="1200" kern="1200" dirty="0" err="1" smtClean="0">
                <a:solidFill>
                  <a:schemeClr val="tx1"/>
                </a:solidFill>
                <a:latin typeface="+mn-lt"/>
                <a:ea typeface="+mn-ea"/>
                <a:cs typeface="+mn-cs"/>
              </a:rPr>
              <a:t>Иоан</a:t>
            </a:r>
            <a:r>
              <a:rPr lang="ru-RU" sz="1200" kern="1200" dirty="0" smtClean="0">
                <a:solidFill>
                  <a:schemeClr val="tx1"/>
                </a:solidFill>
                <a:latin typeface="+mn-lt"/>
                <a:ea typeface="+mn-ea"/>
                <a:cs typeface="+mn-cs"/>
              </a:rPr>
              <a:t>. 2:11)</a:t>
            </a:r>
          </a:p>
          <a:p>
            <a:pPr lvl="0"/>
            <a:r>
              <a:rPr lang="ru-RU" sz="1200" kern="1200" dirty="0" smtClean="0">
                <a:solidFill>
                  <a:schemeClr val="tx1"/>
                </a:solidFill>
                <a:latin typeface="+mn-lt"/>
                <a:ea typeface="+mn-ea"/>
                <a:cs typeface="+mn-cs"/>
              </a:rPr>
              <a:t>Как мои слова должны </a:t>
            </a:r>
            <a:r>
              <a:rPr lang="ru-RU" sz="1200" kern="1200" dirty="0" err="1" smtClean="0">
                <a:solidFill>
                  <a:schemeClr val="tx1"/>
                </a:solidFill>
                <a:latin typeface="+mn-lt"/>
                <a:ea typeface="+mn-ea"/>
                <a:cs typeface="+mn-cs"/>
              </a:rPr>
              <a:t>устроять</a:t>
            </a:r>
            <a:r>
              <a:rPr lang="ru-RU" sz="1200" kern="1200" dirty="0" smtClean="0">
                <a:solidFill>
                  <a:schemeClr val="tx1"/>
                </a:solidFill>
                <a:latin typeface="+mn-lt"/>
                <a:ea typeface="+mn-ea"/>
                <a:cs typeface="+mn-cs"/>
              </a:rPr>
              <a:t>, наставлять и принести восстановление всем людям,</a:t>
            </a:r>
          </a:p>
          <a:p>
            <a:r>
              <a:rPr lang="ru-RU" sz="1200" kern="1200" dirty="0" smtClean="0">
                <a:solidFill>
                  <a:schemeClr val="tx1"/>
                </a:solidFill>
                <a:latin typeface="+mn-lt"/>
                <a:ea typeface="+mn-ea"/>
                <a:cs typeface="+mn-cs"/>
              </a:rPr>
              <a:t>  вовлеченным в эту ситуацию? (</a:t>
            </a:r>
            <a:r>
              <a:rPr lang="ru-RU" sz="1200" kern="1200" dirty="0" err="1" smtClean="0">
                <a:solidFill>
                  <a:schemeClr val="tx1"/>
                </a:solidFill>
                <a:latin typeface="+mn-lt"/>
                <a:ea typeface="+mn-ea"/>
                <a:cs typeface="+mn-cs"/>
              </a:rPr>
              <a:t>Еф</a:t>
            </a:r>
            <a:r>
              <a:rPr lang="ru-RU" sz="1200" kern="1200" dirty="0" smtClean="0">
                <a:solidFill>
                  <a:schemeClr val="tx1"/>
                </a:solidFill>
                <a:latin typeface="+mn-lt"/>
                <a:ea typeface="+mn-ea"/>
                <a:cs typeface="+mn-cs"/>
              </a:rPr>
              <a:t>. 4:29-32)</a:t>
            </a:r>
          </a:p>
          <a:p>
            <a:pPr lvl="0"/>
            <a:r>
              <a:rPr lang="ru-RU" sz="1200" kern="1200" dirty="0" smtClean="0">
                <a:solidFill>
                  <a:schemeClr val="tx1"/>
                </a:solidFill>
                <a:latin typeface="+mn-lt"/>
                <a:ea typeface="+mn-ea"/>
                <a:cs typeface="+mn-cs"/>
              </a:rPr>
              <a:t>Господь, должен ли я простить кого-либо в этой ситуации?</a:t>
            </a:r>
          </a:p>
          <a:p>
            <a:r>
              <a:rPr lang="ru-RU" sz="1200" kern="1200" dirty="0" smtClean="0">
                <a:solidFill>
                  <a:schemeClr val="tx1"/>
                </a:solidFill>
                <a:latin typeface="+mn-lt"/>
                <a:ea typeface="+mn-ea"/>
                <a:cs typeface="+mn-cs"/>
              </a:rPr>
              <a:t>(Марк. 11:25-2б, Мат. 6:14, Лук. 23:43)</a:t>
            </a:r>
          </a:p>
          <a:p>
            <a:pPr lvl="0"/>
            <a:r>
              <a:rPr lang="ru-RU" sz="1200" kern="1200" dirty="0" smtClean="0">
                <a:solidFill>
                  <a:schemeClr val="tx1"/>
                </a:solidFill>
                <a:latin typeface="+mn-lt"/>
                <a:ea typeface="+mn-ea"/>
                <a:cs typeface="+mn-cs"/>
              </a:rPr>
              <a:t>Господь, в чем Ты хочешь, чтобы я изменился, исходя из этого урока? (</a:t>
            </a:r>
          </a:p>
          <a:p>
            <a:r>
              <a:rPr lang="ru-RU" sz="1200" kern="1200" dirty="0" smtClean="0">
                <a:solidFill>
                  <a:schemeClr val="tx1"/>
                </a:solidFill>
                <a:latin typeface="+mn-lt"/>
                <a:ea typeface="+mn-ea"/>
                <a:cs typeface="+mn-cs"/>
              </a:rPr>
              <a:t>Фил. 4:8, 9, Кол. 3:8-17)</a:t>
            </a:r>
          </a:p>
          <a:p>
            <a:r>
              <a:rPr lang="ru-RU" sz="1200" kern="1200" dirty="0" smtClean="0">
                <a:solidFill>
                  <a:schemeClr val="tx1"/>
                </a:solidFill>
                <a:latin typeface="+mn-lt"/>
                <a:ea typeface="+mn-ea"/>
                <a:cs typeface="+mn-cs"/>
              </a:rPr>
              <a:t>То, как мы справляемся с непринятием и то, как мы изменяемся по Божьей воле, показывает насколько безопасно мы чувствуем себя, пребывая в Отцовской любви.</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41</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Уровни исцеления сердца.</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1. Открытая область сердца</a:t>
            </a:r>
            <a:r>
              <a:rPr lang="ru-RU" sz="1200" kern="1200" dirty="0" smtClean="0">
                <a:solidFill>
                  <a:schemeClr val="tx1"/>
                </a:solidFill>
                <a:latin typeface="+mn-lt"/>
                <a:ea typeface="+mn-ea"/>
                <a:cs typeface="+mn-cs"/>
              </a:rPr>
              <a:t> - то, на сколько я открыт, даже эта открытая часть имеет маски.</a:t>
            </a:r>
          </a:p>
          <a:p>
            <a:r>
              <a:rPr lang="ru-RU" sz="1200" b="1" kern="1200" dirty="0" smtClean="0">
                <a:solidFill>
                  <a:schemeClr val="tx1"/>
                </a:solidFill>
                <a:latin typeface="+mn-lt"/>
                <a:ea typeface="+mn-ea"/>
                <a:cs typeface="+mn-cs"/>
              </a:rPr>
              <a:t>2. </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Секретная область сердца.</a:t>
            </a:r>
            <a:r>
              <a:rPr lang="ru-RU" sz="1200" kern="1200" dirty="0" smtClean="0">
                <a:solidFill>
                  <a:schemeClr val="tx1"/>
                </a:solidFill>
                <a:latin typeface="+mn-lt"/>
                <a:ea typeface="+mn-ea"/>
                <a:cs typeface="+mn-cs"/>
              </a:rPr>
              <a:t> Мысли. Та, часть, которую мы скрываем. Стимулируется чувством вины и стыда.</a:t>
            </a:r>
          </a:p>
          <a:p>
            <a:r>
              <a:rPr lang="ru-RU" sz="1200" b="1" kern="1200" dirty="0" smtClean="0">
                <a:solidFill>
                  <a:schemeClr val="tx1"/>
                </a:solidFill>
                <a:latin typeface="+mn-lt"/>
                <a:ea typeface="+mn-ea"/>
                <a:cs typeface="+mn-cs"/>
              </a:rPr>
              <a:t>3. Слепая область - Конкретные дела, поступки, которые человек за собой не замечает.</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4. Тайная область. </a:t>
            </a:r>
            <a:r>
              <a:rPr lang="ru-RU" sz="1200" kern="1200" dirty="0" smtClean="0">
                <a:solidFill>
                  <a:schemeClr val="tx1"/>
                </a:solidFill>
                <a:latin typeface="+mn-lt"/>
                <a:ea typeface="+mn-ea"/>
                <a:cs typeface="+mn-cs"/>
              </a:rPr>
              <a:t>В ней сосредоточены все раны и боли. Руководят мотивы, внутренняя энергия, которая побуждает человека к словам, действиям. Эта область знакома только Богу. Симптомы этой области влияют на другие области. Эта комната  способна получать Слово - РЭМА. Находятся замороженные вещи, которые нам не известны. Бог знает, какую часть открыть, чтобы человек это пережил и выдержал.</a:t>
            </a:r>
          </a:p>
          <a:p>
            <a:r>
              <a:rPr lang="ru-RU" sz="1200" b="1" kern="1200" dirty="0" smtClean="0">
                <a:solidFill>
                  <a:schemeClr val="tx1"/>
                </a:solidFill>
                <a:latin typeface="+mn-lt"/>
                <a:ea typeface="+mn-ea"/>
                <a:cs typeface="+mn-cs"/>
              </a:rPr>
              <a:t>Исцеление: срывать маски, говорить открыто о своих проблемах, слабостях, говорить об этом духовно, а не душевно. Прислушиваться  к людям, которые говорят со стороны,  особенно к близким, даже, если это неприятно слушать.</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42</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1. Открытая область сердца</a:t>
            </a:r>
            <a:r>
              <a:rPr lang="ru-RU" sz="1200" kern="1200" dirty="0" smtClean="0">
                <a:solidFill>
                  <a:schemeClr val="tx1"/>
                </a:solidFill>
                <a:latin typeface="+mn-lt"/>
                <a:ea typeface="+mn-ea"/>
                <a:cs typeface="+mn-cs"/>
              </a:rPr>
              <a:t> - то, на сколько я открыт, даже эта открытая часть имеет маски.</a:t>
            </a:r>
          </a:p>
          <a:p>
            <a:r>
              <a:rPr lang="ru-RU" sz="1200" b="1" kern="1200" dirty="0" smtClean="0">
                <a:solidFill>
                  <a:schemeClr val="tx1"/>
                </a:solidFill>
                <a:latin typeface="+mn-lt"/>
                <a:ea typeface="+mn-ea"/>
                <a:cs typeface="+mn-cs"/>
              </a:rPr>
              <a:t>2. </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Секретная область сердца.</a:t>
            </a:r>
            <a:r>
              <a:rPr lang="ru-RU" sz="1200" kern="1200" dirty="0" smtClean="0">
                <a:solidFill>
                  <a:schemeClr val="tx1"/>
                </a:solidFill>
                <a:latin typeface="+mn-lt"/>
                <a:ea typeface="+mn-ea"/>
                <a:cs typeface="+mn-cs"/>
              </a:rPr>
              <a:t> Мысли. Та, часть, которую мы скрываем. Стимулируется чувством вины и стыда.</a:t>
            </a:r>
          </a:p>
          <a:p>
            <a:r>
              <a:rPr lang="ru-RU" sz="1200" b="1" kern="1200" dirty="0" smtClean="0">
                <a:solidFill>
                  <a:schemeClr val="tx1"/>
                </a:solidFill>
                <a:latin typeface="+mn-lt"/>
                <a:ea typeface="+mn-ea"/>
                <a:cs typeface="+mn-cs"/>
              </a:rPr>
              <a:t>3. Слепая область - Конкретные дела, поступки, которые человек за собой не замечает.</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4. Тайная область. </a:t>
            </a:r>
            <a:r>
              <a:rPr lang="ru-RU" sz="1200" kern="1200" dirty="0" smtClean="0">
                <a:solidFill>
                  <a:schemeClr val="tx1"/>
                </a:solidFill>
                <a:latin typeface="+mn-lt"/>
                <a:ea typeface="+mn-ea"/>
                <a:cs typeface="+mn-cs"/>
              </a:rPr>
              <a:t>В ней сосредоточены все раны и боли. Руководят мотивы, внутренняя энергия, которая побуждает человека к словам, действиям. Эта область знакома только Богу. Симптомы этой области влияют на другие области. Эта комната  способна получать Слово - РЭМА. Находятся замороженные вещи, которые нам не известны. Бог знает, какую часть открыть, чтобы человек это пережил и выдержал.</a:t>
            </a:r>
          </a:p>
          <a:p>
            <a:r>
              <a:rPr lang="ru-RU" sz="1200" b="1" kern="1200" dirty="0" smtClean="0">
                <a:solidFill>
                  <a:schemeClr val="tx1"/>
                </a:solidFill>
                <a:latin typeface="+mn-lt"/>
                <a:ea typeface="+mn-ea"/>
                <a:cs typeface="+mn-cs"/>
              </a:rPr>
              <a:t>Исцеление: срывать маски, говорить открыто о своих проблемах, слабостях, говорить об этом духовно, а не душевно. Прислушиваться  к людям, которые говорят со стороны,  особенно к близким, даже, если это неприятно слушать.</a:t>
            </a:r>
            <a:endParaRPr lang="ru-RU" sz="1200" kern="1200" dirty="0" smtClean="0">
              <a:solidFill>
                <a:schemeClr val="tx1"/>
              </a:solidFill>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43</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3. Слепая область - Конкретные дела, поступки, которые человек за собой не замечает.</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44</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4. Тайная область. </a:t>
            </a:r>
            <a:r>
              <a:rPr lang="ru-RU" sz="1200" kern="1200" dirty="0" smtClean="0">
                <a:solidFill>
                  <a:schemeClr val="tx1"/>
                </a:solidFill>
                <a:latin typeface="+mn-lt"/>
                <a:ea typeface="+mn-ea"/>
                <a:cs typeface="+mn-cs"/>
              </a:rPr>
              <a:t>В ней сосредоточены все раны и боли. Руководят мотивы, внутренняя энергия, которая побуждает человека к словам, действиям. Эта область знакома только Богу. Симптомы этой области влияют на другие области. Эта комната  способна получать Слово - РЭМА. Находятся замороженные вещи, которые нам не известны. Бог знает, какую часть открыть, чтобы человек это пережил и выдержал.</a:t>
            </a:r>
          </a:p>
          <a:p>
            <a:r>
              <a:rPr lang="ru-RU" sz="1200" b="1" kern="1200" dirty="0" smtClean="0">
                <a:solidFill>
                  <a:schemeClr val="tx1"/>
                </a:solidFill>
                <a:latin typeface="+mn-lt"/>
                <a:ea typeface="+mn-ea"/>
                <a:cs typeface="+mn-cs"/>
              </a:rPr>
              <a:t>Исцеление: срывать маски, говорить открыто о своих проблемах, слабостях, говорить об этом духовно, а не душевно. Прислушиваться  к людям, которые говорят со стороны,  особенно к близким, даже, если это неприятно слушать.</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Изоляция семьи. Никто не ходит в гости.</a:t>
            </a:r>
          </a:p>
        </p:txBody>
      </p:sp>
      <p:sp>
        <p:nvSpPr>
          <p:cNvPr id="4" name="Номер слайда 3"/>
          <p:cNvSpPr>
            <a:spLocks noGrp="1"/>
          </p:cNvSpPr>
          <p:nvPr>
            <p:ph type="sldNum" sz="quarter" idx="10"/>
          </p:nvPr>
        </p:nvSpPr>
        <p:spPr/>
        <p:txBody>
          <a:bodyPr/>
          <a:lstStyle/>
          <a:p>
            <a:fld id="{38A41FF8-B147-45A9-B65F-F3F7A9A3EB2C}" type="slidenum">
              <a:rPr lang="ru-RU" smtClean="0"/>
              <a:pPr/>
              <a:t>6</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Исцеление: срывать маски, говорить открыто о своих проблемах, слабостях, говорить об этом духовно, а не душевно. Прислушиваться  к людям, которые говорят со стороны,  особенно к близким, даже, если это неприятно слушать.</a:t>
            </a:r>
            <a:endParaRPr lang="ru-RU" sz="1200" kern="1200" dirty="0" smtClean="0">
              <a:solidFill>
                <a:schemeClr val="tx1"/>
              </a:solidFill>
              <a:latin typeface="+mn-lt"/>
              <a:ea typeface="+mn-ea"/>
              <a:cs typeface="+mn-cs"/>
            </a:endParaRPr>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46</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3 уровня исцеления.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1. Изменение внешнего поведения.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2. Работа Духа Святого с мыслями.</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3. Исцеление сердца. Разобраться в причинах, почему так происходит.</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47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 говори», «Не чувствуй», «Не доверяй», Чувства позволено проявлять только тем, кто в центре. Ребенок понимает, что высказывать эмоции небезопасно. Отрицательные эмоции накапливаются и замораживаются. Не умеют выражать горе, а соответственно и радость.</a:t>
            </a:r>
          </a:p>
          <a:p>
            <a:endParaRPr lang="ru-RU" dirty="0" smtClean="0"/>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Эмоциональные расстройства.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Взаимоотношения любви и ненависти.  Насилие в семье.</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Недифференцированность</a:t>
            </a:r>
            <a:r>
              <a:rPr lang="ru-RU" sz="1200" kern="1200" dirty="0" smtClean="0">
                <a:solidFill>
                  <a:schemeClr val="tx1"/>
                </a:solidFill>
                <a:latin typeface="+mn-lt"/>
                <a:ea typeface="+mn-ea"/>
                <a:cs typeface="+mn-cs"/>
              </a:rPr>
              <a:t> "Я" каждого члена ("Если мама сердится, то сердятся все"). </a:t>
            </a:r>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6. Границы личности либо смешаны, либо наглухо разделены глухой стеной.  Не отделяется человек от его поведения. Дети берут вину родителей на себя.</a:t>
            </a:r>
          </a:p>
        </p:txBody>
      </p:sp>
      <p:sp>
        <p:nvSpPr>
          <p:cNvPr id="4" name="Номер слайда 3"/>
          <p:cNvSpPr>
            <a:spLocks noGrp="1"/>
          </p:cNvSpPr>
          <p:nvPr>
            <p:ph type="sldNum" sz="quarter" idx="10"/>
          </p:nvPr>
        </p:nvSpPr>
        <p:spPr/>
        <p:txBody>
          <a:bodyPr/>
          <a:lstStyle/>
          <a:p>
            <a:fld id="{38A41FF8-B147-45A9-B65F-F3F7A9A3EB2C}"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8. Склонность к полярности чувств и суждений.</a:t>
            </a:r>
          </a:p>
          <a:p>
            <a:endParaRPr lang="ru-RU" dirty="0" smtClean="0"/>
          </a:p>
          <a:p>
            <a:endParaRPr lang="ru-RU" dirty="0"/>
          </a:p>
        </p:txBody>
      </p:sp>
      <p:sp>
        <p:nvSpPr>
          <p:cNvPr id="4" name="Номер слайда 3"/>
          <p:cNvSpPr>
            <a:spLocks noGrp="1"/>
          </p:cNvSpPr>
          <p:nvPr>
            <p:ph type="sldNum" sz="quarter" idx="10"/>
          </p:nvPr>
        </p:nvSpPr>
        <p:spPr/>
        <p:txBody>
          <a:bodyPr/>
          <a:lstStyle/>
          <a:p>
            <a:fld id="{38A41FF8-B147-45A9-B65F-F3F7A9A3EB2C}"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Line 7"/>
          <p:cNvSpPr>
            <a:spLocks noChangeShapeType="1"/>
          </p:cNvSpPr>
          <p:nvPr/>
        </p:nvSpPr>
        <p:spPr bwMode="auto">
          <a:xfrm>
            <a:off x="685800" y="2133600"/>
            <a:ext cx="7848600"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nchor="ctr"/>
          <a:lstStyle/>
          <a:p>
            <a:endParaRPr lang="en-US"/>
          </a:p>
        </p:txBody>
      </p:sp>
      <p:sp>
        <p:nvSpPr>
          <p:cNvPr id="2050" name="Rectangle 2"/>
          <p:cNvSpPr>
            <a:spLocks noGrp="1" noChangeArrowheads="1"/>
          </p:cNvSpPr>
          <p:nvPr>
            <p:ph type="ctrTitle"/>
          </p:nvPr>
        </p:nvSpPr>
        <p:spPr>
          <a:xfrm>
            <a:off x="762000" y="990600"/>
            <a:ext cx="7772400" cy="1143000"/>
          </a:xfrm>
        </p:spPr>
        <p:txBody>
          <a:bodyPr/>
          <a:lstStyle>
            <a:lvl1pPr>
              <a:defRPr/>
            </a:lvl1pPr>
          </a:lstStyle>
          <a:p>
            <a:r>
              <a:rPr lang="ru-RU" smtClean="0"/>
              <a:t>Образец заголовка</a:t>
            </a:r>
            <a:endParaRPr lang="en-US" dirty="0"/>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r>
              <a:rPr lang="ru-RU" smtClean="0"/>
              <a:t>Образец подзаголовка</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6C329DB-731B-4D7A-9DCB-82484F1B039E}" type="slidenum">
              <a:rPr lang="en-US"/>
              <a:pPr>
                <a:defRPr/>
              </a:pPr>
              <a:t>‹#›</a:t>
            </a:fld>
            <a:endParaRPr lang="en-US"/>
          </a:p>
        </p:txBody>
      </p:sp>
    </p:spTree>
    <p:extLst>
      <p:ext uri="{BB962C8B-B14F-4D97-AF65-F5344CB8AC3E}">
        <p14:creationId xmlns="" xmlns:p14="http://schemas.microsoft.com/office/powerpoint/2010/main" val="125408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6425"/>
            <a:ext cx="5486400" cy="566738"/>
          </a:xfrm>
        </p:spPr>
        <p:txBody>
          <a:bodyPr/>
          <a:lstStyle>
            <a:lvl1pPr algn="r">
              <a:defRPr sz="2000" b="1"/>
            </a:lvl1pPr>
          </a:lstStyle>
          <a:p>
            <a:r>
              <a:rPr lang="ru-RU" smtClean="0"/>
              <a:t>Образец заголовка</a:t>
            </a:r>
            <a:endParaRPr lang="en-US" dirty="0"/>
          </a:p>
        </p:txBody>
      </p:sp>
      <p:sp>
        <p:nvSpPr>
          <p:cNvPr id="3" name="Picture Placeholder 2"/>
          <p:cNvSpPr>
            <a:spLocks noGrp="1"/>
          </p:cNvSpPr>
          <p:nvPr>
            <p:ph type="pic" idx="1"/>
          </p:nvPr>
        </p:nvSpPr>
        <p:spPr>
          <a:xfrm>
            <a:off x="2209800" y="228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209800" y="49831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8AB39F-C59D-4EBE-8141-FD75B0F0165D}" type="slidenum">
              <a:rPr lang="en-US"/>
              <a:pPr>
                <a:defRPr/>
              </a:pPr>
              <a:t>‹#›</a:t>
            </a:fld>
            <a:endParaRPr lang="en-US"/>
          </a:p>
        </p:txBody>
      </p:sp>
    </p:spTree>
    <p:extLst>
      <p:ext uri="{BB962C8B-B14F-4D97-AF65-F5344CB8AC3E}">
        <p14:creationId xmlns="" xmlns:p14="http://schemas.microsoft.com/office/powerpoint/2010/main" val="265693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4B8C6-D1A6-4582-8BD5-277986BC73A4}" type="slidenum">
              <a:rPr lang="en-US"/>
              <a:pPr>
                <a:defRPr/>
              </a:pPr>
              <a:t>‹#›</a:t>
            </a:fld>
            <a:endParaRPr lang="en-US"/>
          </a:p>
        </p:txBody>
      </p:sp>
    </p:spTree>
    <p:extLst>
      <p:ext uri="{BB962C8B-B14F-4D97-AF65-F5344CB8AC3E}">
        <p14:creationId xmlns="" xmlns:p14="http://schemas.microsoft.com/office/powerpoint/2010/main" val="386002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AB558-D802-4E8F-82F3-B700FDC3BE2C}" type="slidenum">
              <a:rPr lang="en-US"/>
              <a:pPr>
                <a:defRPr/>
              </a:pPr>
              <a:t>‹#›</a:t>
            </a:fld>
            <a:endParaRPr lang="en-US"/>
          </a:p>
        </p:txBody>
      </p:sp>
    </p:spTree>
    <p:extLst>
      <p:ext uri="{BB962C8B-B14F-4D97-AF65-F5344CB8AC3E}">
        <p14:creationId xmlns="" xmlns:p14="http://schemas.microsoft.com/office/powerpoint/2010/main" val="367330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Line 7"/>
          <p:cNvSpPr>
            <a:spLocks noChangeShapeType="1"/>
          </p:cNvSpPr>
          <p:nvPr/>
        </p:nvSpPr>
        <p:spPr bwMode="auto">
          <a:xfrm>
            <a:off x="685800" y="1066800"/>
            <a:ext cx="7620000"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nchor="ctr"/>
          <a:lstStyle/>
          <a:p>
            <a:endParaRPr lang="en-US"/>
          </a:p>
        </p:txBody>
      </p:sp>
      <p:sp>
        <p:nvSpPr>
          <p:cNvPr id="2" name="Title 1"/>
          <p:cNvSpPr>
            <a:spLocks noGrp="1"/>
          </p:cNvSpPr>
          <p:nvPr>
            <p:ph type="title"/>
          </p:nvPr>
        </p:nvSpPr>
        <p:spPr>
          <a:xfrm>
            <a:off x="1066800" y="228600"/>
            <a:ext cx="7239000" cy="838200"/>
          </a:xfrm>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A90C08-8586-46A1-BE14-8E9202829B71}" type="slidenum">
              <a:rPr lang="en-US"/>
              <a:pPr>
                <a:defRPr/>
              </a:pPr>
              <a:t>‹#›</a:t>
            </a:fld>
            <a:endParaRPr lang="en-US"/>
          </a:p>
        </p:txBody>
      </p:sp>
    </p:spTree>
    <p:extLst>
      <p:ext uri="{BB962C8B-B14F-4D97-AF65-F5344CB8AC3E}">
        <p14:creationId xmlns="" xmlns:p14="http://schemas.microsoft.com/office/powerpoint/2010/main" val="409622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F8E8E-90B4-4E71-AC35-742F3E8A7D86}" type="slidenum">
              <a:rPr lang="en-US"/>
              <a:pPr>
                <a:defRPr/>
              </a:pPr>
              <a:t>‹#›</a:t>
            </a:fld>
            <a:endParaRPr lang="en-US"/>
          </a:p>
        </p:txBody>
      </p:sp>
    </p:spTree>
    <p:extLst>
      <p:ext uri="{BB962C8B-B14F-4D97-AF65-F5344CB8AC3E}">
        <p14:creationId xmlns="" xmlns:p14="http://schemas.microsoft.com/office/powerpoint/2010/main" val="364412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28787"/>
            <a:ext cx="7583487" cy="1362075"/>
          </a:xfrm>
        </p:spPr>
        <p:txBody>
          <a:bodyPr anchor="t"/>
          <a:lstStyle>
            <a:lvl1pPr algn="r">
              <a:defRPr sz="40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228600"/>
            <a:ext cx="7583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81B359-7F3F-4A05-ABCD-0B8160A4E135}" type="slidenum">
              <a:rPr lang="en-US"/>
              <a:pPr>
                <a:defRPr/>
              </a:pPr>
              <a:t>‹#›</a:t>
            </a:fld>
            <a:endParaRPr lang="en-US"/>
          </a:p>
        </p:txBody>
      </p:sp>
    </p:spTree>
    <p:extLst>
      <p:ext uri="{BB962C8B-B14F-4D97-AF65-F5344CB8AC3E}">
        <p14:creationId xmlns="" xmlns:p14="http://schemas.microsoft.com/office/powerpoint/2010/main" val="102059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CEF2B-5B76-4149-87E5-EE757C81B8F2}" type="slidenum">
              <a:rPr lang="en-US"/>
              <a:pPr>
                <a:defRPr/>
              </a:pPr>
              <a:t>‹#›</a:t>
            </a:fld>
            <a:endParaRPr lang="en-US"/>
          </a:p>
        </p:txBody>
      </p:sp>
    </p:spTree>
    <p:extLst>
      <p:ext uri="{BB962C8B-B14F-4D97-AF65-F5344CB8AC3E}">
        <p14:creationId xmlns="" xmlns:p14="http://schemas.microsoft.com/office/powerpoint/2010/main" val="408287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682F96-EA78-4C89-8E37-CE4D6F3C8B5F}" type="slidenum">
              <a:rPr lang="en-US"/>
              <a:pPr>
                <a:defRPr/>
              </a:pPr>
              <a:t>‹#›</a:t>
            </a:fld>
            <a:endParaRPr lang="en-US"/>
          </a:p>
        </p:txBody>
      </p:sp>
    </p:spTree>
    <p:extLst>
      <p:ext uri="{BB962C8B-B14F-4D97-AF65-F5344CB8AC3E}">
        <p14:creationId xmlns="" xmlns:p14="http://schemas.microsoft.com/office/powerpoint/2010/main" val="148033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A1ABD3-C2A3-46F7-9702-CB1A836CF80F}" type="slidenum">
              <a:rPr lang="en-US"/>
              <a:pPr>
                <a:defRPr/>
              </a:pPr>
              <a:t>‹#›</a:t>
            </a:fld>
            <a:endParaRPr lang="en-US"/>
          </a:p>
        </p:txBody>
      </p:sp>
    </p:spTree>
    <p:extLst>
      <p:ext uri="{BB962C8B-B14F-4D97-AF65-F5344CB8AC3E}">
        <p14:creationId xmlns="" xmlns:p14="http://schemas.microsoft.com/office/powerpoint/2010/main" val="290719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9D26E4-571F-4763-95CE-0BB92F74695B}" type="slidenum">
              <a:rPr lang="en-US"/>
              <a:pPr>
                <a:defRPr/>
              </a:pPr>
              <a:t>‹#›</a:t>
            </a:fld>
            <a:endParaRPr lang="en-US"/>
          </a:p>
        </p:txBody>
      </p:sp>
    </p:spTree>
    <p:extLst>
      <p:ext uri="{BB962C8B-B14F-4D97-AF65-F5344CB8AC3E}">
        <p14:creationId xmlns="" xmlns:p14="http://schemas.microsoft.com/office/powerpoint/2010/main" val="17591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1C89DF-6F02-465F-9403-87C200E9AC19}" type="slidenum">
              <a:rPr lang="en-US"/>
              <a:pPr>
                <a:defRPr/>
              </a:pPr>
              <a:t>‹#›</a:t>
            </a:fld>
            <a:endParaRPr lang="en-US"/>
          </a:p>
        </p:txBody>
      </p:sp>
    </p:spTree>
    <p:extLst>
      <p:ext uri="{BB962C8B-B14F-4D97-AF65-F5344CB8AC3E}">
        <p14:creationId xmlns="" xmlns:p14="http://schemas.microsoft.com/office/powerpoint/2010/main" val="125876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a:defRPr/>
            </a:pPr>
            <a:fld id="{97E0B3C0-65B2-4A49-A604-C1F218B0F79F}" type="slidenum">
              <a:rPr lang="en-US"/>
              <a:pPr>
                <a:defRPr/>
              </a:pPr>
              <a:t>‹#›</a:t>
            </a:fld>
            <a:endParaRPr lang="en-US"/>
          </a:p>
        </p:txBody>
      </p:sp>
      <p:pic>
        <p:nvPicPr>
          <p:cNvPr id="1031" name="Picture 10" descr="C:\power_point_templates\pettals_falling.gif"/>
          <p:cNvPicPr>
            <a:picLocks noChangeAspect="1" noChangeArrowheads="1" noCrop="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448675" y="0"/>
            <a:ext cx="695325"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2" name="Line 9"/>
          <p:cNvSpPr>
            <a:spLocks noChangeShapeType="1"/>
          </p:cNvSpPr>
          <p:nvPr/>
        </p:nvSpPr>
        <p:spPr bwMode="auto">
          <a:xfrm>
            <a:off x="8458200" y="0"/>
            <a:ext cx="0" cy="6858000"/>
          </a:xfrm>
          <a:prstGeom prst="line">
            <a:avLst/>
          </a:prstGeom>
          <a:noFill/>
          <a:ln w="57150">
            <a:solidFill>
              <a:srgbClr val="85072B"/>
            </a:solidFill>
            <a:round/>
            <a:headEnd/>
            <a:tailEnd/>
          </a:ln>
          <a:extLst>
            <a:ext uri="{909E8E84-426E-40DD-AFC4-6F175D3DCCD1}">
              <a14:hiddenFill xmlns="" xmlns:a14="http://schemas.microsoft.com/office/drawing/2010/main">
                <a:noFill/>
              </a14:hiddenFill>
            </a:ext>
          </a:extLst>
        </p:spPr>
        <p:txBody>
          <a:bodyPr anchor="ctr"/>
          <a:lstStyle/>
          <a:p>
            <a:endParaRPr lang="en-US"/>
          </a:p>
        </p:txBody>
      </p:sp>
      <p:pic>
        <p:nvPicPr>
          <p:cNvPr id="1033" name="Picture 11" descr="C:\power_point_templates\rose_flower.png"/>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162800" y="5181600"/>
            <a:ext cx="3048000" cy="236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7"/>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nimationfactory.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990600"/>
            <a:ext cx="7772400" cy="1143000"/>
          </a:xfrm>
        </p:spPr>
        <p:txBody>
          <a:bodyPr/>
          <a:lstStyle/>
          <a:p>
            <a:pPr algn="ctr"/>
            <a:endParaRPr lang="ru-RU" sz="4000" dirty="0" smtClean="0">
              <a:solidFill>
                <a:srgbClr val="FFFFFF"/>
              </a:solidFill>
              <a:cs typeface="Times New Roman" pitchFamily="18" charset="0"/>
              <a:sym typeface="Times New Roman" pitchFamily="18" charset="0"/>
            </a:endParaRPr>
          </a:p>
        </p:txBody>
      </p:sp>
      <p:sp>
        <p:nvSpPr>
          <p:cNvPr id="6147" name="Rectangle 3"/>
          <p:cNvSpPr>
            <a:spLocks noGrp="1" noChangeArrowheads="1"/>
          </p:cNvSpPr>
          <p:nvPr>
            <p:ph type="subTitle" idx="1"/>
          </p:nvPr>
        </p:nvSpPr>
        <p:spPr>
          <a:xfrm>
            <a:off x="2133600" y="2133600"/>
            <a:ext cx="6400800" cy="1752600"/>
          </a:xfrm>
        </p:spPr>
        <p:txBody>
          <a:bodyPr/>
          <a:lstStyle/>
          <a:p>
            <a:pPr algn="ctr"/>
            <a:r>
              <a:rPr lang="ru-RU" dirty="0" smtClean="0"/>
              <a:t/>
            </a:r>
            <a:br>
              <a:rPr lang="ru-RU" dirty="0" smtClean="0"/>
            </a:br>
            <a:endParaRPr lang="ru-RU" dirty="0" smtClean="0">
              <a:solidFill>
                <a:srgbClr val="FFFFFF"/>
              </a:solidFill>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1" kern="1200" dirty="0" smtClean="0">
                <a:solidFill>
                  <a:srgbClr val="7030A0"/>
                </a:solidFill>
              </a:rPr>
              <a:t>6. Границы личности </a:t>
            </a:r>
            <a:endParaRPr lang="ru-RU" b="0" i="1"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3560440"/>
          </a:xfrm>
        </p:spPr>
        <p:txBody>
          <a:bodyPr/>
          <a:lstStyle/>
          <a:p>
            <a:pPr algn="ctr"/>
            <a:r>
              <a:rPr lang="ru-RU" b="0" i="1" kern="1200" dirty="0" smtClean="0">
                <a:solidFill>
                  <a:srgbClr val="7030A0"/>
                </a:solidFill>
                <a:latin typeface="+mn-lt"/>
                <a:ea typeface="+mn-ea"/>
                <a:cs typeface="+mn-cs"/>
              </a:rPr>
              <a:t>7. Все скрывают секрет семьи и поддерживают фасад </a:t>
            </a:r>
            <a:r>
              <a:rPr lang="ru-RU" b="0" i="1" kern="1200" dirty="0" err="1" smtClean="0">
                <a:solidFill>
                  <a:srgbClr val="7030A0"/>
                </a:solidFill>
                <a:latin typeface="+mn-lt"/>
                <a:ea typeface="+mn-ea"/>
                <a:cs typeface="+mn-cs"/>
              </a:rPr>
              <a:t>псевдоблагополучия</a:t>
            </a:r>
            <a:r>
              <a:rPr lang="ru-RU" b="0" i="1" kern="1200" dirty="0" smtClean="0">
                <a:solidFill>
                  <a:srgbClr val="7030A0"/>
                </a:solidFill>
                <a:latin typeface="+mn-lt"/>
                <a:ea typeface="+mn-ea"/>
                <a:cs typeface="+mn-cs"/>
              </a:rPr>
              <a:t>.</a:t>
            </a:r>
            <a:r>
              <a:rPr lang="ru-RU" kern="1200" dirty="0" smtClean="0">
                <a:latin typeface="+mn-lt"/>
                <a:ea typeface="+mn-ea"/>
                <a:cs typeface="+mn-cs"/>
              </a:rPr>
              <a:t/>
            </a:r>
            <a:br>
              <a:rPr lang="ru-RU" kern="1200" dirty="0" smtClean="0">
                <a:latin typeface="+mn-lt"/>
                <a:ea typeface="+mn-ea"/>
                <a:cs typeface="+mn-cs"/>
              </a:rPr>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239000" cy="2408312"/>
          </a:xfrm>
        </p:spPr>
        <p:txBody>
          <a:bodyPr/>
          <a:lstStyle/>
          <a:p>
            <a:pPr algn="ctr"/>
            <a:r>
              <a:rPr lang="ru-RU" b="0" i="1" kern="1200" dirty="0" smtClean="0">
                <a:solidFill>
                  <a:srgbClr val="7030A0"/>
                </a:solidFill>
                <a:latin typeface="+mn-lt"/>
                <a:ea typeface="+mn-ea"/>
                <a:cs typeface="+mn-cs"/>
              </a:rPr>
              <a:t>8. Склонность к полярности чувств и суждений.</a:t>
            </a:r>
            <a:r>
              <a:rPr lang="ru-RU" kern="1200" dirty="0" smtClean="0">
                <a:latin typeface="+mn-lt"/>
                <a:ea typeface="+mn-ea"/>
                <a:cs typeface="+mn-cs"/>
              </a:rPr>
              <a:t/>
            </a:r>
            <a:br>
              <a:rPr lang="ru-RU" kern="1200" dirty="0" smtClean="0">
                <a:latin typeface="+mn-lt"/>
                <a:ea typeface="+mn-ea"/>
                <a:cs typeface="+mn-cs"/>
              </a:rPr>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24744"/>
            <a:ext cx="7239000" cy="1152128"/>
          </a:xfrm>
        </p:spPr>
        <p:txBody>
          <a:bodyPr/>
          <a:lstStyle/>
          <a:p>
            <a:pPr algn="ctr"/>
            <a:r>
              <a:rPr lang="ru-RU" b="0" i="1" kern="1200" dirty="0" smtClean="0">
                <a:solidFill>
                  <a:srgbClr val="7030A0"/>
                </a:solidFill>
                <a:latin typeface="+mn-lt"/>
                <a:ea typeface="+mn-ea"/>
                <a:cs typeface="+mn-cs"/>
              </a:rPr>
              <a:t>9. Абсолютизирование воли, контроля.</a:t>
            </a:r>
            <a:r>
              <a:rPr lang="ru-RU" kern="1200" dirty="0" smtClean="0">
                <a:latin typeface="+mn-lt"/>
                <a:ea typeface="+mn-ea"/>
                <a:cs typeface="+mn-cs"/>
              </a:rPr>
              <a:t/>
            </a:r>
            <a:br>
              <a:rPr lang="ru-RU" kern="1200" dirty="0" smtClean="0">
                <a:latin typeface="+mn-lt"/>
                <a:ea typeface="+mn-ea"/>
                <a:cs typeface="+mn-cs"/>
              </a:rPr>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066800" y="0"/>
            <a:ext cx="7239000" cy="2132856"/>
          </a:xfrm>
        </p:spPr>
        <p:txBody>
          <a:bodyPr/>
          <a:lstStyle/>
          <a:p>
            <a:pPr algn="ctr"/>
            <a:r>
              <a:rPr lang="ru-RU" dirty="0" smtClean="0">
                <a:solidFill>
                  <a:srgbClr val="FFFFFF"/>
                </a:solidFill>
                <a:cs typeface="Times New Roman" pitchFamily="18" charset="0"/>
                <a:sym typeface="Times New Roman" pitchFamily="18" charset="0"/>
              </a:rPr>
              <a:t/>
            </a:r>
            <a:br>
              <a:rPr lang="ru-RU" dirty="0" smtClean="0">
                <a:solidFill>
                  <a:srgbClr val="FFFFFF"/>
                </a:solidFill>
                <a:cs typeface="Times New Roman" pitchFamily="18" charset="0"/>
                <a:sym typeface="Times New Roman" pitchFamily="18" charset="0"/>
              </a:rPr>
            </a:br>
            <a:endParaRPr lang="ru-RU" dirty="0" smtClean="0"/>
          </a:p>
        </p:txBody>
      </p:sp>
      <p:pic>
        <p:nvPicPr>
          <p:cNvPr id="14" name="Содержимое 13" descr="12105447.jpg"/>
          <p:cNvPicPr>
            <a:picLocks noGrp="1" noChangeAspect="1"/>
          </p:cNvPicPr>
          <p:nvPr>
            <p:ph idx="1"/>
          </p:nvPr>
        </p:nvPicPr>
        <p:blipFill>
          <a:blip r:embed="rId2" cstate="print"/>
          <a:srcRect b="15626"/>
          <a:stretch>
            <a:fillRect/>
          </a:stretch>
        </p:blipFill>
        <p:spPr>
          <a:xfrm>
            <a:off x="3649216" y="1412776"/>
            <a:ext cx="4267200" cy="2880320"/>
          </a:xfrm>
        </p:spPr>
      </p:pic>
      <p:sp>
        <p:nvSpPr>
          <p:cNvPr id="15" name="Прямоугольник 14"/>
          <p:cNvSpPr/>
          <p:nvPr/>
        </p:nvSpPr>
        <p:spPr>
          <a:xfrm>
            <a:off x="2123728" y="0"/>
            <a:ext cx="5328592" cy="1446550"/>
          </a:xfrm>
          <a:prstGeom prst="rect">
            <a:avLst/>
          </a:prstGeom>
        </p:spPr>
        <p:txBody>
          <a:bodyPr wrap="square">
            <a:spAutoFit/>
          </a:bodyPr>
          <a:lstStyle/>
          <a:p>
            <a:pPr algn="ctr"/>
            <a:r>
              <a:rPr lang="ru-RU" b="1" i="1" dirty="0" smtClean="0">
                <a:solidFill>
                  <a:srgbClr val="7030A0"/>
                </a:solidFill>
              </a:rPr>
              <a:t>Функциональная семья. </a:t>
            </a:r>
            <a:endParaRPr lang="ru-RU"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i="1" kern="1200" dirty="0" smtClean="0">
                <a:solidFill>
                  <a:schemeClr val="accent5">
                    <a:lumMod val="50000"/>
                  </a:schemeClr>
                </a:solidFill>
              </a:rPr>
              <a:t>1. Проблемы признаются и решаются</a:t>
            </a:r>
          </a:p>
          <a:p>
            <a:r>
              <a:rPr lang="ru-RU" i="1" kern="1200" dirty="0" smtClean="0">
                <a:solidFill>
                  <a:schemeClr val="accent5">
                    <a:lumMod val="50000"/>
                  </a:schemeClr>
                </a:solidFill>
              </a:rPr>
              <a:t>2. Поощряются свободы (свобода восприятия, мысли и обсуждения, свобода иметь свои чувства, желания, свобода творчества)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i="1" kern="1200" dirty="0" smtClean="0">
                <a:solidFill>
                  <a:schemeClr val="accent5">
                    <a:lumMod val="50000"/>
                  </a:schemeClr>
                </a:solidFill>
              </a:rPr>
              <a:t>3. Каждый член семьи имеет свою уникальную ценность, различия между членами семьи высоко ценятся</a:t>
            </a:r>
          </a:p>
          <a:p>
            <a:r>
              <a:rPr lang="ru-RU" i="1" kern="1200" dirty="0" smtClean="0">
                <a:solidFill>
                  <a:schemeClr val="accent5">
                    <a:lumMod val="50000"/>
                  </a:schemeClr>
                </a:solidFill>
              </a:rPr>
              <a:t>4. Члены семьи умеют удовлетворять свои </a:t>
            </a:r>
          </a:p>
          <a:p>
            <a:pPr>
              <a:buNone/>
            </a:pPr>
            <a:r>
              <a:rPr lang="ru-RU" i="1" kern="1200" dirty="0" smtClean="0">
                <a:solidFill>
                  <a:schemeClr val="accent5">
                    <a:lumMod val="50000"/>
                  </a:schemeClr>
                </a:solidFill>
              </a:rPr>
              <a:t>потребности</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i="1" kern="1200" dirty="0" smtClean="0">
                <a:solidFill>
                  <a:schemeClr val="accent5">
                    <a:lumMod val="50000"/>
                  </a:schemeClr>
                </a:solidFill>
              </a:rPr>
              <a:t>5. Родители делают то, что говорят</a:t>
            </a:r>
          </a:p>
          <a:p>
            <a:r>
              <a:rPr lang="ru-RU" i="1" kern="1200" dirty="0" smtClean="0">
                <a:solidFill>
                  <a:schemeClr val="accent5">
                    <a:lumMod val="50000"/>
                  </a:schemeClr>
                </a:solidFill>
              </a:rPr>
              <a:t>6. Ролевые функции выбираются, а не навязываются</a:t>
            </a:r>
          </a:p>
          <a:p>
            <a:r>
              <a:rPr lang="ru-RU" i="1" kern="1200" dirty="0" smtClean="0">
                <a:solidFill>
                  <a:schemeClr val="accent5">
                    <a:lumMod val="50000"/>
                  </a:schemeClr>
                </a:solidFill>
              </a:rPr>
              <a:t>7. В семье есть место развлечениям</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i="1" kern="1200" dirty="0" smtClean="0">
                <a:solidFill>
                  <a:schemeClr val="accent5">
                    <a:lumMod val="50000"/>
                  </a:schemeClr>
                </a:solidFill>
              </a:rPr>
              <a:t>8. Ошибки прощаются, на них учатся</a:t>
            </a:r>
          </a:p>
          <a:p>
            <a:r>
              <a:rPr lang="ru-RU" i="1" kern="1200" dirty="0" smtClean="0">
                <a:solidFill>
                  <a:schemeClr val="accent5">
                    <a:lumMod val="50000"/>
                  </a:schemeClr>
                </a:solidFill>
              </a:rPr>
              <a:t>9.  Гибкость всех семейных правил, законов, возможность их обсуждения.</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7239000" cy="2336304"/>
          </a:xfrm>
        </p:spPr>
        <p:txBody>
          <a:bodyPr/>
          <a:lstStyle/>
          <a:p>
            <a:pPr algn="ctr"/>
            <a:r>
              <a:rPr lang="ru-RU" b="0" i="1" dirty="0" smtClean="0">
                <a:solidFill>
                  <a:srgbClr val="7030A0"/>
                </a:solidFill>
              </a:rPr>
              <a:t>Шесть категорий выработанного с детства </a:t>
            </a:r>
            <a:r>
              <a:rPr lang="ru-RU" b="0" i="1" dirty="0" err="1" smtClean="0">
                <a:solidFill>
                  <a:srgbClr val="7030A0"/>
                </a:solidFill>
              </a:rPr>
              <a:t>саморазрушающего</a:t>
            </a:r>
            <a:r>
              <a:rPr lang="ru-RU" b="0" i="1" dirty="0" smtClean="0">
                <a:solidFill>
                  <a:srgbClr val="7030A0"/>
                </a:solidFill>
              </a:rPr>
              <a:t> поведения:</a:t>
            </a:r>
            <a:endParaRPr lang="ru-RU" b="0" i="1" dirty="0">
              <a:solidFill>
                <a:srgbClr val="7030A0"/>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192024"/>
            <a:ext cx="7239000" cy="838200"/>
          </a:xfrm>
        </p:spPr>
        <p:txBody>
          <a:bodyPr/>
          <a:lstStyle/>
          <a:p>
            <a:pPr>
              <a:buSzPct val="100000"/>
            </a:pPr>
            <a:endParaRPr lang="ru-RU" sz="4000" dirty="0" smtClean="0">
              <a:solidFill>
                <a:srgbClr val="FFFFFF"/>
              </a:solidFill>
              <a:cs typeface="Times New Roman" pitchFamily="18" charset="0"/>
              <a:sym typeface="Times New Roman" pitchFamily="18" charset="0"/>
            </a:endParaRPr>
          </a:p>
        </p:txBody>
      </p:sp>
      <p:sp>
        <p:nvSpPr>
          <p:cNvPr id="7171" name="Rectangle 3"/>
          <p:cNvSpPr>
            <a:spLocks noGrp="1" noChangeArrowheads="1"/>
          </p:cNvSpPr>
          <p:nvPr>
            <p:ph type="body" idx="1"/>
          </p:nvPr>
        </p:nvSpPr>
        <p:spPr/>
        <p:txBody>
          <a:bodyPr/>
          <a:lstStyle/>
          <a:p>
            <a:pPr algn="ctr"/>
            <a:r>
              <a:rPr lang="ru-RU" b="1" dirty="0" err="1" smtClean="0"/>
              <a:t>Дисфункциональная</a:t>
            </a:r>
            <a:r>
              <a:rPr lang="ru-RU" b="1" dirty="0" smtClean="0"/>
              <a:t> семья. </a:t>
            </a:r>
            <a:endParaRPr lang="ru-RU" b="1" dirty="0" smtClean="0">
              <a:solidFill>
                <a:srgbClr val="FFFFFF"/>
              </a:solidFill>
              <a:cs typeface="Times New Roman" pitchFamily="18" charset="0"/>
              <a:sym typeface="Times New Roman" pitchFamily="18" charset="0"/>
            </a:endParaRPr>
          </a:p>
          <a:p>
            <a:pPr algn="ctr"/>
            <a:r>
              <a:rPr lang="ru-RU" b="1" dirty="0" smtClean="0"/>
              <a:t>Функциональная семья.</a:t>
            </a:r>
          </a:p>
          <a:p>
            <a:pPr algn="ctr"/>
            <a:r>
              <a:rPr lang="ru-RU" b="1" dirty="0" smtClean="0"/>
              <a:t>6 категорий </a:t>
            </a:r>
            <a:r>
              <a:rPr lang="ru-RU" b="1" dirty="0" err="1" smtClean="0"/>
              <a:t>саморазрушающего</a:t>
            </a:r>
            <a:r>
              <a:rPr lang="ru-RU" b="1" dirty="0" smtClean="0"/>
              <a:t> поведения</a:t>
            </a:r>
          </a:p>
          <a:p>
            <a:pPr algn="ctr"/>
            <a:r>
              <a:rPr lang="ru-RU" b="1" dirty="0" smtClean="0"/>
              <a:t>Дорога к исцелению.</a:t>
            </a:r>
            <a:endParaRPr lang="ru-RU" dirty="0" smtClean="0"/>
          </a:p>
          <a:p>
            <a:pPr algn="ctr"/>
            <a:r>
              <a:rPr lang="ru-RU" b="1" dirty="0" smtClean="0"/>
              <a:t>Уровни исцеления сердца.</a:t>
            </a:r>
            <a:endParaRPr lang="ru-RU" dirty="0" smtClean="0"/>
          </a:p>
          <a:p>
            <a:endParaRPr lang="ru-RU" dirty="0" smtClean="0">
              <a:solidFill>
                <a:srgbClr val="FFFFFF"/>
              </a:solidFill>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1) </a:t>
            </a:r>
            <a:r>
              <a:rPr lang="ru-RU" kern="1200" dirty="0" smtClean="0">
                <a:solidFill>
                  <a:srgbClr val="7030A0"/>
                </a:solidFill>
              </a:rPr>
              <a:t>Контролеры</a:t>
            </a:r>
            <a:r>
              <a:rPr lang="ru-RU" kern="1200" dirty="0" smtClean="0"/>
              <a:t> </a:t>
            </a: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2) </a:t>
            </a:r>
            <a:r>
              <a:rPr lang="ru-RU" kern="1200" dirty="0" smtClean="0">
                <a:solidFill>
                  <a:srgbClr val="7030A0"/>
                </a:solidFill>
              </a:rPr>
              <a:t>Угодники</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3) </a:t>
            </a:r>
            <a:r>
              <a:rPr lang="ru-RU" kern="1200" dirty="0" smtClean="0">
                <a:solidFill>
                  <a:srgbClr val="7030A0"/>
                </a:solidFill>
              </a:rPr>
              <a:t>Мученики</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4) </a:t>
            </a:r>
            <a:r>
              <a:rPr lang="ru-RU" kern="1200" dirty="0" err="1" smtClean="0">
                <a:solidFill>
                  <a:srgbClr val="7030A0"/>
                </a:solidFill>
              </a:rPr>
              <a:t>Работоголики</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5) </a:t>
            </a:r>
            <a:r>
              <a:rPr lang="ru-RU" kern="1200" dirty="0" err="1" smtClean="0">
                <a:solidFill>
                  <a:srgbClr val="7030A0"/>
                </a:solidFill>
              </a:rPr>
              <a:t>Перфекционисты</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6) </a:t>
            </a:r>
            <a:r>
              <a:rPr lang="ru-RU" kern="1200" dirty="0" err="1" smtClean="0">
                <a:solidFill>
                  <a:srgbClr val="7030A0"/>
                </a:solidFill>
              </a:rPr>
              <a:t>Чечеточники</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4784576"/>
          </a:xfrm>
        </p:spPr>
        <p:txBody>
          <a:bodyPr/>
          <a:lstStyle/>
          <a:p>
            <a:pPr algn="ctr"/>
            <a:r>
              <a:rPr lang="ru-RU" sz="4000" kern="1200" dirty="0" smtClean="0">
                <a:solidFill>
                  <a:srgbClr val="7030A0"/>
                </a:solidFill>
              </a:rPr>
              <a:t>1-я задача: понимать разницу между тем, что человек узнает в здоровой и </a:t>
            </a:r>
            <a:r>
              <a:rPr lang="ru-RU" sz="4000" kern="1200" dirty="0" err="1" smtClean="0">
                <a:solidFill>
                  <a:srgbClr val="7030A0"/>
                </a:solidFill>
              </a:rPr>
              <a:t>дисфунциональной</a:t>
            </a:r>
            <a:r>
              <a:rPr lang="ru-RU" sz="4000" kern="1200" dirty="0" smtClean="0">
                <a:solidFill>
                  <a:srgbClr val="7030A0"/>
                </a:solidFill>
              </a:rPr>
              <a:t> семье.</a:t>
            </a:r>
            <a:r>
              <a:rPr lang="ru-RU" sz="4000" kern="1200" dirty="0" smtClean="0"/>
              <a:t/>
            </a:r>
            <a:br>
              <a:rPr lang="ru-RU" sz="4000" kern="1200" dirty="0" smtClean="0"/>
            </a:br>
            <a:endParaRPr lang="ru-RU" sz="4000"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3776464"/>
          </a:xfrm>
        </p:spPr>
        <p:txBody>
          <a:bodyPr/>
          <a:lstStyle/>
          <a:p>
            <a:pPr algn="ctr"/>
            <a:r>
              <a:rPr lang="ru-RU" kern="1200" dirty="0" smtClean="0">
                <a:solidFill>
                  <a:srgbClr val="7030A0"/>
                </a:solidFill>
              </a:rPr>
              <a:t>2-я задача: восстановление тонкого баланса между аффективной сферой и сферой мышления.</a:t>
            </a:r>
            <a:r>
              <a:rPr lang="ru-RU" kern="1200" dirty="0" smtClean="0"/>
              <a:t/>
            </a:r>
            <a:br>
              <a:rPr lang="ru-RU" kern="1200" dirty="0" smtClean="0"/>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3992488"/>
          </a:xfrm>
        </p:spPr>
        <p:txBody>
          <a:bodyPr/>
          <a:lstStyle/>
          <a:p>
            <a:pPr algn="ctr"/>
            <a:r>
              <a:rPr lang="ru-RU" kern="1200" dirty="0" smtClean="0">
                <a:solidFill>
                  <a:srgbClr val="7030A0"/>
                </a:solidFill>
              </a:rPr>
              <a:t>3-я задача: Восстановить историю детства, обсудить ее с другими.</a:t>
            </a:r>
            <a:r>
              <a:rPr lang="ru-RU" kern="1200" dirty="0" smtClean="0"/>
              <a:t/>
            </a:r>
            <a:br>
              <a:rPr lang="ru-RU" kern="1200" dirty="0" smtClean="0"/>
            </a:br>
            <a:endParaRPr lang="ru-RU" dirty="0"/>
          </a:p>
        </p:txBody>
      </p:sp>
      <p:sp>
        <p:nvSpPr>
          <p:cNvPr id="3" name="Содержимое 2"/>
          <p:cNvSpPr>
            <a:spLocks noGrp="1"/>
          </p:cNvSpPr>
          <p:nvPr>
            <p:ph idx="1"/>
          </p:nvPr>
        </p:nvSpPr>
        <p:spPr>
          <a:xfrm>
            <a:off x="1066800" y="1143000"/>
            <a:ext cx="7239000" cy="2286000"/>
          </a:xfrm>
        </p:spPr>
        <p:txBody>
          <a:bodyPr/>
          <a:lstStyle/>
          <a:p>
            <a:pPr algn="ct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3200400"/>
          </a:xfrm>
        </p:spPr>
        <p:txBody>
          <a:bodyPr/>
          <a:lstStyle/>
          <a:p>
            <a:pPr algn="ctr"/>
            <a:r>
              <a:rPr lang="ru-RU" kern="1200" dirty="0" smtClean="0">
                <a:solidFill>
                  <a:srgbClr val="7030A0"/>
                </a:solidFill>
              </a:rPr>
              <a:t>4-я задача: понять связь межу поведением в детстве и во взрослом возрасте.</a:t>
            </a:r>
            <a:r>
              <a:rPr lang="ru-RU" kern="1200" dirty="0" smtClean="0"/>
              <a:t/>
            </a:r>
            <a:br>
              <a:rPr lang="ru-RU" kern="1200" dirty="0" smtClean="0"/>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315900.jpg"/>
          <p:cNvPicPr>
            <a:picLocks noGrp="1" noChangeAspect="1"/>
          </p:cNvPicPr>
          <p:nvPr>
            <p:ph idx="1"/>
          </p:nvPr>
        </p:nvPicPr>
        <p:blipFill>
          <a:blip r:embed="rId3" cstate="print"/>
          <a:srcRect b="16751"/>
          <a:stretch>
            <a:fillRect/>
          </a:stretch>
        </p:blipFill>
        <p:spPr>
          <a:xfrm>
            <a:off x="4427984" y="692696"/>
            <a:ext cx="3632886" cy="3024336"/>
          </a:xfrm>
        </p:spPr>
      </p:pic>
      <p:sp>
        <p:nvSpPr>
          <p:cNvPr id="2" name="Заголовок 1"/>
          <p:cNvSpPr>
            <a:spLocks noGrp="1"/>
          </p:cNvSpPr>
          <p:nvPr>
            <p:ph type="title"/>
          </p:nvPr>
        </p:nvSpPr>
        <p:spPr>
          <a:xfrm>
            <a:off x="1066800" y="228600"/>
            <a:ext cx="7239000" cy="1256184"/>
          </a:xfrm>
        </p:spPr>
        <p:txBody>
          <a:bodyPr/>
          <a:lstStyle/>
          <a:p>
            <a:pPr algn="ctr"/>
            <a:r>
              <a:rPr lang="ru-RU" i="1" dirty="0" err="1" smtClean="0">
                <a:solidFill>
                  <a:srgbClr val="7030A0"/>
                </a:solidFill>
              </a:rPr>
              <a:t>Дисфункциональная</a:t>
            </a:r>
            <a:r>
              <a:rPr lang="ru-RU" i="1" dirty="0" smtClean="0">
                <a:solidFill>
                  <a:srgbClr val="7030A0"/>
                </a:solidFill>
              </a:rPr>
              <a:t> семья.</a:t>
            </a:r>
            <a:endParaRPr lang="ru-RU" dirty="0"/>
          </a:p>
        </p:txBody>
      </p:sp>
      <p:sp>
        <p:nvSpPr>
          <p:cNvPr id="5" name="Прямоугольник 4"/>
          <p:cNvSpPr/>
          <p:nvPr/>
        </p:nvSpPr>
        <p:spPr>
          <a:xfrm>
            <a:off x="3491880" y="2996952"/>
            <a:ext cx="5256584" cy="2123658"/>
          </a:xfrm>
          <a:prstGeom prst="rect">
            <a:avLst/>
          </a:prstGeom>
        </p:spPr>
        <p:txBody>
          <a:bodyPr wrap="square">
            <a:spAutoFit/>
          </a:bodyPr>
          <a:lstStyle/>
          <a:p>
            <a:r>
              <a:rPr lang="ru-RU" i="1" dirty="0" smtClean="0">
                <a:solidFill>
                  <a:schemeClr val="accent1">
                    <a:lumMod val="75000"/>
                  </a:schemeClr>
                </a:solidFill>
              </a:rPr>
              <a:t>6 типов </a:t>
            </a:r>
            <a:r>
              <a:rPr lang="ru-RU" i="1" dirty="0" err="1" smtClean="0">
                <a:solidFill>
                  <a:schemeClr val="accent1">
                    <a:lumMod val="75000"/>
                  </a:schemeClr>
                </a:solidFill>
              </a:rPr>
              <a:t>саморазрушающего</a:t>
            </a:r>
            <a:r>
              <a:rPr lang="ru-RU" i="1" dirty="0" smtClean="0">
                <a:solidFill>
                  <a:schemeClr val="accent1">
                    <a:lumMod val="75000"/>
                  </a:schemeClr>
                </a:solidFill>
              </a:rPr>
              <a:t> поведения.</a:t>
            </a:r>
            <a:endParaRPr lang="ru-RU"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2120280"/>
          </a:xfrm>
        </p:spPr>
        <p:txBody>
          <a:bodyPr/>
          <a:lstStyle/>
          <a:p>
            <a:pPr algn="ctr"/>
            <a:r>
              <a:rPr lang="ru-RU" kern="1200" dirty="0" smtClean="0">
                <a:solidFill>
                  <a:srgbClr val="7030A0"/>
                </a:solidFill>
              </a:rPr>
              <a:t>5-я задача: изменение стиля жизни.</a:t>
            </a:r>
            <a:r>
              <a:rPr lang="ru-RU" kern="1200" dirty="0" smtClean="0"/>
              <a:t/>
            </a:r>
            <a:br>
              <a:rPr lang="ru-RU" kern="1200" dirty="0" smtClean="0"/>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2120280"/>
          </a:xfrm>
        </p:spPr>
        <p:txBody>
          <a:bodyPr/>
          <a:lstStyle/>
          <a:p>
            <a:pPr algn="ctr"/>
            <a:r>
              <a:rPr lang="ru-RU" kern="1200" dirty="0" smtClean="0">
                <a:solidFill>
                  <a:srgbClr val="7030A0"/>
                </a:solidFill>
              </a:rPr>
              <a:t>6-я задача: поиск нового поведения</a:t>
            </a:r>
            <a:r>
              <a:rPr lang="ru-RU" kern="1200" dirty="0" smtClean="0"/>
              <a:t>.</a:t>
            </a:r>
            <a:br>
              <a:rPr lang="ru-RU" kern="1200" dirty="0" smtClean="0"/>
            </a:b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1040160"/>
          </a:xfrm>
        </p:spPr>
        <p:txBody>
          <a:bodyPr/>
          <a:lstStyle/>
          <a:p>
            <a:pPr algn="ctr"/>
            <a:r>
              <a:rPr lang="ru-RU" kern="1200" dirty="0" smtClean="0">
                <a:solidFill>
                  <a:srgbClr val="7030A0"/>
                </a:solidFill>
                <a:latin typeface="+mn-lt"/>
                <a:ea typeface="+mn-ea"/>
                <a:cs typeface="+mn-cs"/>
              </a:rPr>
              <a:t>Дорога к исцелению.</a:t>
            </a:r>
            <a:br>
              <a:rPr lang="ru-RU" kern="1200" dirty="0" smtClean="0">
                <a:solidFill>
                  <a:srgbClr val="7030A0"/>
                </a:solidFill>
                <a:latin typeface="+mn-lt"/>
                <a:ea typeface="+mn-ea"/>
                <a:cs typeface="+mn-cs"/>
              </a:rPr>
            </a:br>
            <a:endParaRPr lang="ru-RU" dirty="0">
              <a:solidFill>
                <a:srgbClr val="7030A0"/>
              </a:solidFill>
            </a:endParaRPr>
          </a:p>
        </p:txBody>
      </p:sp>
      <p:sp>
        <p:nvSpPr>
          <p:cNvPr id="3" name="Содержимое 2"/>
          <p:cNvSpPr>
            <a:spLocks noGrp="1"/>
          </p:cNvSpPr>
          <p:nvPr>
            <p:ph idx="1"/>
          </p:nvPr>
        </p:nvSpPr>
        <p:spPr>
          <a:xfrm>
            <a:off x="1259632" y="764704"/>
            <a:ext cx="7393632" cy="4267200"/>
          </a:xfrm>
        </p:spPr>
        <p:txBody>
          <a:bodyPr/>
          <a:lstStyle/>
          <a:p>
            <a:pPr algn="ctr"/>
            <a:r>
              <a:rPr lang="ru-RU" b="1" i="1" kern="1200" dirty="0" smtClean="0"/>
              <a:t> </a:t>
            </a:r>
            <a:r>
              <a:rPr lang="ru-RU" b="1" i="1" kern="1200" dirty="0" smtClean="0">
                <a:solidFill>
                  <a:srgbClr val="00B050"/>
                </a:solidFill>
              </a:rPr>
              <a:t>«Я обложу тебя пластырем и исцелю тебя от ран твоих, говорит Господь. Тебя называли отверженным, говоря «вот Сион, о </a:t>
            </a:r>
            <a:endParaRPr lang="ru-RU" b="1" i="1" kern="1200" dirty="0" smtClean="0">
              <a:solidFill>
                <a:srgbClr val="00B050"/>
              </a:solidFill>
            </a:endParaRPr>
          </a:p>
          <a:p>
            <a:pPr algn="ctr"/>
            <a:r>
              <a:rPr lang="ru-RU" b="1" i="1" kern="1200" dirty="0" smtClean="0">
                <a:solidFill>
                  <a:srgbClr val="00B050"/>
                </a:solidFill>
              </a:rPr>
              <a:t>котором </a:t>
            </a:r>
            <a:r>
              <a:rPr lang="ru-RU" b="1" i="1" kern="1200" dirty="0" smtClean="0">
                <a:solidFill>
                  <a:srgbClr val="00B050"/>
                </a:solidFill>
              </a:rPr>
              <a:t>никто не </a:t>
            </a:r>
            <a:endParaRPr lang="ru-RU" b="1" i="1" kern="1200" dirty="0" smtClean="0">
              <a:solidFill>
                <a:srgbClr val="00B050"/>
              </a:solidFill>
            </a:endParaRPr>
          </a:p>
          <a:p>
            <a:pPr algn="ctr"/>
            <a:r>
              <a:rPr lang="ru-RU" b="1" i="1" kern="1200" dirty="0" smtClean="0">
                <a:solidFill>
                  <a:srgbClr val="00B050"/>
                </a:solidFill>
              </a:rPr>
              <a:t>спрашивает</a:t>
            </a:r>
            <a:r>
              <a:rPr lang="ru-RU" b="1" i="1" kern="1200" dirty="0" smtClean="0">
                <a:solidFill>
                  <a:srgbClr val="00B050"/>
                </a:solidFill>
              </a:rPr>
              <a:t>.» </a:t>
            </a:r>
            <a:endParaRPr lang="ru-RU" b="1" i="1" kern="1200" dirty="0" smtClean="0">
              <a:solidFill>
                <a:srgbClr val="00B050"/>
              </a:solidFill>
            </a:endParaRPr>
          </a:p>
          <a:p>
            <a:pPr algn="ctr"/>
            <a:r>
              <a:rPr lang="ru-RU" b="1" i="1" kern="1200" dirty="0" smtClean="0">
                <a:solidFill>
                  <a:srgbClr val="00B050"/>
                </a:solidFill>
              </a:rPr>
              <a:t>(</a:t>
            </a:r>
            <a:r>
              <a:rPr lang="ru-RU" b="1" i="1" kern="1200" dirty="0" err="1" smtClean="0">
                <a:solidFill>
                  <a:srgbClr val="00B050"/>
                </a:solidFill>
              </a:rPr>
              <a:t>Иерем</a:t>
            </a:r>
            <a:r>
              <a:rPr lang="ru-RU" b="1" i="1" kern="1200" dirty="0" smtClean="0">
                <a:solidFill>
                  <a:srgbClr val="00B050"/>
                </a:solidFill>
              </a:rPr>
              <a:t>. 30:17).</a:t>
            </a:r>
            <a:endParaRPr lang="ru-RU" dirty="0">
              <a:solidFill>
                <a:srgbClr val="00B05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0"/>
            <a:ext cx="7537648" cy="5445224"/>
          </a:xfrm>
        </p:spPr>
        <p:txBody>
          <a:bodyPr/>
          <a:lstStyle/>
          <a:p>
            <a:pPr algn="ctr"/>
            <a:r>
              <a:rPr lang="ru-RU" sz="2800" b="1" i="1" kern="1200" dirty="0" smtClean="0">
                <a:solidFill>
                  <a:srgbClr val="00B050"/>
                </a:solidFill>
              </a:rPr>
              <a:t>«Господь... послал меня исцелять сокрушенных сердцем, проповедовать пленным освобождение, ... утешить всех сетующих, ... За посрамление вам будет вдвое; за поношение они будут радоваться своей доле, потому что в земле своей вдвое </a:t>
            </a:r>
            <a:endParaRPr lang="ru-RU" sz="2800" b="1" i="1" kern="1200" dirty="0" smtClean="0">
              <a:solidFill>
                <a:srgbClr val="00B050"/>
              </a:solidFill>
            </a:endParaRPr>
          </a:p>
          <a:p>
            <a:pPr algn="ctr">
              <a:buNone/>
            </a:pPr>
            <a:r>
              <a:rPr lang="ru-RU" sz="2800" b="1" i="1" kern="1200" dirty="0" smtClean="0">
                <a:solidFill>
                  <a:srgbClr val="00B050"/>
                </a:solidFill>
              </a:rPr>
              <a:t>получат</a:t>
            </a:r>
            <a:r>
              <a:rPr lang="ru-RU" sz="2800" b="1" i="1" kern="1200" dirty="0" smtClean="0">
                <a:solidFill>
                  <a:srgbClr val="00B050"/>
                </a:solidFill>
              </a:rPr>
              <a:t>; веселие вечное </a:t>
            </a:r>
            <a:endParaRPr lang="ru-RU" sz="2800" b="1" i="1" kern="1200" dirty="0" smtClean="0">
              <a:solidFill>
                <a:srgbClr val="00B050"/>
              </a:solidFill>
            </a:endParaRPr>
          </a:p>
          <a:p>
            <a:pPr algn="ctr">
              <a:buNone/>
            </a:pPr>
            <a:r>
              <a:rPr lang="ru-RU" sz="2800" b="1" i="1" kern="1200" dirty="0" smtClean="0">
                <a:solidFill>
                  <a:srgbClr val="00B050"/>
                </a:solidFill>
              </a:rPr>
              <a:t>будет </a:t>
            </a:r>
            <a:r>
              <a:rPr lang="ru-RU" sz="2800" b="1" i="1" kern="1200" dirty="0" smtClean="0">
                <a:solidFill>
                  <a:srgbClr val="00B050"/>
                </a:solidFill>
              </a:rPr>
              <a:t>у них». </a:t>
            </a:r>
            <a:endParaRPr lang="ru-RU" sz="2800" b="1" i="1" kern="1200" dirty="0" smtClean="0">
              <a:solidFill>
                <a:srgbClr val="00B050"/>
              </a:solidFill>
            </a:endParaRPr>
          </a:p>
          <a:p>
            <a:pPr algn="ctr"/>
            <a:r>
              <a:rPr lang="ru-RU" sz="2800" b="1" i="1" kern="1200" dirty="0" smtClean="0">
                <a:solidFill>
                  <a:srgbClr val="00B050"/>
                </a:solidFill>
              </a:rPr>
              <a:t>(</a:t>
            </a:r>
            <a:r>
              <a:rPr lang="ru-RU" sz="2800" b="1" i="1" kern="1200" dirty="0" smtClean="0">
                <a:solidFill>
                  <a:srgbClr val="00B050"/>
                </a:solidFill>
              </a:rPr>
              <a:t>Исайя 61:1, 2, 7).</a:t>
            </a:r>
            <a:endParaRPr lang="ru-RU" sz="2800" kern="1200" dirty="0" smtClean="0">
              <a:solidFill>
                <a:srgbClr val="00B050"/>
              </a:solidFill>
            </a:endParaRP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66800" y="0"/>
            <a:ext cx="7393632" cy="5410200"/>
          </a:xfrm>
        </p:spPr>
        <p:txBody>
          <a:bodyPr/>
          <a:lstStyle/>
          <a:p>
            <a:r>
              <a:rPr lang="ru-RU" b="1" i="1" dirty="0" smtClean="0">
                <a:solidFill>
                  <a:srgbClr val="00B050"/>
                </a:solidFill>
              </a:rPr>
              <a:t>«Ибо так говорит Господь: вот, Я направляю к нему мир как реку, и богатство народов - как разливающийся поток для наслаждения вашего; на руках будут носить вас и на коленах ласкать. Как утешает кого-либо мать его, так утешу Я вас, и вы будете утешены в Иерусалиме». </a:t>
            </a:r>
            <a:endParaRPr lang="ru-RU" b="1" i="1" dirty="0" smtClean="0">
              <a:solidFill>
                <a:srgbClr val="00B050"/>
              </a:solidFill>
            </a:endParaRPr>
          </a:p>
          <a:p>
            <a:pPr algn="ctr"/>
            <a:r>
              <a:rPr lang="ru-RU" b="1" i="1" dirty="0" smtClean="0">
                <a:solidFill>
                  <a:srgbClr val="00B050"/>
                </a:solidFill>
              </a:rPr>
              <a:t> </a:t>
            </a:r>
            <a:r>
              <a:rPr lang="ru-RU" b="1" i="1" dirty="0" smtClean="0">
                <a:solidFill>
                  <a:srgbClr val="00B050"/>
                </a:solidFill>
              </a:rPr>
              <a:t>                       </a:t>
            </a:r>
            <a:r>
              <a:rPr lang="ru-RU" sz="2400" b="1" i="1" dirty="0" smtClean="0">
                <a:solidFill>
                  <a:srgbClr val="00B050"/>
                </a:solidFill>
              </a:rPr>
              <a:t>(</a:t>
            </a:r>
            <a:r>
              <a:rPr lang="ru-RU" sz="2400" b="1" i="1" dirty="0" smtClean="0">
                <a:solidFill>
                  <a:srgbClr val="00B050"/>
                </a:solidFill>
              </a:rPr>
              <a:t>Исайя 66:12,13).</a:t>
            </a:r>
            <a:endParaRPr lang="ru-RU" dirty="0" smtClean="0">
              <a:solidFill>
                <a:srgbClr val="00B050"/>
              </a:solidFill>
            </a:endParaRP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239000" cy="3416424"/>
          </a:xfrm>
        </p:spPr>
        <p:txBody>
          <a:bodyPr/>
          <a:lstStyle/>
          <a:p>
            <a:pPr algn="ctr"/>
            <a:r>
              <a:rPr lang="ru-RU" sz="4000" kern="1200" dirty="0" smtClean="0">
                <a:solidFill>
                  <a:srgbClr val="7030A0"/>
                </a:solidFill>
              </a:rPr>
              <a:t>Для того чтобы перемены начали происходить, обычно требуются три вещи:</a:t>
            </a:r>
            <a:r>
              <a:rPr lang="ru-RU" sz="4000" kern="1200" dirty="0" smtClean="0"/>
              <a:t/>
            </a:r>
            <a:br>
              <a:rPr lang="ru-RU" sz="4000" kern="1200" dirty="0" smtClean="0"/>
            </a:br>
            <a:endParaRPr lang="ru-RU" sz="4000"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1616224"/>
          </a:xfrm>
        </p:spPr>
        <p:txBody>
          <a:bodyPr/>
          <a:lstStyle/>
          <a:p>
            <a:pPr algn="ctr"/>
            <a:r>
              <a:rPr lang="ru-RU" sz="4000" kern="1200" dirty="0" smtClean="0">
                <a:solidFill>
                  <a:srgbClr val="7030A0"/>
                </a:solidFill>
              </a:rPr>
              <a:t>Путешествие </a:t>
            </a:r>
            <a:r>
              <a:rPr lang="ru-RU" sz="4000" kern="1200" dirty="0" smtClean="0">
                <a:solidFill>
                  <a:srgbClr val="7030A0"/>
                </a:solidFill>
              </a:rPr>
              <a:t>- исцеление</a:t>
            </a:r>
            <a:endParaRPr lang="ru-RU" sz="4000" dirty="0">
              <a:solidFill>
                <a:srgbClr val="7030A0"/>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7030A0"/>
                </a:solidFill>
              </a:rPr>
              <a:t>Нам нужна помощь</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2408312"/>
          </a:xfrm>
        </p:spPr>
        <p:txBody>
          <a:bodyPr/>
          <a:lstStyle/>
          <a:p>
            <a:pPr algn="ctr"/>
            <a:r>
              <a:rPr lang="ru-RU" sz="4000" kern="1200" dirty="0" smtClean="0">
                <a:solidFill>
                  <a:srgbClr val="7030A0"/>
                </a:solidFill>
              </a:rPr>
              <a:t>Исцеление начинается с момента осознания необходимости в нем.</a:t>
            </a:r>
            <a:r>
              <a:rPr lang="ru-RU" sz="4000" kern="1200" dirty="0" smtClean="0"/>
              <a:t/>
            </a:r>
            <a:br>
              <a:rPr lang="ru-RU" sz="4000" kern="1200" dirty="0" smtClean="0"/>
            </a:br>
            <a:endParaRPr lang="ru-RU" sz="4000"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2120280"/>
          </a:xfrm>
        </p:spPr>
        <p:txBody>
          <a:bodyPr/>
          <a:lstStyle/>
          <a:p>
            <a:pPr algn="ctr"/>
            <a:r>
              <a:rPr lang="ru-RU" sz="4000" kern="1200" dirty="0" smtClean="0">
                <a:solidFill>
                  <a:srgbClr val="7030A0"/>
                </a:solidFill>
              </a:rPr>
              <a:t>Самый большой барьер на пути к исцелению это гордость. </a:t>
            </a:r>
            <a:endParaRPr lang="ru-RU" sz="4000" dirty="0">
              <a:solidFill>
                <a:srgbClr val="7030A0"/>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239000" cy="2132856"/>
          </a:xfrm>
        </p:spPr>
        <p:txBody>
          <a:bodyPr/>
          <a:lstStyle/>
          <a:p>
            <a:pPr algn="ctr"/>
            <a:r>
              <a:rPr lang="ru-RU" b="0" i="1" dirty="0" smtClean="0">
                <a:solidFill>
                  <a:srgbClr val="7030A0"/>
                </a:solidFill>
              </a:rPr>
              <a:t>Признаки </a:t>
            </a:r>
            <a:r>
              <a:rPr lang="ru-RU" b="0" i="1" dirty="0" err="1" smtClean="0">
                <a:solidFill>
                  <a:srgbClr val="7030A0"/>
                </a:solidFill>
              </a:rPr>
              <a:t>дисфункциональной</a:t>
            </a:r>
            <a:r>
              <a:rPr lang="ru-RU" b="0" i="1" dirty="0" smtClean="0">
                <a:solidFill>
                  <a:srgbClr val="7030A0"/>
                </a:solidFill>
              </a:rPr>
              <a:t> семьи</a:t>
            </a:r>
            <a:r>
              <a:rPr lang="ru-RU" dirty="0" smtClean="0"/>
              <a:t/>
            </a:r>
            <a:br>
              <a:rPr lang="ru-RU" dirty="0" smtClean="0"/>
            </a:b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3992488"/>
          </a:xfrm>
        </p:spPr>
        <p:txBody>
          <a:bodyPr/>
          <a:lstStyle/>
          <a:p>
            <a:pPr algn="ctr"/>
            <a:r>
              <a:rPr lang="ru-RU" kern="1200" dirty="0" smtClean="0">
                <a:solidFill>
                  <a:srgbClr val="7030A0"/>
                </a:solidFill>
              </a:rPr>
              <a:t>Вопросы, которые следует задать себе, когда приходит боль, разочарование, или непринятие.</a:t>
            </a:r>
            <a:r>
              <a:rPr lang="ru-RU" kern="1200" dirty="0" smtClean="0"/>
              <a:t/>
            </a:r>
            <a:br>
              <a:rPr lang="ru-RU" kern="1200" dirty="0" smtClean="0"/>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0"/>
            <a:ext cx="7239000" cy="3056384"/>
          </a:xfrm>
        </p:spPr>
        <p:txBody>
          <a:bodyPr/>
          <a:lstStyle/>
          <a:p>
            <a:pPr algn="ctr"/>
            <a:r>
              <a:rPr lang="ru-RU" kern="1200" dirty="0" smtClean="0">
                <a:solidFill>
                  <a:srgbClr val="7030A0"/>
                </a:solidFill>
              </a:rPr>
              <a:t>Уровни исцеления сердца.</a:t>
            </a:r>
            <a:r>
              <a:rPr lang="ru-RU" kern="1200" dirty="0" smtClean="0"/>
              <a:t/>
            </a:r>
            <a:br>
              <a:rPr lang="ru-RU" kern="1200" dirty="0" smtClean="0"/>
            </a:br>
            <a:r>
              <a:rPr lang="ru-RU" kern="1200" dirty="0" smtClean="0">
                <a:solidFill>
                  <a:schemeClr val="accent1">
                    <a:lumMod val="75000"/>
                  </a:schemeClr>
                </a:solidFill>
              </a:rPr>
              <a:t>1. Открытая область сердца</a:t>
            </a:r>
            <a:endParaRPr lang="ru-RU" dirty="0">
              <a:solidFill>
                <a:schemeClr val="accent1">
                  <a:lumMod val="75000"/>
                </a:schemeClr>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1472208"/>
          </a:xfrm>
        </p:spPr>
        <p:txBody>
          <a:bodyPr/>
          <a:lstStyle/>
          <a:p>
            <a:pPr algn="ctr"/>
            <a:r>
              <a:rPr lang="ru-RU" kern="1200" dirty="0" smtClean="0">
                <a:solidFill>
                  <a:srgbClr val="7030A0"/>
                </a:solidFill>
              </a:rPr>
              <a:t>2.  Секретная область сердца</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3. Слепая область </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4. Тайная область.</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kern="1200" dirty="0" smtClean="0">
                <a:solidFill>
                  <a:srgbClr val="7030A0"/>
                </a:solidFill>
              </a:rPr>
              <a:t>Исцеление</a:t>
            </a: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1472208"/>
          </a:xfrm>
        </p:spPr>
        <p:txBody>
          <a:bodyPr/>
          <a:lstStyle/>
          <a:p>
            <a:pPr algn="ctr"/>
            <a:r>
              <a:rPr lang="ru-RU" kern="1200" dirty="0" smtClean="0">
                <a:solidFill>
                  <a:srgbClr val="7030A0"/>
                </a:solidFill>
              </a:rPr>
              <a:t>3 уровня исцеления.</a:t>
            </a:r>
            <a:br>
              <a:rPr lang="ru-RU" kern="1200" dirty="0" smtClean="0">
                <a:solidFill>
                  <a:srgbClr val="7030A0"/>
                </a:solidFill>
              </a:rPr>
            </a:br>
            <a:endParaRPr lang="ru-RU"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848100" y="1447800"/>
            <a:ext cx="2438400" cy="276225"/>
          </a:xfrm>
          <a:prstGeom prst="rect">
            <a:avLst/>
          </a:prstGeom>
          <a:noFill/>
          <a:ln w="9525">
            <a:noFill/>
            <a:miter lim="800000"/>
            <a:headEnd/>
            <a:tailEnd/>
          </a:ln>
          <a:effectLst/>
        </p:spPr>
        <p:txBody>
          <a:bodyPr>
            <a:spAutoFit/>
          </a:bodyPr>
          <a:lstStyle>
            <a:lvl1pPr algn="ctr" eaLnBrk="0" hangingPunct="0">
              <a:defRPr sz="4400">
                <a:solidFill>
                  <a:schemeClr val="tx2"/>
                </a:solidFill>
                <a:latin typeface="Times New Roman" pitchFamily="18" charset="0"/>
              </a:defRPr>
            </a:lvl1pPr>
            <a:lvl2pPr marL="742950" indent="-285750" algn="ctr" eaLnBrk="0" hangingPunct="0">
              <a:defRPr sz="4400">
                <a:solidFill>
                  <a:schemeClr val="tx2"/>
                </a:solidFill>
                <a:latin typeface="Times New Roman" pitchFamily="18" charset="0"/>
              </a:defRPr>
            </a:lvl2pPr>
            <a:lvl3pPr marL="1143000" indent="-228600" algn="ctr" eaLnBrk="0" hangingPunct="0">
              <a:defRPr sz="4400">
                <a:solidFill>
                  <a:schemeClr val="tx2"/>
                </a:solidFill>
                <a:latin typeface="Times New Roman" pitchFamily="18" charset="0"/>
              </a:defRPr>
            </a:lvl3pPr>
            <a:lvl4pPr marL="1600200" indent="-228600" algn="ctr" eaLnBrk="0" hangingPunct="0">
              <a:defRPr sz="4400">
                <a:solidFill>
                  <a:schemeClr val="tx2"/>
                </a:solidFill>
                <a:latin typeface="Times New Roman" pitchFamily="18" charset="0"/>
              </a:defRPr>
            </a:lvl4pPr>
            <a:lvl5pPr marL="2057400" indent="-228600" algn="ctr"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spcBef>
                <a:spcPct val="50000"/>
              </a:spcBef>
              <a:buSzPct val="100000"/>
            </a:pPr>
            <a:r>
              <a:rPr lang="ru-RU" sz="1200" b="1">
                <a:solidFill>
                  <a:srgbClr val="000000"/>
                </a:solidFill>
                <a:latin typeface="Tahoma" pitchFamily="34" charset="0"/>
                <a:cs typeface="Times New Roman" pitchFamily="18" charset="0"/>
                <a:sym typeface="Times New Roman" pitchFamily="18" charset="0"/>
              </a:rPr>
              <a:t>Источник шаблона</a:t>
            </a:r>
          </a:p>
        </p:txBody>
      </p:sp>
      <p:sp>
        <p:nvSpPr>
          <p:cNvPr id="14344" name="Text Box 8">
            <a:hlinkClick r:id="rId2"/>
          </p:cNvPr>
          <p:cNvSpPr txBox="1">
            <a:spLocks noChangeArrowheads="1"/>
          </p:cNvSpPr>
          <p:nvPr/>
        </p:nvSpPr>
        <p:spPr bwMode="auto">
          <a:xfrm>
            <a:off x="3200400" y="2481263"/>
            <a:ext cx="3733800" cy="338137"/>
          </a:xfrm>
          <a:prstGeom prst="rect">
            <a:avLst/>
          </a:prstGeom>
          <a:noFill/>
          <a:ln w="9525">
            <a:noFill/>
            <a:miter lim="800000"/>
            <a:headEnd/>
            <a:tailEnd/>
          </a:ln>
          <a:effectLst/>
        </p:spPr>
        <p:txBody>
          <a:bodyPr>
            <a:spAutoFit/>
          </a:bodyPr>
          <a:lstStyle>
            <a:lvl1pPr algn="ctr" eaLnBrk="0" hangingPunct="0">
              <a:defRPr sz="4400">
                <a:solidFill>
                  <a:schemeClr val="tx2"/>
                </a:solidFill>
                <a:latin typeface="Times New Roman" pitchFamily="18" charset="0"/>
              </a:defRPr>
            </a:lvl1pPr>
            <a:lvl2pPr marL="742950" indent="-285750" algn="ctr" eaLnBrk="0" hangingPunct="0">
              <a:defRPr sz="4400">
                <a:solidFill>
                  <a:schemeClr val="tx2"/>
                </a:solidFill>
                <a:latin typeface="Times New Roman" pitchFamily="18" charset="0"/>
              </a:defRPr>
            </a:lvl2pPr>
            <a:lvl3pPr marL="1143000" indent="-228600" algn="ctr" eaLnBrk="0" hangingPunct="0">
              <a:defRPr sz="4400">
                <a:solidFill>
                  <a:schemeClr val="tx2"/>
                </a:solidFill>
                <a:latin typeface="Times New Roman" pitchFamily="18" charset="0"/>
              </a:defRPr>
            </a:lvl3pPr>
            <a:lvl4pPr marL="1600200" indent="-228600" algn="ctr" eaLnBrk="0" hangingPunct="0">
              <a:defRPr sz="4400">
                <a:solidFill>
                  <a:schemeClr val="tx2"/>
                </a:solidFill>
                <a:latin typeface="Times New Roman" pitchFamily="18" charset="0"/>
              </a:defRPr>
            </a:lvl4pPr>
            <a:lvl5pPr marL="2057400" indent="-228600" algn="ctr"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buSzPct val="100000"/>
            </a:pPr>
            <a:r>
              <a:rPr lang="ru-RU" sz="1600" b="1" dirty="0" err="1">
                <a:solidFill>
                  <a:srgbClr val="000000"/>
                </a:solidFill>
                <a:latin typeface="Tahoma" pitchFamily="34" charset="0"/>
                <a:cs typeface="Times New Roman" pitchFamily="18" charset="0"/>
                <a:sym typeface="Times New Roman" pitchFamily="18" charset="0"/>
              </a:rPr>
              <a:t>www.animationfactory.com</a:t>
            </a:r>
            <a:endParaRPr lang="ru-RU" sz="1600" b="1" dirty="0">
              <a:solidFill>
                <a:srgbClr val="000000"/>
              </a:solidFill>
              <a:latin typeface="Tahoma" pitchFamily="34" charset="0"/>
              <a:cs typeface="Times New Roman" pitchFamily="18" charset="0"/>
              <a:sym typeface="Times New Roman" pitchFamily="18" charset="0"/>
            </a:endParaRPr>
          </a:p>
        </p:txBody>
      </p:sp>
      <p:sp>
        <p:nvSpPr>
          <p:cNvPr id="12" name="Text Box 7"/>
          <p:cNvSpPr txBox="1">
            <a:spLocks noChangeArrowheads="1"/>
          </p:cNvSpPr>
          <p:nvPr/>
        </p:nvSpPr>
        <p:spPr bwMode="auto">
          <a:xfrm>
            <a:off x="3048000" y="2971800"/>
            <a:ext cx="4038600" cy="646331"/>
          </a:xfrm>
          <a:prstGeom prst="rect">
            <a:avLst/>
          </a:prstGeom>
          <a:noFill/>
          <a:ln w="9525">
            <a:noFill/>
            <a:miter lim="800000"/>
            <a:headEnd/>
            <a:tailEnd/>
          </a:ln>
          <a:effectLst/>
        </p:spPr>
        <p:txBody>
          <a:bodyPr wrap="square">
            <a:spAutoFit/>
          </a:bodyPr>
          <a:lstStyle>
            <a:lvl1pPr algn="ctr" eaLnBrk="0" hangingPunct="0">
              <a:defRPr sz="4400">
                <a:solidFill>
                  <a:schemeClr val="tx2"/>
                </a:solidFill>
                <a:latin typeface="Times New Roman" pitchFamily="18" charset="0"/>
              </a:defRPr>
            </a:lvl1pPr>
            <a:lvl2pPr marL="742950" indent="-285750" algn="ctr" eaLnBrk="0" hangingPunct="0">
              <a:defRPr sz="4400">
                <a:solidFill>
                  <a:schemeClr val="tx2"/>
                </a:solidFill>
                <a:latin typeface="Times New Roman" pitchFamily="18" charset="0"/>
              </a:defRPr>
            </a:lvl2pPr>
            <a:lvl3pPr marL="1143000" indent="-228600" algn="ctr" eaLnBrk="0" hangingPunct="0">
              <a:defRPr sz="4400">
                <a:solidFill>
                  <a:schemeClr val="tx2"/>
                </a:solidFill>
                <a:latin typeface="Times New Roman" pitchFamily="18" charset="0"/>
              </a:defRPr>
            </a:lvl3pPr>
            <a:lvl4pPr marL="1600200" indent="-228600" algn="ctr" eaLnBrk="0" hangingPunct="0">
              <a:defRPr sz="4400">
                <a:solidFill>
                  <a:schemeClr val="tx2"/>
                </a:solidFill>
                <a:latin typeface="Times New Roman" pitchFamily="18" charset="0"/>
              </a:defRPr>
            </a:lvl4pPr>
            <a:lvl5pPr marL="2057400" indent="-228600" algn="ctr" eaLnBrk="0" hangingPunct="0">
              <a:defRPr sz="4400">
                <a:solidFill>
                  <a:schemeClr val="tx2"/>
                </a:solidFill>
                <a:latin typeface="Times New Roman" pitchFamily="18" charset="0"/>
              </a:defRPr>
            </a:lvl5pPr>
            <a:lvl6pPr marL="2514600" indent="-228600" algn="ctr" eaLnBrk="0" fontAlgn="base" hangingPunct="0">
              <a:spcBef>
                <a:spcPct val="0"/>
              </a:spcBef>
              <a:spcAft>
                <a:spcPct val="0"/>
              </a:spcAft>
              <a:defRPr sz="4400">
                <a:solidFill>
                  <a:schemeClr val="tx2"/>
                </a:solidFill>
                <a:latin typeface="Times New Roman" pitchFamily="18" charset="0"/>
              </a:defRPr>
            </a:lvl6pPr>
            <a:lvl7pPr marL="2971800" indent="-228600" algn="ctr" eaLnBrk="0" fontAlgn="base" hangingPunct="0">
              <a:spcBef>
                <a:spcPct val="0"/>
              </a:spcBef>
              <a:spcAft>
                <a:spcPct val="0"/>
              </a:spcAft>
              <a:defRPr sz="4400">
                <a:solidFill>
                  <a:schemeClr val="tx2"/>
                </a:solidFill>
                <a:latin typeface="Times New Roman" pitchFamily="18" charset="0"/>
              </a:defRPr>
            </a:lvl7pPr>
            <a:lvl8pPr marL="3429000" indent="-228600" algn="ctr" eaLnBrk="0" fontAlgn="base" hangingPunct="0">
              <a:spcBef>
                <a:spcPct val="0"/>
              </a:spcBef>
              <a:spcAft>
                <a:spcPct val="0"/>
              </a:spcAft>
              <a:defRPr sz="4400">
                <a:solidFill>
                  <a:schemeClr val="tx2"/>
                </a:solidFill>
                <a:latin typeface="Times New Roman" pitchFamily="18" charset="0"/>
              </a:defRPr>
            </a:lvl8pPr>
            <a:lvl9pPr marL="3886200" indent="-228600" algn="ctr" eaLnBrk="0" fontAlgn="base" hangingPunct="0">
              <a:spcBef>
                <a:spcPct val="0"/>
              </a:spcBef>
              <a:spcAft>
                <a:spcPct val="0"/>
              </a:spcAft>
              <a:defRPr sz="4400">
                <a:solidFill>
                  <a:schemeClr val="tx2"/>
                </a:solidFill>
                <a:latin typeface="Times New Roman" pitchFamily="18" charset="0"/>
              </a:defRPr>
            </a:lvl9pPr>
          </a:lstStyle>
          <a:p>
            <a:pPr>
              <a:spcBef>
                <a:spcPct val="50000"/>
              </a:spcBef>
              <a:buSzPct val="100000"/>
            </a:pPr>
            <a:r>
              <a:rPr lang="ru-RU" sz="1200" b="1" dirty="0">
                <a:solidFill>
                  <a:srgbClr val="000000"/>
                </a:solidFill>
                <a:latin typeface="Tahoma" pitchFamily="34" charset="0"/>
                <a:cs typeface="Times New Roman" pitchFamily="18" charset="0"/>
                <a:sym typeface="Times New Roman" pitchFamily="18" charset="0"/>
              </a:rPr>
              <a:t>500 000 шаблонов PowerPoint, анимированных картинок, фоновых изображений и видеороликов для загрузки</a:t>
            </a:r>
          </a:p>
        </p:txBody>
      </p:sp>
      <p:pic>
        <p:nvPicPr>
          <p:cNvPr id="9221" name="Picture 12" descr="af_logo_long.png">
            <a:hlinkClick r:id="rId2"/>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1851025"/>
            <a:ext cx="6019800" cy="766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622232" cy="1040160"/>
          </a:xfrm>
        </p:spPr>
        <p:txBody>
          <a:bodyPr/>
          <a:lstStyle/>
          <a:p>
            <a:pPr algn="ctr"/>
            <a:r>
              <a:rPr lang="ru-RU" b="0" i="1" dirty="0" smtClean="0">
                <a:solidFill>
                  <a:srgbClr val="7030A0"/>
                </a:solidFill>
              </a:rPr>
              <a:t>1. Отрицание проблем и поддержание иллюзий. </a:t>
            </a:r>
            <a:endParaRPr lang="ru-RU" b="0" i="1" dirty="0">
              <a:solidFill>
                <a:srgbClr val="7030A0"/>
              </a:solidFill>
            </a:endParaRPr>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1" kern="1200" dirty="0" smtClean="0">
                <a:solidFill>
                  <a:srgbClr val="7030A0"/>
                </a:solidFill>
                <a:latin typeface="+mn-lt"/>
                <a:ea typeface="+mn-ea"/>
                <a:cs typeface="+mn-cs"/>
              </a:rPr>
              <a:t>2. Вакуум интимности. </a:t>
            </a:r>
            <a:endParaRPr lang="ru-RU" b="0" i="1"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7239000" cy="1112168"/>
          </a:xfrm>
        </p:spPr>
        <p:txBody>
          <a:bodyPr/>
          <a:lstStyle/>
          <a:p>
            <a:pPr algn="ctr"/>
            <a:r>
              <a:rPr lang="ru-RU" b="0" i="1" kern="1200" dirty="0" smtClean="0">
                <a:solidFill>
                  <a:srgbClr val="7030A0"/>
                </a:solidFill>
                <a:latin typeface="+mn-lt"/>
                <a:ea typeface="+mn-ea"/>
                <a:cs typeface="+mn-cs"/>
              </a:rPr>
              <a:t>3. </a:t>
            </a:r>
            <a:r>
              <a:rPr lang="ru-RU" b="0" i="1" kern="1200" dirty="0" err="1" smtClean="0">
                <a:solidFill>
                  <a:srgbClr val="7030A0"/>
                </a:solidFill>
                <a:latin typeface="+mn-lt"/>
                <a:ea typeface="+mn-ea"/>
                <a:cs typeface="+mn-cs"/>
              </a:rPr>
              <a:t>Замороженность</a:t>
            </a:r>
            <a:r>
              <a:rPr lang="ru-RU" b="0" i="1" kern="1200" dirty="0" smtClean="0">
                <a:solidFill>
                  <a:srgbClr val="7030A0"/>
                </a:solidFill>
                <a:latin typeface="+mn-lt"/>
                <a:ea typeface="+mn-ea"/>
                <a:cs typeface="+mn-cs"/>
              </a:rPr>
              <a:t> правил и ролей. </a:t>
            </a:r>
            <a:endParaRPr lang="ru-RU" b="0" i="1"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28600"/>
            <a:ext cx="7239000" cy="1256184"/>
          </a:xfrm>
        </p:spPr>
        <p:txBody>
          <a:bodyPr/>
          <a:lstStyle/>
          <a:p>
            <a:pPr algn="ctr"/>
            <a:r>
              <a:rPr lang="ru-RU" b="0" i="1" kern="1200" dirty="0" smtClean="0">
                <a:solidFill>
                  <a:srgbClr val="7030A0"/>
                </a:solidFill>
                <a:latin typeface="+mn-lt"/>
                <a:ea typeface="+mn-ea"/>
                <a:cs typeface="+mn-cs"/>
              </a:rPr>
              <a:t>4. Конфликтность во взаимоотношениях. </a:t>
            </a:r>
            <a:endParaRPr lang="ru-RU" b="0" i="1"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0" i="1" kern="1200" dirty="0" smtClean="0">
                <a:solidFill>
                  <a:srgbClr val="7030A0"/>
                </a:solidFill>
                <a:latin typeface="+mn-lt"/>
                <a:ea typeface="+mn-ea"/>
                <a:cs typeface="+mn-cs"/>
              </a:rPr>
              <a:t>5. </a:t>
            </a:r>
            <a:r>
              <a:rPr lang="ru-RU" b="0" i="1" kern="1200" dirty="0" err="1" smtClean="0">
                <a:solidFill>
                  <a:srgbClr val="7030A0"/>
                </a:solidFill>
                <a:latin typeface="+mn-lt"/>
                <a:ea typeface="+mn-ea"/>
                <a:cs typeface="+mn-cs"/>
              </a:rPr>
              <a:t>Созависимое</a:t>
            </a:r>
            <a:r>
              <a:rPr lang="ru-RU" b="0" i="1" kern="1200" dirty="0" smtClean="0">
                <a:solidFill>
                  <a:srgbClr val="7030A0"/>
                </a:solidFill>
                <a:latin typeface="+mn-lt"/>
                <a:ea typeface="+mn-ea"/>
                <a:cs typeface="+mn-cs"/>
              </a:rPr>
              <a:t> поведение.</a:t>
            </a:r>
            <a:endParaRPr lang="ru-RU" b="0" i="1" dirty="0">
              <a:solidFill>
                <a:srgbClr val="7030A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F_Red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4872F2-0495-4D6C-ABE1-284050ACBD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AF_RedRoses</Template>
  <TotalTime>0</TotalTime>
  <Words>1752</Words>
  <Application>Microsoft Office PowerPoint</Application>
  <PresentationFormat>Экран (4:3)</PresentationFormat>
  <Paragraphs>206</Paragraphs>
  <Slides>48</Slides>
  <Notes>41</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AF_RedRoses</vt:lpstr>
      <vt:lpstr>Слайд 1</vt:lpstr>
      <vt:lpstr>Слайд 2</vt:lpstr>
      <vt:lpstr>Дисфункциональная семья.</vt:lpstr>
      <vt:lpstr>Признаки дисфункциональной семьи </vt:lpstr>
      <vt:lpstr>1. Отрицание проблем и поддержание иллюзий. </vt:lpstr>
      <vt:lpstr>2. Вакуум интимности. </vt:lpstr>
      <vt:lpstr>3. Замороженность правил и ролей. </vt:lpstr>
      <vt:lpstr>4. Конфликтность во взаимоотношениях. </vt:lpstr>
      <vt:lpstr>5. Созависимое поведение.</vt:lpstr>
      <vt:lpstr>6. Границы личности </vt:lpstr>
      <vt:lpstr>7. Все скрывают секрет семьи и поддерживают фасад псевдоблагополучия. </vt:lpstr>
      <vt:lpstr>8. Склонность к полярности чувств и суждений. </vt:lpstr>
      <vt:lpstr>9. Абсолютизирование воли, контроля. </vt:lpstr>
      <vt:lpstr> </vt:lpstr>
      <vt:lpstr>Слайд 15</vt:lpstr>
      <vt:lpstr>Слайд 16</vt:lpstr>
      <vt:lpstr>Слайд 17</vt:lpstr>
      <vt:lpstr>Слайд 18</vt:lpstr>
      <vt:lpstr>Шесть категорий выработанного с детства саморазрушающего поведения:</vt:lpstr>
      <vt:lpstr>1) Контролеры </vt:lpstr>
      <vt:lpstr>2) Угодники</vt:lpstr>
      <vt:lpstr>3) Мученики</vt:lpstr>
      <vt:lpstr>4) Работоголики</vt:lpstr>
      <vt:lpstr>5) Перфекционисты</vt:lpstr>
      <vt:lpstr>6) Чечеточники</vt:lpstr>
      <vt:lpstr>1-я задача: понимать разницу между тем, что человек узнает в здоровой и дисфунциональной семье. </vt:lpstr>
      <vt:lpstr>2-я задача: восстановление тонкого баланса между аффективной сферой и сферой мышления. </vt:lpstr>
      <vt:lpstr>3-я задача: Восстановить историю детства, обсудить ее с другими. </vt:lpstr>
      <vt:lpstr>4-я задача: понять связь межу поведением в детстве и во взрослом возрасте. </vt:lpstr>
      <vt:lpstr>5-я задача: изменение стиля жизни. </vt:lpstr>
      <vt:lpstr>6-я задача: поиск нового поведения. </vt:lpstr>
      <vt:lpstr>Дорога к исцелению. </vt:lpstr>
      <vt:lpstr>Слайд 33</vt:lpstr>
      <vt:lpstr>Слайд 34</vt:lpstr>
      <vt:lpstr>Для того чтобы перемены начали происходить, обычно требуются три вещи: </vt:lpstr>
      <vt:lpstr>Путешествие - исцеление</vt:lpstr>
      <vt:lpstr>Нам нужна помощь</vt:lpstr>
      <vt:lpstr>Исцеление начинается с момента осознания необходимости в нем. </vt:lpstr>
      <vt:lpstr>Самый большой барьер на пути к исцелению это гордость. </vt:lpstr>
      <vt:lpstr>Слайд 40</vt:lpstr>
      <vt:lpstr>Вопросы, которые следует задать себе, когда приходит боль, разочарование, или непринятие. </vt:lpstr>
      <vt:lpstr>Уровни исцеления сердца. 1. Открытая область сердца</vt:lpstr>
      <vt:lpstr>2.  Секретная область сердца</vt:lpstr>
      <vt:lpstr>3. Слепая область </vt:lpstr>
      <vt:lpstr>4. Тайная область.</vt:lpstr>
      <vt:lpstr>Исцеление</vt:lpstr>
      <vt:lpstr>3 уровня исцеления. </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2013-06-25T06:04:16Z</dcterms:created>
  <dcterms:modified xsi:type="dcterms:W3CDTF">2013-06-25T19:45:38Z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TC103368109990</vt:lpwstr>
  </property>
</Properties>
</file>