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3"/>
  </p:notesMasterIdLst>
  <p:sldIdLst>
    <p:sldId id="265" r:id="rId2"/>
    <p:sldId id="256" r:id="rId3"/>
    <p:sldId id="264" r:id="rId4"/>
    <p:sldId id="272" r:id="rId5"/>
    <p:sldId id="271" r:id="rId6"/>
    <p:sldId id="273" r:id="rId7"/>
    <p:sldId id="275" r:id="rId8"/>
    <p:sldId id="274" r:id="rId9"/>
    <p:sldId id="270" r:id="rId10"/>
    <p:sldId id="269" r:id="rId11"/>
    <p:sldId id="268" r:id="rId12"/>
    <p:sldId id="267" r:id="rId13"/>
    <p:sldId id="266" r:id="rId14"/>
    <p:sldId id="276" r:id="rId15"/>
    <p:sldId id="281" r:id="rId16"/>
    <p:sldId id="280" r:id="rId17"/>
    <p:sldId id="279" r:id="rId18"/>
    <p:sldId id="278" r:id="rId19"/>
    <p:sldId id="277" r:id="rId20"/>
    <p:sldId id="282" r:id="rId21"/>
    <p:sldId id="263" r:id="rId22"/>
    <p:sldId id="289" r:id="rId23"/>
    <p:sldId id="334" r:id="rId24"/>
    <p:sldId id="335" r:id="rId25"/>
    <p:sldId id="288" r:id="rId26"/>
    <p:sldId id="297" r:id="rId27"/>
    <p:sldId id="296" r:id="rId28"/>
    <p:sldId id="295" r:id="rId29"/>
    <p:sldId id="336" r:id="rId30"/>
    <p:sldId id="294" r:id="rId31"/>
    <p:sldId id="293" r:id="rId32"/>
    <p:sldId id="292" r:id="rId33"/>
    <p:sldId id="337" r:id="rId34"/>
    <p:sldId id="291" r:id="rId35"/>
    <p:sldId id="290" r:id="rId36"/>
    <p:sldId id="338" r:id="rId37"/>
    <p:sldId id="287" r:id="rId38"/>
    <p:sldId id="298" r:id="rId39"/>
    <p:sldId id="302" r:id="rId40"/>
    <p:sldId id="301" r:id="rId41"/>
    <p:sldId id="300" r:id="rId42"/>
    <p:sldId id="339" r:id="rId43"/>
    <p:sldId id="299" r:id="rId44"/>
    <p:sldId id="305" r:id="rId45"/>
    <p:sldId id="304" r:id="rId46"/>
    <p:sldId id="303" r:id="rId47"/>
    <p:sldId id="310" r:id="rId48"/>
    <p:sldId id="309" r:id="rId49"/>
    <p:sldId id="308" r:id="rId50"/>
    <p:sldId id="307" r:id="rId51"/>
    <p:sldId id="306" r:id="rId52"/>
    <p:sldId id="311" r:id="rId53"/>
    <p:sldId id="321" r:id="rId54"/>
    <p:sldId id="320" r:id="rId55"/>
    <p:sldId id="319" r:id="rId56"/>
    <p:sldId id="318" r:id="rId57"/>
    <p:sldId id="317" r:id="rId58"/>
    <p:sldId id="316" r:id="rId59"/>
    <p:sldId id="315" r:id="rId60"/>
    <p:sldId id="314" r:id="rId61"/>
    <p:sldId id="326" r:id="rId62"/>
    <p:sldId id="325" r:id="rId63"/>
    <p:sldId id="324" r:id="rId64"/>
    <p:sldId id="323" r:id="rId65"/>
    <p:sldId id="322" r:id="rId66"/>
    <p:sldId id="313" r:id="rId67"/>
    <p:sldId id="312" r:id="rId68"/>
    <p:sldId id="327" r:id="rId69"/>
    <p:sldId id="331" r:id="rId70"/>
    <p:sldId id="330" r:id="rId71"/>
    <p:sldId id="329" r:id="rId7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218" autoAdjust="0"/>
  </p:normalViewPr>
  <p:slideViewPr>
    <p:cSldViewPr>
      <p:cViewPr varScale="1">
        <p:scale>
          <a:sx n="49" d="100"/>
          <a:sy n="49" d="100"/>
        </p:scale>
        <p:origin x="-10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534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72D205-9E8D-429E-A6F1-FF64D25EA977}" type="datetimeFigureOut">
              <a:rPr lang="ru-RU" smtClean="0"/>
              <a:t>04.10.2013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145D98-33C4-4CF7-A1A3-B2033E7C7F3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dirty="0" smtClean="0">
                <a:solidFill>
                  <a:srgbClr val="7030A0"/>
                </a:solidFill>
              </a:rPr>
              <a:t>Задумывались ли вы когда-нибудь над вопросом: а кем же были их мужья, и где были они?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45D98-33C4-4CF7-A1A3-B2033E7C7F35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rgbClr val="7030A0"/>
                </a:solidFill>
              </a:rPr>
              <a:t>Именно этому методу Библия и Апостол Петр придают особое значение.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45D98-33C4-4CF7-A1A3-B2033E7C7F35}" type="slidenum">
              <a:rPr lang="ru-RU" smtClean="0"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solidFill>
                  <a:srgbClr val="7030A0"/>
                </a:solidFill>
              </a:rPr>
              <a:t>Но это, конечно, не значит, что никогда и никому не следует познакомить его с Евангельской вестью. Конечно, это нужно. Никто еще не был спасен иначе, как через принятие верой Христа. «Вера от </a:t>
            </a:r>
            <a:r>
              <a:rPr lang="ru-RU" sz="1200" b="1" dirty="0" err="1" smtClean="0">
                <a:solidFill>
                  <a:srgbClr val="7030A0"/>
                </a:solidFill>
              </a:rPr>
              <a:t>слышания</a:t>
            </a:r>
            <a:r>
              <a:rPr lang="ru-RU" sz="1200" b="1" dirty="0" smtClean="0">
                <a:solidFill>
                  <a:srgbClr val="7030A0"/>
                </a:solidFill>
              </a:rPr>
              <a:t>, а </a:t>
            </a:r>
            <a:r>
              <a:rPr lang="ru-RU" sz="1200" b="1" dirty="0" err="1" smtClean="0">
                <a:solidFill>
                  <a:srgbClr val="7030A0"/>
                </a:solidFill>
              </a:rPr>
              <a:t>слышание</a:t>
            </a:r>
            <a:r>
              <a:rPr lang="ru-RU" sz="1200" b="1" dirty="0" smtClean="0">
                <a:solidFill>
                  <a:srgbClr val="7030A0"/>
                </a:solidFill>
              </a:rPr>
              <a:t> от Слова Божия».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45D98-33C4-4CF7-A1A3-B2033E7C7F35}" type="slidenum">
              <a:rPr lang="ru-RU" smtClean="0"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dirty="0" smtClean="0">
                <a:solidFill>
                  <a:srgbClr val="7030A0"/>
                </a:solidFill>
              </a:rPr>
              <a:t>Интонации, выражение вашего лица, жесты — часто могут передать больше, чем ваши слова.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45D98-33C4-4CF7-A1A3-B2033E7C7F35}" type="slidenum">
              <a:rPr lang="ru-RU" smtClean="0"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Когда подобное случается, язык ваших чувств обесценивает сказанное словами.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45D98-33C4-4CF7-A1A3-B2033E7C7F35}" type="slidenum">
              <a:rPr lang="ru-RU" smtClean="0"/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Библия предлагает выход из подобного затруднения: говорите с любовью!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45D98-33C4-4CF7-A1A3-B2033E7C7F35}" type="slidenum">
              <a:rPr lang="ru-RU" smtClean="0"/>
              <a:t>37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Будьте чувствительны к Божьему руководству.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45D98-33C4-4CF7-A1A3-B2033E7C7F35}" type="slidenum">
              <a:rPr lang="ru-RU" smtClean="0"/>
              <a:t>40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Когда вы научитесь быть чувствительными к Божьей воле, вы будете поражены.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45D98-33C4-4CF7-A1A3-B2033E7C7F35}" type="slidenum">
              <a:rPr lang="ru-RU" smtClean="0"/>
              <a:t>43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rgbClr val="7030A0"/>
                </a:solidFill>
              </a:rPr>
              <a:t>Один мудрый христианин однажды сказал: «Всегда свидетельствуйте, а когда необходимо, также пользуйтесь словами!»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45D98-33C4-4CF7-A1A3-B2033E7C7F35}" type="slidenum">
              <a:rPr lang="ru-RU" smtClean="0"/>
              <a:t>44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Научитесь молчать. Для этого требуется дисциплина, но такой урок стоит выучить.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45D98-33C4-4CF7-A1A3-B2033E7C7F35}" type="slidenum">
              <a:rPr lang="ru-RU" smtClean="0"/>
              <a:t>50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Помните, что сказал об этом Иаков 1:19? «Итак, братия мои возлюбленные, всякий человек да будет скор на </a:t>
            </a:r>
            <a:r>
              <a:rPr lang="ru-RU" b="1" dirty="0" err="1" smtClean="0">
                <a:solidFill>
                  <a:srgbClr val="7030A0"/>
                </a:solidFill>
              </a:rPr>
              <a:t>слышание</a:t>
            </a:r>
            <a:r>
              <a:rPr lang="ru-RU" b="1" dirty="0" smtClean="0">
                <a:solidFill>
                  <a:srgbClr val="7030A0"/>
                </a:solidFill>
              </a:rPr>
              <a:t>, медлен на слова, медлен на гнев».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45D98-33C4-4CF7-A1A3-B2033E7C7F35}" type="slidenum">
              <a:rPr lang="ru-RU" smtClean="0"/>
              <a:t>51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С первых же дней существования Церкви среди ее членов — верные христианки, которые были замужем за неверующими.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45D98-33C4-4CF7-A1A3-B2033E7C7F35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Может быть, таким образом вы узнаете, что удерживает его от того, чтобы стать христианином.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45D98-33C4-4CF7-A1A3-B2033E7C7F35}" type="slidenum">
              <a:rPr lang="ru-RU" smtClean="0"/>
              <a:t>53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 smtClean="0">
                <a:solidFill>
                  <a:srgbClr val="7030A0"/>
                </a:solidFill>
              </a:rPr>
              <a:t>3</a:t>
            </a:r>
            <a:r>
              <a:rPr lang="ru-RU" sz="1200" b="1" dirty="0" smtClean="0">
                <a:solidFill>
                  <a:srgbClr val="7030A0"/>
                </a:solidFill>
              </a:rPr>
              <a:t>.Следующий принцип, который, пожалуй, является самым важным, — это ваша примерная христианская жизнь. Жизнь истинного христианина — будет вашим наилучшим свидетельством.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45D98-33C4-4CF7-A1A3-B2033E7C7F35}" type="slidenum">
              <a:rPr lang="ru-RU" smtClean="0"/>
              <a:t>54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Он увидит Христа в вашей жизни и познает Того, Кто произвел в вас такую добрую перемену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45D98-33C4-4CF7-A1A3-B2033E7C7F35}" type="slidenum">
              <a:rPr lang="ru-RU" smtClean="0"/>
              <a:t>56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Уподобиться Христу, вовсе не значит стать странной в своем поведении. Такие перемены вызовут у вашего мужа только неприязнь.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45D98-33C4-4CF7-A1A3-B2033E7C7F35}" type="slidenum">
              <a:rPr lang="ru-RU" smtClean="0"/>
              <a:t>57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И это нелегкая задача. Она приводит нас к заключительному пункту размышления.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45D98-33C4-4CF7-A1A3-B2033E7C7F35}" type="slidenum">
              <a:rPr lang="ru-RU" smtClean="0"/>
              <a:t>58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dirty="0" smtClean="0">
                <a:solidFill>
                  <a:srgbClr val="7030A0"/>
                </a:solidFill>
              </a:rPr>
              <a:t>«Не сдавайтесь так быстро!»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45D98-33C4-4CF7-A1A3-B2033E7C7F35}" type="slidenum">
              <a:rPr lang="ru-RU" smtClean="0"/>
              <a:t>59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rgbClr val="7030A0"/>
                </a:solidFill>
              </a:rPr>
              <a:t>Во многих случаях женщины поступают не так, как должны. Часто они действуют в неправильном направлении.  Необходимо меняться и не только для того, чтобы ей приобрести своего мужа.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45D98-33C4-4CF7-A1A3-B2033E7C7F35}" type="slidenum">
              <a:rPr lang="ru-RU" smtClean="0"/>
              <a:t>60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rgbClr val="7030A0"/>
                </a:solidFill>
              </a:rPr>
              <a:t> Если, в первую очередь, жена старается прославить Бога, Он позаботится об остальном.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45D98-33C4-4CF7-A1A3-B2033E7C7F35}" type="slidenum">
              <a:rPr lang="ru-RU" smtClean="0"/>
              <a:t>62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rgbClr val="7030A0"/>
                </a:solidFill>
              </a:rPr>
              <a:t>Или, какое у твоего мужа мнение о тебе, как о жене? Если у тебя неверующий муж, как он оценивает тебя? Какое у него мнение о тебе?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45D98-33C4-4CF7-A1A3-B2033E7C7F35}" type="slidenum">
              <a:rPr lang="ru-RU" smtClean="0"/>
              <a:t>64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А может быть, он считает, что ты умеешь говорить по-христиански, но твоя жизнь не соответствует этим словам?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45D98-33C4-4CF7-A1A3-B2033E7C7F35}" type="slidenum">
              <a:rPr lang="ru-RU" smtClean="0"/>
              <a:t>65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Как следует поступать женщине, имеющей неверующего мужа, чтобы способствовать его обращению ко Христу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45D98-33C4-4CF7-A1A3-B2033E7C7F35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rgbClr val="7030A0"/>
                </a:solidFill>
              </a:rPr>
              <a:t>Видит ли он в тебе доброту и любовь даже тогда, когда сам он обидчив, зол, неприятен и является причиной огорчений.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45D98-33C4-4CF7-A1A3-B2033E7C7F35}" type="slidenum">
              <a:rPr lang="ru-RU" smtClean="0"/>
              <a:t>68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rgbClr val="7030A0"/>
                </a:solidFill>
              </a:rPr>
              <a:t>Видит ли он в тебе неувядаемую черту нежного и спокойного духа?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45D98-33C4-4CF7-A1A3-B2033E7C7F35}" type="slidenum">
              <a:rPr lang="ru-RU" smtClean="0"/>
              <a:t>69</a:t>
            </a:fld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Это, может быть, покажется тебе невозможным. С Божией помощью нет ничего невозможного.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45D98-33C4-4CF7-A1A3-B2033E7C7F35}" type="slidenum">
              <a:rPr lang="ru-RU" smtClean="0"/>
              <a:t>70</a:t>
            </a:fld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rgbClr val="7030A0"/>
                </a:solidFill>
              </a:rPr>
              <a:t>В церкви один человек поднялся с места и сказал: «как большинству из вас уже известно, всю жизнь я был неверующим. Но в этом году Бог так видимо действовал в жизни моей жены, что я просто уступил действительности».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solidFill>
                  <a:srgbClr val="7030A0"/>
                </a:solidFill>
              </a:rPr>
              <a:t>Он сел. Встала его жена и сказала: «Я должна представить вам другую сторону этого свидетельства.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rgbClr val="7030A0"/>
                </a:solidFill>
              </a:rPr>
              <a:t>Когда я впервые начала молиться о моем муже, я просила: Господи, Ты люби моего мужа, а я произведу в нем перемены. — И ничего не произошло.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rgbClr val="7030A0"/>
                </a:solidFill>
              </a:rPr>
              <a:t>Тогда я пришла к такому моменту, когда стала молиться: Боже, я буду любить его, а Ты производи в нем перемены! — И Бог изменил нас обоих».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45D98-33C4-4CF7-A1A3-B2033E7C7F35}" type="slidenum">
              <a:rPr lang="ru-RU" smtClean="0"/>
              <a:t>71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dirty="0" smtClean="0">
                <a:solidFill>
                  <a:srgbClr val="7030A0"/>
                </a:solidFill>
              </a:rPr>
              <a:t>Каким образом ее поведение и слова могут лучше всего содействовать достижению этой цели?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45D98-33C4-4CF7-A1A3-B2033E7C7F35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dirty="0" smtClean="0">
                <a:solidFill>
                  <a:srgbClr val="7030A0"/>
                </a:solidFill>
              </a:rPr>
              <a:t>Большее значение придается поведению, а не речи.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45D98-33C4-4CF7-A1A3-B2033E7C7F35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solidFill>
                  <a:srgbClr val="7030A0"/>
                </a:solidFill>
              </a:rPr>
              <a:t>Но Господь предупреждает также о том, чтобы не предпринимались попытки приобрести мужа неверным путем.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45D98-33C4-4CF7-A1A3-B2033E7C7F35}" type="slidenum">
              <a:rPr lang="ru-RU" smtClean="0"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Вместо того, чтобы засыпать мужа проповедями, попробуй окружить его любовью и заботой.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45D98-33C4-4CF7-A1A3-B2033E7C7F35}" type="slidenum">
              <a:rPr lang="ru-RU" smtClean="0"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Она не должна обманом или хитростью принуждать его, ходить в церковь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45D98-33C4-4CF7-A1A3-B2033E7C7F35}" type="slidenum">
              <a:rPr lang="ru-RU" smtClean="0"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Что удивительно, несколько раз им все-таки удалось это!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45D98-33C4-4CF7-A1A3-B2033E7C7F35}" type="slidenum">
              <a:rPr lang="ru-RU" smtClean="0"/>
              <a:t>23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838CC-6379-44AE-8261-5D097E16574E}" type="datetimeFigureOut">
              <a:rPr lang="ru-RU" smtClean="0"/>
              <a:pPr/>
              <a:t>04.10.2013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9614A-FA10-4626-9E32-E978C4B026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838CC-6379-44AE-8261-5D097E16574E}" type="datetimeFigureOut">
              <a:rPr lang="ru-RU" smtClean="0"/>
              <a:pPr/>
              <a:t>04.10.2013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9614A-FA10-4626-9E32-E978C4B026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838CC-6379-44AE-8261-5D097E16574E}" type="datetimeFigureOut">
              <a:rPr lang="ru-RU" smtClean="0"/>
              <a:pPr/>
              <a:t>04.10.2013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9614A-FA10-4626-9E32-E978C4B026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838CC-6379-44AE-8261-5D097E16574E}" type="datetimeFigureOut">
              <a:rPr lang="ru-RU" smtClean="0"/>
              <a:pPr/>
              <a:t>04.10.2013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9614A-FA10-4626-9E32-E978C4B026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838CC-6379-44AE-8261-5D097E16574E}" type="datetimeFigureOut">
              <a:rPr lang="ru-RU" smtClean="0"/>
              <a:pPr/>
              <a:t>04.10.2013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9614A-FA10-4626-9E32-E978C4B026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838CC-6379-44AE-8261-5D097E16574E}" type="datetimeFigureOut">
              <a:rPr lang="ru-RU" smtClean="0"/>
              <a:pPr/>
              <a:t>04.10.2013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9614A-FA10-4626-9E32-E978C4B026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838CC-6379-44AE-8261-5D097E16574E}" type="datetimeFigureOut">
              <a:rPr lang="ru-RU" smtClean="0"/>
              <a:pPr/>
              <a:t>04.10.2013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9614A-FA10-4626-9E32-E978C4B026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838CC-6379-44AE-8261-5D097E16574E}" type="datetimeFigureOut">
              <a:rPr lang="ru-RU" smtClean="0"/>
              <a:pPr/>
              <a:t>04.10.2013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9614A-FA10-4626-9E32-E978C4B026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838CC-6379-44AE-8261-5D097E16574E}" type="datetimeFigureOut">
              <a:rPr lang="ru-RU" smtClean="0"/>
              <a:pPr/>
              <a:t>04.10.2013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9614A-FA10-4626-9E32-E978C4B026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838CC-6379-44AE-8261-5D097E16574E}" type="datetimeFigureOut">
              <a:rPr lang="ru-RU" smtClean="0"/>
              <a:pPr/>
              <a:t>04.10.2013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9614A-FA10-4626-9E32-E978C4B026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838CC-6379-44AE-8261-5D097E16574E}" type="datetimeFigureOut">
              <a:rPr lang="ru-RU" smtClean="0"/>
              <a:pPr/>
              <a:t>04.10.2013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9614A-FA10-4626-9E32-E978C4B026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838CC-6379-44AE-8261-5D097E16574E}" type="datetimeFigureOut">
              <a:rPr lang="ru-RU" smtClean="0"/>
              <a:pPr/>
              <a:t>04.10.2013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9614A-FA10-4626-9E32-E978C4B0267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liberanskaya\Documents\Картинки\1e114b97c48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iberanskaya\Desktop\Рисунок1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44208" y="908721"/>
            <a:ext cx="2699792" cy="129614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1 Петра 3:3-6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124744"/>
            <a:ext cx="3888432" cy="5040560"/>
          </a:xfrm>
        </p:spPr>
        <p:txBody>
          <a:bodyPr>
            <a:normAutofit fontScale="92500" lnSpcReduction="20000"/>
          </a:bodyPr>
          <a:lstStyle/>
          <a:p>
            <a:r>
              <a:rPr lang="ru-RU" sz="3300" b="1" dirty="0" smtClean="0">
                <a:solidFill>
                  <a:srgbClr val="7030A0"/>
                </a:solidFill>
              </a:rPr>
              <a:t>«Да будет украшением вашим не внешнее плетение волос, не золотые уборы или нарядность в одежде, но сокровенный сердца человек в нетленной красоте кроткого и молчаливого духа, что драгоценно пред Богом.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iberanskaya\Desktop\Рисунок1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196752"/>
            <a:ext cx="3672408" cy="4752528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Так некогда и святые жены, уповавшие на Бога, украшали себя, повинуясь своим мужьям: так </a:t>
            </a:r>
            <a:r>
              <a:rPr lang="ru-RU" b="1" dirty="0" err="1">
                <a:solidFill>
                  <a:srgbClr val="7030A0"/>
                </a:solidFill>
              </a:rPr>
              <a:t>Сарра</a:t>
            </a:r>
            <a:r>
              <a:rPr lang="ru-RU" b="1" dirty="0">
                <a:solidFill>
                  <a:srgbClr val="7030A0"/>
                </a:solidFill>
              </a:rPr>
              <a:t> повиновалась Аврааму, называя его господином; вы — дети ее, если делаете добро и не смущаетесь ни от какого страха» (ст. 3-6).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iberanskaya\Desktop\Рисунок1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908720"/>
            <a:ext cx="8316416" cy="151216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Обращение к мужьям</a:t>
            </a: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>
                <a:solidFill>
                  <a:srgbClr val="7030A0"/>
                </a:solidFill>
              </a:rPr>
              <a:t>	</a:t>
            </a:r>
            <a:r>
              <a:rPr lang="ru-RU" dirty="0" smtClean="0">
                <a:solidFill>
                  <a:srgbClr val="7030A0"/>
                </a:solidFill>
              </a:rPr>
              <a:t>					</a:t>
            </a:r>
            <a:r>
              <a:rPr lang="ru-RU" sz="3600" b="1" dirty="0" smtClean="0">
                <a:solidFill>
                  <a:srgbClr val="7030A0"/>
                </a:solidFill>
              </a:rPr>
              <a:t>1 </a:t>
            </a:r>
            <a:r>
              <a:rPr lang="ru-RU" sz="3600" b="1" dirty="0" smtClean="0">
                <a:solidFill>
                  <a:srgbClr val="7030A0"/>
                </a:solidFill>
              </a:rPr>
              <a:t>Петра 3:7</a:t>
            </a: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412776"/>
            <a:ext cx="3960440" cy="4608512"/>
          </a:xfrm>
        </p:spPr>
        <p:txBody>
          <a:bodyPr>
            <a:normAutofit fontScale="70000" lnSpcReduction="20000"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«Также </a:t>
            </a:r>
            <a:r>
              <a:rPr lang="ru-RU" sz="4000" b="1" dirty="0">
                <a:solidFill>
                  <a:srgbClr val="7030A0"/>
                </a:solidFill>
              </a:rPr>
              <a:t>и вы, мужья, обращайтесь благоразумно с женами, как с немощнейшим сосудом, оказывая им честь, как сонаследницам благодатной жизни, дабы не было вам препятствия в </a:t>
            </a:r>
            <a:r>
              <a:rPr lang="ru-RU" sz="4000" b="1" dirty="0" smtClean="0">
                <a:solidFill>
                  <a:srgbClr val="7030A0"/>
                </a:solidFill>
              </a:rPr>
              <a:t>молитвах»</a:t>
            </a:r>
            <a:endParaRPr lang="ru-RU" sz="4000" b="1" dirty="0">
              <a:solidFill>
                <a:srgbClr val="7030A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iberanskaya\Desktop\Рисунок1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8460432" cy="1686049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7030A0"/>
                </a:solidFill>
              </a:rPr>
              <a:t>ИТОГ:</a:t>
            </a: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						</a:t>
            </a:r>
            <a:r>
              <a:rPr lang="ru-RU" dirty="0" smtClean="0">
                <a:solidFill>
                  <a:srgbClr val="7030A0"/>
                </a:solidFill>
              </a:rPr>
              <a:t>	</a:t>
            </a:r>
            <a:r>
              <a:rPr lang="ru-RU" sz="3100" b="1" dirty="0" smtClean="0">
                <a:solidFill>
                  <a:srgbClr val="7030A0"/>
                </a:solidFill>
              </a:rPr>
              <a:t>1 </a:t>
            </a:r>
            <a:r>
              <a:rPr lang="ru-RU" sz="3100" b="1" dirty="0" smtClean="0">
                <a:solidFill>
                  <a:srgbClr val="7030A0"/>
                </a:solidFill>
              </a:rPr>
              <a:t>Петра 3:8</a:t>
            </a:r>
            <a:r>
              <a:rPr lang="ru-RU" sz="4000" b="1" dirty="0" smtClean="0">
                <a:solidFill>
                  <a:srgbClr val="7030A0"/>
                </a:solidFill>
              </a:rPr>
              <a:t/>
            </a:r>
            <a:br>
              <a:rPr lang="ru-RU" sz="4000" b="1" dirty="0" smtClean="0">
                <a:solidFill>
                  <a:srgbClr val="7030A0"/>
                </a:solidFill>
              </a:rPr>
            </a:b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268760"/>
            <a:ext cx="4248472" cy="4824536"/>
          </a:xfrm>
        </p:spPr>
        <p:txBody>
          <a:bodyPr>
            <a:normAutofit/>
          </a:bodyPr>
          <a:lstStyle/>
          <a:p>
            <a:r>
              <a:rPr lang="ru-RU" sz="3400" b="1" dirty="0">
                <a:solidFill>
                  <a:srgbClr val="7030A0"/>
                </a:solidFill>
              </a:rPr>
              <a:t>«Наконец (будьте) все </a:t>
            </a:r>
            <a:r>
              <a:rPr lang="ru-RU" sz="3400" b="1" dirty="0" err="1">
                <a:solidFill>
                  <a:srgbClr val="7030A0"/>
                </a:solidFill>
              </a:rPr>
              <a:t>единомысленны</a:t>
            </a:r>
            <a:r>
              <a:rPr lang="ru-RU" sz="3400" b="1" dirty="0">
                <a:solidFill>
                  <a:srgbClr val="7030A0"/>
                </a:solidFill>
              </a:rPr>
              <a:t>, сострадательны, братолюбивы, милосердны, дружелюбны, смиренномудры»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iberanskaya\Desktop\Рисунок1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908720"/>
            <a:ext cx="4032448" cy="446449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Таков Библейский </a:t>
            </a:r>
            <a:r>
              <a:rPr lang="ru-RU" b="1" dirty="0">
                <a:solidFill>
                  <a:srgbClr val="7030A0"/>
                </a:solidFill>
              </a:rPr>
              <a:t>образец духа гармонии между </a:t>
            </a:r>
            <a:r>
              <a:rPr lang="ru-RU" b="1" dirty="0" smtClean="0">
                <a:solidFill>
                  <a:srgbClr val="7030A0"/>
                </a:solidFill>
              </a:rPr>
              <a:t>супругами!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iberanskaya\Desktop\Рисунок1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908720"/>
            <a:ext cx="4320480" cy="504056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Ясные указания о том, как вести себя жене, имеющей неверующего мужа</a:t>
            </a:r>
            <a:r>
              <a:rPr lang="ru-RU" b="1" dirty="0" smtClean="0">
                <a:solidFill>
                  <a:srgbClr val="7030A0"/>
                </a:solidFill>
              </a:rPr>
              <a:t>.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sz="3600" b="1" dirty="0" smtClean="0">
                <a:solidFill>
                  <a:srgbClr val="7030A0"/>
                </a:solidFill>
              </a:rPr>
              <a:t>1Петра 3:1-6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iberanskaya\Desktop\Рисунок1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908720"/>
            <a:ext cx="3888432" cy="504056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Человек, от которого муж меньше всего будет слушать о духовных вопросах, — это его жена.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iberanskaya\Desktop\Рисунок1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268760"/>
            <a:ext cx="4032448" cy="4536504"/>
          </a:xfrm>
        </p:spPr>
        <p:txBody>
          <a:bodyPr>
            <a:normAutofit/>
          </a:bodyPr>
          <a:lstStyle/>
          <a:p>
            <a:r>
              <a:rPr lang="ru-RU" sz="3400" b="1" dirty="0" smtClean="0">
                <a:solidFill>
                  <a:srgbClr val="7030A0"/>
                </a:solidFill>
              </a:rPr>
              <a:t>Естественное </a:t>
            </a:r>
            <a:r>
              <a:rPr lang="ru-RU" sz="3400" b="1" dirty="0">
                <a:solidFill>
                  <a:srgbClr val="7030A0"/>
                </a:solidFill>
              </a:rPr>
              <a:t>желание жены, обратившейся ко Христу, — видеть своего мужа присоединившимся к ней в ее новой жизни во Христе.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iberanskaya\Desktop\Рисунок1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348880"/>
            <a:ext cx="4176464" cy="3456384"/>
          </a:xfrm>
        </p:spPr>
        <p:txBody>
          <a:bodyPr>
            <a:normAutofit/>
          </a:bodyPr>
          <a:lstStyle/>
          <a:p>
            <a:r>
              <a:rPr lang="ru-RU" sz="3500" b="1" dirty="0" smtClean="0">
                <a:solidFill>
                  <a:srgbClr val="7030A0"/>
                </a:solidFill>
              </a:rPr>
              <a:t>Это естественное и очень хорошее желание, и оно угодно Богу.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iberanskaya\Desktop\Рисунок1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764704"/>
            <a:ext cx="8204448" cy="1470025"/>
          </a:xfrm>
        </p:spPr>
        <p:txBody>
          <a:bodyPr>
            <a:normAutofit/>
          </a:bodyPr>
          <a:lstStyle/>
          <a:p>
            <a:pPr algn="l"/>
            <a:r>
              <a:rPr lang="ru-RU" sz="5400" b="1" dirty="0" smtClean="0">
                <a:solidFill>
                  <a:srgbClr val="7030A0"/>
                </a:solidFill>
              </a:rPr>
              <a:t>Неверный подход</a:t>
            </a:r>
            <a:endParaRPr lang="ru-RU" sz="5400" b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636912"/>
            <a:ext cx="3960440" cy="336192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Слушая христианские передачи не прибавляйте громкость!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iberanskaya\Desktop\Рисунок1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23528" y="1124744"/>
            <a:ext cx="3672408" cy="4104456"/>
          </a:xfrm>
        </p:spPr>
        <p:txBody>
          <a:bodyPr>
            <a:noAutofit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Жены-христианки и неверующие мужья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iberanskaya\Desktop\Рисунок1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ru-RU" sz="6000" b="1" dirty="0" smtClean="0">
                <a:solidFill>
                  <a:srgbClr val="7030A0"/>
                </a:solidFill>
              </a:rPr>
              <a:t>Верный подход</a:t>
            </a:r>
            <a:endParaRPr lang="ru-RU" sz="6000" b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204864"/>
            <a:ext cx="4104456" cy="338437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НЕ </a:t>
            </a:r>
            <a:r>
              <a:rPr lang="ru-RU" b="1" dirty="0">
                <a:solidFill>
                  <a:srgbClr val="7030A0"/>
                </a:solidFill>
              </a:rPr>
              <a:t>включать приемник так громко </a:t>
            </a:r>
            <a:r>
              <a:rPr lang="ru-RU" b="1" dirty="0" smtClean="0">
                <a:solidFill>
                  <a:srgbClr val="7030A0"/>
                </a:solidFill>
              </a:rPr>
              <a:t>а </a:t>
            </a:r>
            <a:r>
              <a:rPr lang="ru-RU" b="1" dirty="0">
                <a:solidFill>
                  <a:srgbClr val="7030A0"/>
                </a:solidFill>
              </a:rPr>
              <a:t>обратить больше внимания на свой образ жизни.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iberanskaya\Desktop\Рисунок1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51520" y="908720"/>
            <a:ext cx="4464496" cy="5256584"/>
          </a:xfrm>
        </p:spPr>
        <p:txBody>
          <a:bodyPr>
            <a:normAutofit lnSpcReduction="10000"/>
          </a:bodyPr>
          <a:lstStyle/>
          <a:p>
            <a:r>
              <a:rPr lang="ru-RU" sz="3400" b="1" dirty="0" smtClean="0">
                <a:solidFill>
                  <a:srgbClr val="7030A0"/>
                </a:solidFill>
              </a:rPr>
              <a:t>Радиовещание </a:t>
            </a:r>
            <a:r>
              <a:rPr lang="ru-RU" sz="3400" b="1" dirty="0">
                <a:solidFill>
                  <a:srgbClr val="7030A0"/>
                </a:solidFill>
              </a:rPr>
              <a:t>способствовало обращению большого количества людей, которые раньше не слышали Евангелия, но оно никогда не должно использоваться как средство нападения.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iberanskaya\Desktop\Рисунок1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23528" y="2564904"/>
            <a:ext cx="4176464" cy="338437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Очень важно, чтобы жена не отчитывала мужа и не проповедовала ему. </a:t>
            </a:r>
            <a:endParaRPr lang="ru-RU" sz="36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iberanskaya\Desktop\Рисунок1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23528" y="2348880"/>
            <a:ext cx="4176464" cy="324036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Во все века жены использовали подобную тактику, пытаясь привести ко Христу своих мужей. 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iberanskaya\Desktop\Рисунок1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23528" y="1340768"/>
            <a:ext cx="4176464" cy="417646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Однако, гораздо чаще, они скорее отталкивали своих мужей от Евангелия, а не приближали к нему.</a:t>
            </a:r>
            <a:endParaRPr lang="ru-RU" sz="36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iberanskaya\Desktop\Рисунок1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23528" y="980728"/>
            <a:ext cx="7560840" cy="1470025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7030A0"/>
                </a:solidFill>
              </a:rPr>
              <a:t>Мужья отвергают такие попытки.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23528" y="2492896"/>
            <a:ext cx="3888432" cy="3960440"/>
          </a:xfrm>
        </p:spPr>
        <p:txBody>
          <a:bodyPr>
            <a:normAutofit fontScale="92500"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И самое худшее, что может сделать жена, по отношению к своему мужу, — это начать ворчать или пилить его, чтобы он принял Евангелие.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iberanskaya\Desktop\Рисунок1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51520" y="2060848"/>
            <a:ext cx="4104456" cy="367240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Е</a:t>
            </a:r>
            <a:r>
              <a:rPr lang="ru-RU" b="1" dirty="0" smtClean="0">
                <a:solidFill>
                  <a:srgbClr val="7030A0"/>
                </a:solidFill>
              </a:rPr>
              <a:t>сть </a:t>
            </a:r>
            <a:r>
              <a:rPr lang="ru-RU" b="1" dirty="0">
                <a:solidFill>
                  <a:srgbClr val="7030A0"/>
                </a:solidFill>
              </a:rPr>
              <a:t>метод, который не будет отвергнут, и заключается он в стараниях жены стать замечательным человеком. </a:t>
            </a:r>
            <a:endParaRPr lang="ru-RU" b="1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iberanskaya\Desktop\Рисунок1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23528" y="1844824"/>
            <a:ext cx="3888432" cy="3816424"/>
          </a:xfrm>
        </p:spPr>
        <p:txBody>
          <a:bodyPr>
            <a:normAutofit/>
          </a:bodyPr>
          <a:lstStyle/>
          <a:p>
            <a:r>
              <a:rPr lang="ru-RU" sz="3400" b="1" dirty="0">
                <a:solidFill>
                  <a:srgbClr val="7030A0"/>
                </a:solidFill>
              </a:rPr>
              <a:t>Жене следует стараться приобрести своего мужа не словами, а своим поведением. </a:t>
            </a: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iberanskaya\Desktop\Рисунок1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23528" y="836712"/>
            <a:ext cx="4104456" cy="5184576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7030A0"/>
                </a:solidFill>
              </a:rPr>
              <a:t>Библия ясно говорит нам о том, что мужа легче приобрести для Христа без постоянного пиления, разговоров и </a:t>
            </a:r>
            <a:r>
              <a:rPr lang="ru-RU" sz="3600" b="1" dirty="0" smtClean="0">
                <a:solidFill>
                  <a:srgbClr val="7030A0"/>
                </a:solidFill>
              </a:rPr>
              <a:t>проповедования</a:t>
            </a:r>
            <a:endParaRPr lang="ru-RU" sz="36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iberanskaya\Desktop\Рисунок1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23528" y="836712"/>
            <a:ext cx="4104456" cy="5184576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 В жизни жены настолько ярко должен отражаться образ Христа, чтобы мужу тоже захотелось разделить с ней это преображающее переживание обращения ко Христу.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iberanskaya\Desktop\Рисунок1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124744"/>
            <a:ext cx="4464496" cy="4514056"/>
          </a:xfrm>
        </p:spPr>
        <p:txBody>
          <a:bodyPr>
            <a:normAutofit lnSpcReduction="10000"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Явление </a:t>
            </a:r>
            <a:r>
              <a:rPr lang="ru-RU" sz="4000" b="1" dirty="0">
                <a:solidFill>
                  <a:srgbClr val="7030A0"/>
                </a:solidFill>
              </a:rPr>
              <a:t>весьма распространенное на протяжении всей истории христианства. Положение это не новое</a:t>
            </a:r>
            <a:r>
              <a:rPr lang="ru-RU" sz="4000" b="1" dirty="0" smtClean="0">
                <a:solidFill>
                  <a:srgbClr val="7030A0"/>
                </a:solidFill>
              </a:rPr>
              <a:t>.</a:t>
            </a:r>
          </a:p>
          <a:p>
            <a:r>
              <a:rPr lang="ru-RU" dirty="0" smtClean="0"/>
              <a:t> 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iberanskaya\Desktop\Рисунок1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23528" y="692696"/>
            <a:ext cx="6912768" cy="1470025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7030A0"/>
                </a:solidFill>
              </a:rPr>
              <a:t>Самый эффективный метод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51520" y="2060848"/>
            <a:ext cx="3888432" cy="410445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Жизнь, отражающая Иисуса Христа, и постоянная молитва являются самым эффективным методом свидетельства неверующему мужу.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iberanskaya\Desktop\Рисунок1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95536" y="1340768"/>
            <a:ext cx="3888432" cy="4392488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rgbClr val="7030A0"/>
                </a:solidFill>
              </a:rPr>
              <a:t>Несколько </a:t>
            </a:r>
            <a:r>
              <a:rPr lang="ru-RU" sz="4900" b="1" dirty="0">
                <a:solidFill>
                  <a:srgbClr val="7030A0"/>
                </a:solidFill>
              </a:rPr>
              <a:t>советов, которые укрепят ваше свидетельство в семье.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iberanskaya\Desktop\Рисунок1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251520" y="1628800"/>
            <a:ext cx="4032448" cy="432048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7030A0"/>
                </a:solidFill>
              </a:rPr>
              <a:t>Во-первых, не забывайте, что тон вашего голоса так же важен, как и смысл сказанных вами слов.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iberanskaya\Desktop\Рисунок1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251520" y="1916832"/>
            <a:ext cx="4032448" cy="403244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Каждый раз, разговаривая с кем-либо, в действительности, вы одновременно говорите на двух языках. 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iberanskaya\Desktop\Рисунок1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23528" y="1196752"/>
            <a:ext cx="3888432" cy="4896544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7030A0"/>
                </a:solidFill>
              </a:rPr>
              <a:t>Один язык — это язык ваших слов</a:t>
            </a:r>
            <a:r>
              <a:rPr lang="ru-RU" sz="3600" b="1" dirty="0" smtClean="0">
                <a:solidFill>
                  <a:srgbClr val="7030A0"/>
                </a:solidFill>
              </a:rPr>
              <a:t>, </a:t>
            </a:r>
            <a:r>
              <a:rPr lang="ru-RU" sz="3600" b="1" dirty="0">
                <a:solidFill>
                  <a:srgbClr val="7030A0"/>
                </a:solidFill>
              </a:rPr>
              <a:t>другой язык — это язык ваших чувств, ваше отношение, которое кроется за словами.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iberanskaya\Desktop\Рисунок1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23528" y="2348880"/>
            <a:ext cx="3888432" cy="331236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Очень часто эти два языка резко противоречат друг другу. </a:t>
            </a:r>
            <a:endParaRPr lang="ru-RU" sz="36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iberanskaya\Desktop\Рисунок1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51520" y="908720"/>
            <a:ext cx="3888432" cy="489654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Такая формулировка может показаться сложной, но в действительности это означает, что в разговоре с вашим мужем чувства, выраженные по отношению к нему, производят большее впечатление, чем сказанные вами слова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iberanskaya\Desktop\Рисунок1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23528" y="2564904"/>
            <a:ext cx="3888432" cy="295232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Не кажется ли вам порой, что сказанные слова никак не воспринимаются? 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iberanskaya\Desktop\Рисунок1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23528" y="1052736"/>
            <a:ext cx="3888432" cy="4586064"/>
          </a:xfrm>
        </p:spPr>
        <p:txBody>
          <a:bodyPr/>
          <a:lstStyle/>
          <a:p>
            <a:r>
              <a:rPr lang="ru-RU" b="1" dirty="0">
                <a:solidFill>
                  <a:srgbClr val="7030A0"/>
                </a:solidFill>
              </a:rPr>
              <a:t>Апостол Павел говорит: «Если я говорю языками человеческими и ангельскими, а любви не имею, то я — медь звенящая, или кимвал звучащий».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iberanskaya\Desktop\Рисунок1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23528" y="1052736"/>
            <a:ext cx="3888432" cy="4586064"/>
          </a:xfrm>
        </p:spPr>
        <p:txBody>
          <a:bodyPr>
            <a:normAutofit fontScale="92500"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Будьте </a:t>
            </a:r>
            <a:r>
              <a:rPr lang="ru-RU" sz="3600" b="1" dirty="0">
                <a:solidFill>
                  <a:srgbClr val="7030A0"/>
                </a:solidFill>
              </a:rPr>
              <a:t>внимательны к тому, </a:t>
            </a:r>
            <a:endParaRPr lang="ru-RU" sz="3600" b="1" dirty="0" smtClean="0">
              <a:solidFill>
                <a:srgbClr val="7030A0"/>
              </a:solidFill>
            </a:endParaRPr>
          </a:p>
          <a:p>
            <a:r>
              <a:rPr lang="ru-RU" sz="3600" b="1" dirty="0" smtClean="0">
                <a:solidFill>
                  <a:srgbClr val="7030A0"/>
                </a:solidFill>
              </a:rPr>
              <a:t>что </a:t>
            </a:r>
            <a:r>
              <a:rPr lang="ru-RU" sz="3600" b="1" dirty="0">
                <a:solidFill>
                  <a:srgbClr val="7030A0"/>
                </a:solidFill>
              </a:rPr>
              <a:t>вы говорите, как вы говорите, и еще, следите за тем, </a:t>
            </a:r>
            <a:endParaRPr lang="ru-RU" sz="3600" b="1" dirty="0" smtClean="0">
              <a:solidFill>
                <a:srgbClr val="7030A0"/>
              </a:solidFill>
            </a:endParaRPr>
          </a:p>
          <a:p>
            <a:r>
              <a:rPr lang="ru-RU" sz="3600" b="1" dirty="0" smtClean="0">
                <a:solidFill>
                  <a:srgbClr val="7030A0"/>
                </a:solidFill>
              </a:rPr>
              <a:t>когда </a:t>
            </a:r>
            <a:r>
              <a:rPr lang="ru-RU" sz="3600" b="1" dirty="0">
                <a:solidFill>
                  <a:srgbClr val="7030A0"/>
                </a:solidFill>
              </a:rPr>
              <a:t>вы говорите.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iberanskaya\Desktop\Рисунок1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700808"/>
            <a:ext cx="3816424" cy="3384376"/>
          </a:xfrm>
        </p:spPr>
        <p:txBody>
          <a:bodyPr>
            <a:noAutofit/>
          </a:bodyPr>
          <a:lstStyle/>
          <a:p>
            <a:r>
              <a:rPr lang="ru-RU" sz="3100" b="1" dirty="0" smtClean="0">
                <a:solidFill>
                  <a:srgbClr val="7030A0"/>
                </a:solidFill>
              </a:rPr>
              <a:t>Библия говорит нам, что во время страданий и смерти Христа, у креста стояло несколько женщин. </a:t>
            </a:r>
            <a:endParaRPr lang="ru-RU" sz="31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iberanskaya\Desktop\Рисунок1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95536" y="2492896"/>
            <a:ext cx="3888432" cy="273630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Во-вторых— умейте определять подходящее для разговора время. 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iberanskaya\Desktop\Рисунок1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23528" y="1052736"/>
            <a:ext cx="3888432" cy="458606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Бог оставил нам хороший пример точного, правильного выбора времени. </a:t>
            </a:r>
            <a:endParaRPr lang="ru-RU" sz="4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iberanskaya\Desktop\Рисунок1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23528" y="1196752"/>
            <a:ext cx="3888432" cy="4586064"/>
          </a:xfrm>
        </p:spPr>
        <p:txBody>
          <a:bodyPr>
            <a:normAutofit fontScale="85000" lnSpcReduction="20000"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В послании к </a:t>
            </a:r>
            <a:r>
              <a:rPr lang="ru-RU" sz="4000" b="1" dirty="0" err="1" smtClean="0">
                <a:solidFill>
                  <a:srgbClr val="7030A0"/>
                </a:solidFill>
              </a:rPr>
              <a:t>Галатам</a:t>
            </a:r>
            <a:r>
              <a:rPr lang="ru-RU" sz="4000" b="1" dirty="0" smtClean="0">
                <a:solidFill>
                  <a:srgbClr val="7030A0"/>
                </a:solidFill>
              </a:rPr>
              <a:t>, 4:4, мы читаем: «Но когда пришла полнота времени, Бог послал Сына Своего Единородного... чтобы искупить подзаконных».</a:t>
            </a:r>
            <a:endParaRPr lang="ru-RU" sz="4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iberanskaya\Desktop\Рисунок1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23528" y="2420888"/>
            <a:ext cx="3888432" cy="280831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Бог не только делает все правильно, Он также делает все точно по времени.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iberanskaya\Desktop\Рисунок1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23528" y="1556792"/>
            <a:ext cx="3960440" cy="424847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Дух Святой обеспечит для вас наиболее подходящую возможность для того, чтобы засвидетельствовать словами. 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iberanskaya\Desktop\Рисунок1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23528" y="1052736"/>
            <a:ext cx="3888432" cy="458606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Положитесь </a:t>
            </a:r>
            <a:r>
              <a:rPr lang="ru-RU" sz="3600" b="1" dirty="0">
                <a:solidFill>
                  <a:srgbClr val="7030A0"/>
                </a:solidFill>
              </a:rPr>
              <a:t>на Божье обетование, данное в книге </a:t>
            </a:r>
            <a:r>
              <a:rPr lang="ru-RU" b="1" i="1" dirty="0" smtClean="0">
                <a:solidFill>
                  <a:srgbClr val="7030A0"/>
                </a:solidFill>
              </a:rPr>
              <a:t>Екклесиаста 3:11</a:t>
            </a:r>
            <a:r>
              <a:rPr lang="ru-RU" sz="3600" b="1" dirty="0" smtClean="0">
                <a:solidFill>
                  <a:srgbClr val="7030A0"/>
                </a:solidFill>
              </a:rPr>
              <a:t>: </a:t>
            </a:r>
            <a:r>
              <a:rPr lang="ru-RU" sz="3600" b="1" dirty="0">
                <a:solidFill>
                  <a:srgbClr val="7030A0"/>
                </a:solidFill>
              </a:rPr>
              <a:t>«Все </a:t>
            </a:r>
            <a:r>
              <a:rPr lang="ru-RU" sz="3600" b="1" dirty="0" err="1" smtClean="0">
                <a:solidFill>
                  <a:srgbClr val="7030A0"/>
                </a:solidFill>
              </a:rPr>
              <a:t>соделал</a:t>
            </a:r>
            <a:r>
              <a:rPr lang="ru-RU" sz="3600" b="1" dirty="0" smtClean="0">
                <a:solidFill>
                  <a:srgbClr val="7030A0"/>
                </a:solidFill>
              </a:rPr>
              <a:t> </a:t>
            </a:r>
            <a:r>
              <a:rPr lang="ru-RU" sz="3600" b="1" dirty="0">
                <a:solidFill>
                  <a:srgbClr val="7030A0"/>
                </a:solidFill>
              </a:rPr>
              <a:t>Он прекрасным в свое время».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iberanskaya\Desktop\Рисунок1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51520" y="1772816"/>
            <a:ext cx="4104456" cy="4104456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</a:rPr>
              <a:t>Бог имеет Свое определенное время и для вас.</a:t>
            </a:r>
            <a:endParaRPr lang="ru-RU" sz="4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iberanskaya\Desktop\Рисунок1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23528" y="1052736"/>
            <a:ext cx="4104456" cy="4586064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7030A0"/>
                </a:solidFill>
              </a:rPr>
              <a:t>Всем нам необходимо научиться следовать такому принципу: искусству молчать.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iberanskaya\Desktop\Рисунок1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23528" y="764704"/>
            <a:ext cx="3816424" cy="4586064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7030A0"/>
                </a:solidFill>
              </a:rPr>
              <a:t>Знание подходящего времени для разговора — это в то же время и знание того, когда не следует произносить </a:t>
            </a:r>
            <a:r>
              <a:rPr lang="ru-RU" sz="3600" b="1" dirty="0" smtClean="0">
                <a:solidFill>
                  <a:srgbClr val="7030A0"/>
                </a:solidFill>
              </a:rPr>
              <a:t>слова. </a:t>
            </a:r>
            <a:endParaRPr lang="ru-RU" sz="36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iberanskaya\Desktop\Рисунок1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23528" y="1052736"/>
            <a:ext cx="4176464" cy="4586064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Очень правильные слова, сказанные в неподходящее время, становятся недоброй вестью. </a:t>
            </a:r>
            <a:endParaRPr lang="ru-RU" sz="4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iberanskaya\Desktop\Рисунок1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700808"/>
            <a:ext cx="3888432" cy="3456384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В то воскресное утро, в день воскресения Господа, женщины первыми пришли ко гробу.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iberanskaya\Desktop\Рисунок1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23528" y="1484784"/>
            <a:ext cx="3888432" cy="388843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Когда ваш муж приходит с работы усталым и голодным, не время жаловаться на то, что он никогда не посещает церковь.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iberanskaya\Desktop\Рисунок1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23528" y="2420888"/>
            <a:ext cx="3888432" cy="280831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Также научитесь слушать. Не просто слушать, а слушать со вниманием.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iberanskaya\Desktop\Рисунок1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23528" y="1268760"/>
            <a:ext cx="3888432" cy="4586064"/>
          </a:xfrm>
        </p:spPr>
        <p:txBody>
          <a:bodyPr>
            <a:normAutofit fontScale="92500" lnSpcReduction="20000"/>
          </a:bodyPr>
          <a:lstStyle/>
          <a:p>
            <a:r>
              <a:rPr lang="ru-RU" sz="3500" b="1" dirty="0">
                <a:solidFill>
                  <a:srgbClr val="7030A0"/>
                </a:solidFill>
              </a:rPr>
              <a:t>Как часто случалось в вашей семье, что вы слышали только первую часть обращенных к вам слов, потому что вместо того, чтобы выслушать до конца, вы уже обдумывали свой ответ.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iberanskaya\Desktop\Рисунок1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95536" y="2564904"/>
            <a:ext cx="3888432" cy="302433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Дайте мужу возможность выразить свои чувства. 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iberanskaya\Desktop\Рисунок1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95536" y="2132856"/>
            <a:ext cx="3888432" cy="3600400"/>
          </a:xfrm>
        </p:spPr>
        <p:txBody>
          <a:bodyPr>
            <a:normAutofit/>
          </a:bodyPr>
          <a:lstStyle/>
          <a:p>
            <a:r>
              <a:rPr lang="ru-RU" sz="4300" b="1" dirty="0" smtClean="0">
                <a:solidFill>
                  <a:srgbClr val="7030A0"/>
                </a:solidFill>
              </a:rPr>
              <a:t>3</a:t>
            </a:r>
            <a:r>
              <a:rPr lang="ru-RU" sz="3500" b="1" dirty="0" smtClean="0">
                <a:solidFill>
                  <a:srgbClr val="7030A0"/>
                </a:solidFill>
              </a:rPr>
              <a:t>.  </a:t>
            </a:r>
            <a:r>
              <a:rPr lang="ru-RU" sz="4400" b="1" dirty="0" smtClean="0">
                <a:solidFill>
                  <a:srgbClr val="7030A0"/>
                </a:solidFill>
              </a:rPr>
              <a:t>Ваша </a:t>
            </a:r>
            <a:r>
              <a:rPr lang="ru-RU" sz="4400" b="1" dirty="0">
                <a:solidFill>
                  <a:srgbClr val="7030A0"/>
                </a:solidFill>
              </a:rPr>
              <a:t>примерная </a:t>
            </a:r>
            <a:r>
              <a:rPr lang="ru-RU" sz="4400" b="1" dirty="0" smtClean="0">
                <a:solidFill>
                  <a:srgbClr val="7030A0"/>
                </a:solidFill>
              </a:rPr>
              <a:t>христианская жизнь</a:t>
            </a:r>
            <a:r>
              <a:rPr lang="ru-RU" sz="3500" b="1" dirty="0" smtClean="0">
                <a:solidFill>
                  <a:srgbClr val="7030A0"/>
                </a:solidFill>
              </a:rPr>
              <a:t>.  </a:t>
            </a:r>
            <a:endParaRPr lang="ru-RU" sz="3500" b="1" dirty="0">
              <a:solidFill>
                <a:srgbClr val="7030A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iberanskaya\Desktop\Рисунок1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95536" y="1124744"/>
            <a:ext cx="4176464" cy="532859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«Также и вы, жены, повинуйтесь своим мужьям, чтобы те из них, которые не покоряются слову, житием жен своих без слова приобретаемы были, когда увидят ваше чистое, богобоязненное житие».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1Петра 3:1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iberanskaya\Desktop\Рисунок1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23528" y="2492896"/>
            <a:ext cx="3888432" cy="316835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Можно </a:t>
            </a:r>
            <a:r>
              <a:rPr lang="ru-RU" b="1" dirty="0">
                <a:solidFill>
                  <a:srgbClr val="7030A0"/>
                </a:solidFill>
              </a:rPr>
              <a:t>приобрести своего мужа для Христа без многочисленных увещаний. 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iberanskaya\Desktop\Рисунок1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95536" y="2636912"/>
            <a:ext cx="3888432" cy="244827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 Именно, добрую перемену, перемену в лучшую сторону.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iberanskaya\Desktop\Рисунок1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23528" y="1052736"/>
            <a:ext cx="3888432" cy="4586064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Изменения должны быть очевидны и выражены в вашем уравновешенном, продуманном образе жизни, наполненном любовью, в терпеливом повиновении мужу. 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iberanskaya\Desktop\Рисунок1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51520" y="1916832"/>
            <a:ext cx="3888432" cy="3816424"/>
          </a:xfrm>
        </p:spPr>
        <p:txBody>
          <a:bodyPr>
            <a:normAutofit/>
          </a:bodyPr>
          <a:lstStyle/>
          <a:p>
            <a:r>
              <a:rPr lang="ru-RU" sz="3400" b="1" dirty="0">
                <a:solidFill>
                  <a:srgbClr val="7030A0"/>
                </a:solidFill>
              </a:rPr>
              <a:t>«Мой муж никогда не изменится. Нет никаких надежд, чтобы когда-либо он стал христианином».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iberanskaya\Desktop\Рисунок1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340768"/>
            <a:ext cx="4320480" cy="3816424"/>
          </a:xfrm>
        </p:spPr>
        <p:txBody>
          <a:bodyPr>
            <a:normAutofit/>
          </a:bodyPr>
          <a:lstStyle/>
          <a:p>
            <a:r>
              <a:rPr lang="ru-RU" sz="4200" b="1" i="1" dirty="0">
                <a:solidFill>
                  <a:srgbClr val="7030A0"/>
                </a:solidFill>
              </a:rPr>
              <a:t>А что именно Библия говорит о жизни с неверующим мужем?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iberanskaya\Desktop\Рисунок1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51520" y="2060848"/>
            <a:ext cx="3888432" cy="345638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 Необходимо </a:t>
            </a:r>
            <a:r>
              <a:rPr lang="ru-RU" b="1" dirty="0" smtClean="0">
                <a:solidFill>
                  <a:srgbClr val="7030A0"/>
                </a:solidFill>
              </a:rPr>
              <a:t>меняться и не только для того, чтобы ей приобрести своего мужа.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iberanskaya\Desktop\Рисунок1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95536" y="1196752"/>
            <a:ext cx="3888432" cy="458606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Причиной </a:t>
            </a:r>
            <a:r>
              <a:rPr lang="ru-RU" sz="3600" b="1" dirty="0">
                <a:solidFill>
                  <a:srgbClr val="7030A0"/>
                </a:solidFill>
              </a:rPr>
              <a:t>перемен, в первую очередь, должно </a:t>
            </a:r>
            <a:r>
              <a:rPr lang="ru-RU" sz="3600" b="1" dirty="0" smtClean="0">
                <a:solidFill>
                  <a:srgbClr val="7030A0"/>
                </a:solidFill>
              </a:rPr>
              <a:t>быть желание </a:t>
            </a:r>
            <a:r>
              <a:rPr lang="ru-RU" sz="3600" b="1" dirty="0">
                <a:solidFill>
                  <a:srgbClr val="7030A0"/>
                </a:solidFill>
              </a:rPr>
              <a:t>жить правильно перед Богом.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iberanskaya\Desktop\Рисунок1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3888432" cy="410445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Своей </a:t>
            </a:r>
            <a:r>
              <a:rPr lang="ru-RU" b="1" dirty="0" smtClean="0">
                <a:solidFill>
                  <a:srgbClr val="7030A0"/>
                </a:solidFill>
              </a:rPr>
              <a:t>жизнью мы должны прославлять </a:t>
            </a:r>
            <a:r>
              <a:rPr lang="ru-RU" b="1" dirty="0">
                <a:solidFill>
                  <a:srgbClr val="7030A0"/>
                </a:solidFill>
              </a:rPr>
              <a:t>Бога независимо, приведет ли это к обращению </a:t>
            </a:r>
            <a:r>
              <a:rPr lang="ru-RU" b="1" dirty="0" smtClean="0">
                <a:solidFill>
                  <a:srgbClr val="7030A0"/>
                </a:solidFill>
              </a:rPr>
              <a:t>  </a:t>
            </a:r>
            <a:r>
              <a:rPr lang="ru-RU" b="1" dirty="0">
                <a:solidFill>
                  <a:srgbClr val="7030A0"/>
                </a:solidFill>
              </a:rPr>
              <a:t>мужа ко Христу или нет</a:t>
            </a:r>
            <a:r>
              <a:rPr lang="ru-RU" b="1" dirty="0" smtClean="0">
                <a:solidFill>
                  <a:srgbClr val="7030A0"/>
                </a:solidFill>
              </a:rPr>
              <a:t>.</a:t>
            </a:r>
            <a:endParaRPr lang="ru-RU" b="1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iberanskaya\Desktop\Рисунок1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23528" y="1268760"/>
            <a:ext cx="3888432" cy="458606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«Ищите же прежде Царства Божия и правды Его и все остальное приложится вам».</a:t>
            </a:r>
          </a:p>
          <a:p>
            <a:r>
              <a:rPr lang="ru-RU" sz="2400" b="1" dirty="0" err="1" smtClean="0">
                <a:solidFill>
                  <a:srgbClr val="7030A0"/>
                </a:solidFill>
              </a:rPr>
              <a:t>Мф</a:t>
            </a:r>
            <a:r>
              <a:rPr lang="ru-RU" sz="2400" b="1" dirty="0" smtClean="0">
                <a:solidFill>
                  <a:srgbClr val="7030A0"/>
                </a:solidFill>
              </a:rPr>
              <a:t>. 6:33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iberanskaya\Desktop\Рисунок1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23528" y="2564904"/>
            <a:ext cx="3888432" cy="2376264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Что думает о тебе твой муж? </a:t>
            </a:r>
            <a:endParaRPr lang="ru-RU" b="1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iberanskaya\Desktop\Рисунок1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51520" y="2060848"/>
            <a:ext cx="3888432" cy="324036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Может быть, он считает тебя сварливой христианкой?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 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iberanskaya\Desktop\Рисунок1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23528" y="1340768"/>
            <a:ext cx="3888432" cy="458606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Или же он видит в тебе человека, в жизни которого христианство произвело коренную перемену?</a:t>
            </a:r>
            <a:endParaRPr lang="ru-RU" sz="36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iberanskaya\Desktop\Рисунок1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23528" y="1052736"/>
            <a:ext cx="3888432" cy="4586064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7030A0"/>
                </a:solidFill>
              </a:rPr>
              <a:t>Как тебе кажется, после твоего обращения, появился ли у мужа интерес, что, может быть, эта вера сможет помочь и ему? 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iberanskaya\Desktop\Рисунок1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51520" y="1484784"/>
            <a:ext cx="4104456" cy="482453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Видит ли он в тебе женщину, которая старается быть хорошей женой несмотря на то, что сам он проявляет небрежность и невнимание? 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iberanskaya\Desktop\Рисунок1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23528" y="2492896"/>
            <a:ext cx="3888432" cy="331236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Помогает ли тебе твоя вера относиться к мужу с добротой и участием? </a:t>
            </a:r>
            <a:endParaRPr lang="ru-RU" b="1" dirty="0" smtClean="0">
              <a:solidFill>
                <a:srgbClr val="7030A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iberanskaya\Desktop\Рисунок1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052736"/>
            <a:ext cx="5148064" cy="4968551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4000" b="1" dirty="0" smtClean="0">
                <a:solidFill>
                  <a:srgbClr val="7030A0"/>
                </a:solidFill>
              </a:rPr>
              <a:t>Что ей делать? </a:t>
            </a:r>
            <a:br>
              <a:rPr lang="ru-RU" sz="4000" b="1" dirty="0" smtClean="0">
                <a:solidFill>
                  <a:srgbClr val="7030A0"/>
                </a:solidFill>
              </a:rPr>
            </a:br>
            <a:r>
              <a:rPr lang="ru-RU" sz="4000" b="1" dirty="0" smtClean="0">
                <a:solidFill>
                  <a:srgbClr val="7030A0"/>
                </a:solidFill>
              </a:rPr>
              <a:t>Как ей вести себя?</a:t>
            </a:r>
            <a:br>
              <a:rPr lang="ru-RU" sz="4000" b="1" dirty="0" smtClean="0">
                <a:solidFill>
                  <a:srgbClr val="7030A0"/>
                </a:solidFill>
              </a:rPr>
            </a:br>
            <a:r>
              <a:rPr lang="ru-RU" sz="4000" b="1" dirty="0" smtClean="0">
                <a:solidFill>
                  <a:srgbClr val="7030A0"/>
                </a:solidFill>
              </a:rPr>
              <a:t> Чего ей следует избегать? </a:t>
            </a:r>
            <a:br>
              <a:rPr lang="ru-RU" sz="4000" b="1" dirty="0" smtClean="0">
                <a:solidFill>
                  <a:srgbClr val="7030A0"/>
                </a:solidFill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iberanskaya\Desktop\Рисунок1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95536" y="2060848"/>
            <a:ext cx="3888432" cy="367240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Не пиление, а правильное поведение проявляет в вашей жизни Христа. 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 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iberanskaya\Desktop\Рисунок1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95536" y="2276872"/>
            <a:ext cx="3888432" cy="266429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ТОЛЬКО БОГ МОЖЕТ ИЗМЕНИТЬ НАС!</a:t>
            </a:r>
            <a:endParaRPr lang="ru-RU" sz="4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iberanskaya\Desktop\Рисунок1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300192" y="836713"/>
            <a:ext cx="2843808" cy="108012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1 Петра 3:1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052736"/>
            <a:ext cx="3816424" cy="4896544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>
                <a:solidFill>
                  <a:srgbClr val="7030A0"/>
                </a:solidFill>
              </a:rPr>
              <a:t>«Жены, повинуйтесь своим мужьям, чтобы те из них, которые не покоряются слову, житием жен своих без слова приобретаемы были, когда увидят ваше чистое, богобоязненное житие».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iberanskaya\Desktop\Рисунок1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908720"/>
            <a:ext cx="4283968" cy="496855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Свидетельство жизнью эффективнее, чем свидетельство словами. </a:t>
            </a:r>
            <a:br>
              <a:rPr lang="ru-RU" sz="4000" b="1" dirty="0" smtClean="0">
                <a:solidFill>
                  <a:srgbClr val="7030A0"/>
                </a:solidFill>
              </a:rPr>
            </a:b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1976</Words>
  <Application>Microsoft Office PowerPoint</Application>
  <PresentationFormat>Экран (4:3)</PresentationFormat>
  <Paragraphs>154</Paragraphs>
  <Slides>71</Slides>
  <Notes>33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71</vt:i4>
      </vt:variant>
    </vt:vector>
  </HeadingPairs>
  <TitlesOfParts>
    <vt:vector size="72" baseType="lpstr">
      <vt:lpstr>Тема Office</vt:lpstr>
      <vt:lpstr>Слайд 1</vt:lpstr>
      <vt:lpstr>Жены-христианки и неверующие мужья </vt:lpstr>
      <vt:lpstr>Слайд 3</vt:lpstr>
      <vt:lpstr>Слайд 4</vt:lpstr>
      <vt:lpstr>Слайд 5</vt:lpstr>
      <vt:lpstr>А что именно Библия говорит о жизни с неверующим мужем?</vt:lpstr>
      <vt:lpstr> Что ей делать?  Как ей вести себя?  Чего ей следует избегать?  </vt:lpstr>
      <vt:lpstr>1 Петра 3:1</vt:lpstr>
      <vt:lpstr>Свидетельство жизнью эффективнее, чем свидетельство словами.  </vt:lpstr>
      <vt:lpstr>1 Петра 3:3-6</vt:lpstr>
      <vt:lpstr>Слайд 11</vt:lpstr>
      <vt:lpstr>Обращение к мужьям       1 Петра 3:7 </vt:lpstr>
      <vt:lpstr>ИТОГ:        1 Петра 3:8 </vt:lpstr>
      <vt:lpstr>Таков Библейский образец духа гармонии между супругами!</vt:lpstr>
      <vt:lpstr>Ясные указания о том, как вести себя жене, имеющей неверующего мужа.  1Петра 3:1-6 </vt:lpstr>
      <vt:lpstr>Человек, от которого муж меньше всего будет слушать о духовных вопросах, — это его жена. </vt:lpstr>
      <vt:lpstr>Слайд 17</vt:lpstr>
      <vt:lpstr>Слайд 18</vt:lpstr>
      <vt:lpstr>Неверный подход</vt:lpstr>
      <vt:lpstr>Верный подход</vt:lpstr>
      <vt:lpstr>Слайд 21</vt:lpstr>
      <vt:lpstr>Слайд 22</vt:lpstr>
      <vt:lpstr>Слайд 23</vt:lpstr>
      <vt:lpstr>Слайд 24</vt:lpstr>
      <vt:lpstr>Мужья отвергают такие попытки.</vt:lpstr>
      <vt:lpstr>Слайд 26</vt:lpstr>
      <vt:lpstr>Слайд 27</vt:lpstr>
      <vt:lpstr>Слайд 28</vt:lpstr>
      <vt:lpstr>Слайд 29</vt:lpstr>
      <vt:lpstr>Самый эффективный метод</vt:lpstr>
      <vt:lpstr>Несколько советов, которые укрепят ваше свидетельство в семье. </vt:lpstr>
      <vt:lpstr>Во-первых, не забывайте, что тон вашего голоса так же важен, как и смысл сказанных вами слов.  </vt:lpstr>
      <vt:lpstr>Каждый раз, разговаривая с кем-либо, в действительности, вы одновременно говорите на двух языках.  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aliberanskaya</dc:creator>
  <cp:lastModifiedBy>Akseniya Liberanskaya</cp:lastModifiedBy>
  <cp:revision>15</cp:revision>
  <dcterms:created xsi:type="dcterms:W3CDTF">2012-11-14T06:40:49Z</dcterms:created>
  <dcterms:modified xsi:type="dcterms:W3CDTF">2013-10-04T19:37:11Z</dcterms:modified>
</cp:coreProperties>
</file>