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8" r:id="rId15"/>
    <p:sldId id="279" r:id="rId16"/>
    <p:sldId id="276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008000"/>
    <a:srgbClr val="990099"/>
    <a:srgbClr val="000099"/>
    <a:srgbClr val="FF3300"/>
    <a:srgbClr val="FF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1502F-1367-4EC2-8C99-A589561E5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4DA9-3D92-47CD-B0B6-2AE332ACE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3800B-59E6-44FB-9560-9C62DEEBD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055BD-8199-4AF3-B22D-D4D658F8B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4B65-7D72-46D4-8BE6-B4ED4357E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3D357-0F26-4A86-85FD-3C2B2888B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FA93-2C40-4BFC-BA94-948142091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03769-E062-4051-A9F0-7AFC90056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F5631-579F-43D5-8786-1CC4D692EC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DFF43-8539-485F-B49A-713F93E01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EBF3D-AEE8-4531-AB8D-441553C674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E7383C22-4F20-417F-AC8D-EC73363C70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2" descr="D:\картинки\мама\12_01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079500" y="4724400"/>
            <a:ext cx="80645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"ВЕСЁЛОЕ СЕРДЦЕ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благотворно,как врачество..." </a:t>
            </a:r>
          </a:p>
          <a:p>
            <a:pPr algn="ctr"/>
            <a:endParaRPr lang="ru-RU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7kvzy1r_sac_dokulmesinin_sebepleri_nelerdir_1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7454" r="9843" b="8093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4248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prstShdw prst="shdw17" dist="17961" dir="2700000">
                    <a:srgbClr val="00CC00">
                      <a:gamma/>
                      <a:shade val="60000"/>
                      <a:invGamma/>
                    </a:srgbClr>
                  </a:prstShdw>
                </a:effectLst>
                <a:latin typeface="Arial"/>
                <a:cs typeface="Arial"/>
              </a:rPr>
              <a:t>Смех помогает быть в форме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9388" y="4630738"/>
            <a:ext cx="9144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33CC"/>
                </a:solidFill>
              </a:rPr>
              <a:t>Смех считается «внутренней» аэробикой, так как во время смеха происходит массаж всех внутренних органов, что позволяет работать им более эффективно. Смех также укрепляет мышцы живота, спины и ног.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" descr="D:\картинки\христианская тематика\bib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6138"/>
            <a:ext cx="91440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7632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Что Библия говорит о радости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и веселом сердце?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341438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«В Библии записана истина, точно отражающая взаимосвязь нашего физиологического состояния и духовного. Эту истину нам нужно всегда помнить: «Весёлое сердце благотворно, как врачевство, а унылый дух сушит кости». Пр.17:22 (Воспитание)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D:\картинки\христианская тематика\bib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6138"/>
            <a:ext cx="91440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964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</a:rPr>
              <a:t>В Священном Писании много раз упоминается слово «РАДУЙТЕСЬ»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5899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Пс.31:11</a:t>
            </a:r>
            <a:r>
              <a:rPr lang="ru-RU" sz="2400"/>
              <a:t>  «Веселитесь о Господе и радуйтесь…»</a:t>
            </a:r>
          </a:p>
          <a:p>
            <a:r>
              <a:rPr lang="ru-RU" sz="2400">
                <a:solidFill>
                  <a:srgbClr val="FF0000"/>
                </a:solidFill>
              </a:rPr>
              <a:t>Пс.32:1</a:t>
            </a:r>
            <a:r>
              <a:rPr lang="ru-RU" sz="2400"/>
              <a:t> «Радуйтесь, праведные, о Господе…»</a:t>
            </a:r>
          </a:p>
          <a:p>
            <a:r>
              <a:rPr lang="ru-RU" sz="2400">
                <a:solidFill>
                  <a:srgbClr val="FF0000"/>
                </a:solidFill>
              </a:rPr>
              <a:t>Матф.5:12</a:t>
            </a:r>
            <a:r>
              <a:rPr lang="ru-RU" sz="2400"/>
              <a:t>  «Радуйтесь и веселитесь, ибо велика ваша награда на небесах».</a:t>
            </a:r>
          </a:p>
          <a:p>
            <a:r>
              <a:rPr lang="ru-RU" sz="2400">
                <a:solidFill>
                  <a:srgbClr val="FF0000"/>
                </a:solidFill>
              </a:rPr>
              <a:t>2Кор.13:11</a:t>
            </a:r>
            <a:r>
              <a:rPr lang="ru-RU" sz="2400"/>
              <a:t> «Впрочем, братья, радуйтесь…»</a:t>
            </a:r>
          </a:p>
          <a:p>
            <a:r>
              <a:rPr lang="ru-RU" sz="2400">
                <a:solidFill>
                  <a:srgbClr val="FF0000"/>
                </a:solidFill>
              </a:rPr>
              <a:t>Филп.4:4</a:t>
            </a:r>
            <a:r>
              <a:rPr lang="ru-RU" sz="2400"/>
              <a:t> «Радуйтесь всегда в Господе; и ещё говорю: радуйтесь».</a:t>
            </a:r>
          </a:p>
          <a:p>
            <a:r>
              <a:rPr lang="ru-RU" sz="2400">
                <a:solidFill>
                  <a:srgbClr val="FF0000"/>
                </a:solidFill>
              </a:rPr>
              <a:t>1Фесс.5:16</a:t>
            </a:r>
            <a:r>
              <a:rPr lang="ru-RU" sz="2400"/>
              <a:t> «Всегда радуйтесь». </a:t>
            </a:r>
          </a:p>
          <a:p>
            <a:endParaRPr lang="ru-RU" sz="240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89986415_large_p_26852_1_gallery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27063"/>
            <a:ext cx="6553200" cy="6230937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85899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rgbClr val="008000"/>
                </a:solidFill>
              </a:rPr>
              <a:t>«Многие, называющие себя христианами, дают повод неправильно думать о христианской религии. Их лица мрачны, как туча. Они часто говорят о большой жертве, которую принесли, чтобы стать христианами. Их слова действуют на тех, которые еще не приняли Христа. Своим примером они внушают становящимся на путь Христа мысли о том, что им придется отказаться от всего, что делает жизнь радостной и счастливой. Блаженную христианскую надежду они облекают мрачной завесой. Кажется, что требования Божьи обременительны даже для искренне верующего христианина и что всё, что дает радость человеку и услаждает его вкус, должно быть отвергнуто. В таком случаи можно не колеблясь сказать, что этот класс христиан находится на ложном пути. Бог есть любовь, и кто пребывает в Боге, пребывает в любви. Все, которые в действительности познали любовь и сострадание Небесного Отца, будут распространять вокруг себя свет и радость жизни».                                                          </a:t>
            </a:r>
          </a:p>
          <a:p>
            <a:r>
              <a:rPr lang="ru-RU" sz="2000">
                <a:solidFill>
                  <a:srgbClr val="008000"/>
                </a:solidFill>
              </a:rPr>
              <a:t>                                                       Е. Увайт  «Вести для молодёжи».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388" y="908050"/>
            <a:ext cx="8964612" cy="2282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8000"/>
                </a:solidFill>
              </a:rPr>
              <a:t>Кто ругается над нищим, тот хулит Творца его; кто радуется несчастью, тот не останется ненаказанным</a:t>
            </a:r>
            <a:r>
              <a:rPr lang="ru-RU" sz="2400" b="0" i="0">
                <a:solidFill>
                  <a:srgbClr val="008000"/>
                </a:solidFill>
              </a:rPr>
              <a:t>.  </a:t>
            </a:r>
            <a:r>
              <a:rPr lang="ru-RU" sz="2400" b="0">
                <a:solidFill>
                  <a:srgbClr val="008000"/>
                </a:solidFill>
              </a:rPr>
              <a:t>(Прич. 17:5)</a:t>
            </a:r>
            <a:r>
              <a:rPr lang="ru-RU" sz="2400">
                <a:solidFill>
                  <a:srgbClr val="008000"/>
                </a:solidFill>
              </a:rPr>
              <a:t/>
            </a:r>
            <a:br>
              <a:rPr lang="ru-RU" sz="2400">
                <a:solidFill>
                  <a:srgbClr val="008000"/>
                </a:solidFill>
              </a:rPr>
            </a:br>
            <a:r>
              <a:rPr lang="ru-RU" sz="2400" b="0" i="0">
                <a:solidFill>
                  <a:srgbClr val="008000"/>
                </a:solidFill>
              </a:rPr>
              <a:t/>
            </a:r>
            <a:br>
              <a:rPr lang="ru-RU" sz="2400" b="0" i="0">
                <a:solidFill>
                  <a:srgbClr val="008000"/>
                </a:solidFill>
              </a:rPr>
            </a:br>
            <a:r>
              <a:rPr lang="ru-RU" sz="2400">
                <a:solidFill>
                  <a:srgbClr val="008000"/>
                </a:solidFill>
              </a:rPr>
              <a:t>Глупые смеются над грехом, а посреди праведных - благоволение.  </a:t>
            </a:r>
            <a:r>
              <a:rPr lang="ru-RU" sz="2400" b="0">
                <a:solidFill>
                  <a:srgbClr val="008000"/>
                </a:solidFill>
              </a:rPr>
              <a:t>(Прич.14:9).</a:t>
            </a:r>
            <a:endParaRPr lang="ru-RU" sz="2400">
              <a:solidFill>
                <a:srgbClr val="008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3850" y="3317875"/>
            <a:ext cx="8572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660033"/>
                </a:solidFill>
              </a:rPr>
              <a:t>Радость в Господе отличается тем, что мы радуемся всему хорошему, не унижаем никого своим смехом, но поддерживаем сокрушенных духом, впавших в уныние людей.</a:t>
            </a:r>
            <a:r>
              <a:rPr lang="ru-RU" sz="2400">
                <a:solidFill>
                  <a:srgbClr val="660033"/>
                </a:solidFill>
              </a:rPr>
              <a:t/>
            </a:r>
            <a:br>
              <a:rPr lang="ru-RU" sz="2400">
                <a:solidFill>
                  <a:srgbClr val="660033"/>
                </a:solidFill>
              </a:rPr>
            </a:br>
            <a:r>
              <a:rPr lang="ru-RU" sz="2400" i="0"/>
              <a:t/>
            </a:r>
            <a:br>
              <a:rPr lang="ru-RU" sz="2400" i="0"/>
            </a:br>
            <a:endParaRPr lang="ru-RU" sz="2400" i="0"/>
          </a:p>
          <a:p>
            <a:r>
              <a:rPr lang="ru-RU" sz="2400" i="0">
                <a:solidFill>
                  <a:srgbClr val="FF0000"/>
                </a:solidFill>
              </a:rPr>
              <a:t>Поэтому радуйтесь этой радостью и вы действительно будете здоровы и духом, и телом!</a:t>
            </a:r>
            <a:r>
              <a:rPr lang="ru-RU" sz="2400">
                <a:solidFill>
                  <a:srgbClr val="FF0000"/>
                </a:solidFill>
              </a:rPr>
              <a:t/>
            </a:r>
            <a:br>
              <a:rPr lang="ru-RU" sz="2400">
                <a:solidFill>
                  <a:srgbClr val="FF0000"/>
                </a:solidFill>
              </a:rPr>
            </a:b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9750" y="0"/>
            <a:ext cx="7564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i="0">
                <a:solidFill>
                  <a:srgbClr val="0033CC"/>
                </a:solidFill>
              </a:rPr>
              <a:t>Есть смех глупый и глупая радость:</a:t>
            </a:r>
            <a:endParaRPr lang="ru-RU" sz="3200">
              <a:solidFill>
                <a:srgbClr val="0033CC"/>
              </a:solidFill>
            </a:endParaRPr>
          </a:p>
        </p:txBody>
      </p:sp>
      <p:pic>
        <p:nvPicPr>
          <p:cNvPr id="25607" name="Picture 7" descr="98e3877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3414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98e3877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3414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98e3877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5085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82563"/>
            <a:ext cx="9144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i="0">
                <a:solidFill>
                  <a:schemeClr val="accent2"/>
                </a:solidFill>
              </a:rPr>
              <a:t>Сердце преисполненное благодарности</a:t>
            </a:r>
          </a:p>
          <a:p>
            <a:r>
              <a:rPr lang="ru-RU" sz="2400" b="0" i="0">
                <a:solidFill>
                  <a:schemeClr val="accent2"/>
                </a:solidFill>
              </a:rPr>
              <a:t>Ежедневно благодарите Бога за все блага и большие и малые</a:t>
            </a:r>
          </a:p>
          <a:p>
            <a:endParaRPr lang="ru-RU" sz="2400" i="0">
              <a:solidFill>
                <a:schemeClr val="accent2"/>
              </a:solidFill>
            </a:endParaRPr>
          </a:p>
          <a:p>
            <a:r>
              <a:rPr lang="ru-RU" i="0">
                <a:solidFill>
                  <a:srgbClr val="FF3300"/>
                </a:solidFill>
              </a:rPr>
              <a:t>1.  " Птица со сложенными крыльями лететь не сможет. Благодарение - это сила, которая поднимает нас на крыльях веры и радости, вознося нас к свету и жизни в Боге".</a:t>
            </a:r>
            <a:endParaRPr lang="ru-RU" b="0" i="0">
              <a:solidFill>
                <a:srgbClr val="FF3300"/>
              </a:solidFill>
            </a:endParaRPr>
          </a:p>
          <a:p>
            <a:r>
              <a:rPr lang="ru-RU" b="0" i="0">
                <a:solidFill>
                  <a:srgbClr val="FF3300"/>
                </a:solidFill>
              </a:rPr>
              <a:t>"Самое лучшее средство от уныния - это благодарить Бога."</a:t>
            </a:r>
          </a:p>
          <a:p>
            <a:r>
              <a:rPr lang="ru-RU" i="0">
                <a:solidFill>
                  <a:srgbClr val="008000"/>
                </a:solidFill>
              </a:rPr>
              <a:t>2. " Благодарность всегда будет украшением души, и ничто так не угодна Богу, как благодарность. " </a:t>
            </a:r>
            <a:endParaRPr lang="ru-RU" b="0" i="0">
              <a:solidFill>
                <a:srgbClr val="008000"/>
              </a:solidFill>
            </a:endParaRPr>
          </a:p>
          <a:p>
            <a:r>
              <a:rPr lang="ru-RU" b="0" i="0">
                <a:solidFill>
                  <a:srgbClr val="008000"/>
                </a:solidFill>
              </a:rPr>
              <a:t>"Благодарность ничего не прибавляет Богу, но приближает нас к Нему."</a:t>
            </a:r>
          </a:p>
          <a:p>
            <a:r>
              <a:rPr lang="ru-RU" i="0">
                <a:solidFill>
                  <a:srgbClr val="660033"/>
                </a:solidFill>
              </a:rPr>
              <a:t>3. "Присмотритесь внимательно к своим бедам - может, вы просто не рассмотрели в них благословений?"</a:t>
            </a:r>
            <a:endParaRPr lang="ru-RU" b="0" i="0">
              <a:solidFill>
                <a:srgbClr val="660033"/>
              </a:solidFill>
            </a:endParaRPr>
          </a:p>
          <a:p>
            <a:r>
              <a:rPr lang="ru-RU" b="0" i="0">
                <a:solidFill>
                  <a:srgbClr val="660033"/>
                </a:solidFill>
              </a:rPr>
              <a:t>"Кто только в благополучии благодарит Бога, тот не имеет любви к Нему."</a:t>
            </a:r>
          </a:p>
          <a:p>
            <a:r>
              <a:rPr lang="ru-RU" i="0">
                <a:solidFill>
                  <a:srgbClr val="000099"/>
                </a:solidFill>
              </a:rPr>
              <a:t>4.  Филп. 4:6</a:t>
            </a:r>
            <a:r>
              <a:rPr lang="ru-RU" b="0" i="0">
                <a:solidFill>
                  <a:srgbClr val="000099"/>
                </a:solidFill>
              </a:rPr>
              <a:t>   "Не забывай никогда, даже в самые темные дни твои, благодарить Бога. Благодарный никогда ни в чем не нуждается."</a:t>
            </a:r>
          </a:p>
          <a:p>
            <a:r>
              <a:rPr lang="ru-RU" i="0">
                <a:solidFill>
                  <a:srgbClr val="990099"/>
                </a:solidFill>
              </a:rPr>
              <a:t>5.  "Будь благодарен за малое,</a:t>
            </a:r>
            <a:r>
              <a:rPr lang="ru-RU" b="0" i="0">
                <a:solidFill>
                  <a:srgbClr val="990099"/>
                </a:solidFill>
              </a:rPr>
              <a:t>  и станешь достоин получить больше."</a:t>
            </a:r>
          </a:p>
          <a:p>
            <a:r>
              <a:rPr lang="ru-RU" i="0">
                <a:solidFill>
                  <a:srgbClr val="003300"/>
                </a:solidFill>
              </a:rPr>
              <a:t>6.  Еф. 5:20.</a:t>
            </a:r>
            <a:r>
              <a:rPr lang="ru-RU" b="0" i="0">
                <a:solidFill>
                  <a:srgbClr val="003300"/>
                </a:solidFill>
              </a:rPr>
              <a:t>   "Всё, что имеешь, считай полученным не от других людей, но от Бога и Ему воздавай благодарность." </a:t>
            </a:r>
          </a:p>
          <a:p>
            <a:r>
              <a:rPr lang="ru-RU" i="0">
                <a:solidFill>
                  <a:srgbClr val="D60093"/>
                </a:solidFill>
              </a:rPr>
              <a:t>7.  "Гордец редко когда бывает благодарным человеком, но всегда убежден, что получает меньше, чем заслуживает."</a:t>
            </a:r>
            <a:r>
              <a:rPr lang="ru-RU" b="0" i="0">
                <a:solidFill>
                  <a:srgbClr val="D60093"/>
                </a:solidFill>
              </a:rPr>
              <a:t>   "Случилось ли хорошее? Благодарите Бога, и хорошее останется. Случилось ли плохое? Благодарите Бога, и плохое прекратится." </a:t>
            </a:r>
          </a:p>
          <a:p>
            <a:pPr eaLnBrk="0" hangingPunct="0"/>
            <a:r>
              <a:rPr lang="ru-RU">
                <a:solidFill>
                  <a:srgbClr val="D60093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765175"/>
            <a:ext cx="8713788" cy="584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2400" i="0">
                <a:solidFill>
                  <a:srgbClr val="008000"/>
                </a:solidFill>
              </a:rPr>
              <a:t>- Старайтесь больше общаться с веселыми, жизнерадостными людьми.</a:t>
            </a:r>
            <a:br>
              <a:rPr lang="ru-RU" sz="2400" i="0">
                <a:solidFill>
                  <a:srgbClr val="008000"/>
                </a:solidFill>
              </a:rPr>
            </a:br>
            <a:r>
              <a:rPr lang="ru-RU" sz="2400" i="0">
                <a:solidFill>
                  <a:srgbClr val="008000"/>
                </a:solidFill>
              </a:rPr>
              <a:t>- Пользуйтесь всяким удобным случаем, чтобы пошутить или посмеяться над шутками других.</a:t>
            </a:r>
            <a:br>
              <a:rPr lang="ru-RU" sz="2400" i="0">
                <a:solidFill>
                  <a:srgbClr val="008000"/>
                </a:solidFill>
              </a:rPr>
            </a:br>
            <a:r>
              <a:rPr lang="ru-RU" sz="2400" i="0">
                <a:solidFill>
                  <a:srgbClr val="008000"/>
                </a:solidFill>
              </a:rPr>
              <a:t>- Почаще играйте со своими детьми.</a:t>
            </a:r>
            <a:br>
              <a:rPr lang="ru-RU" sz="2400" i="0">
                <a:solidFill>
                  <a:srgbClr val="008000"/>
                </a:solidFill>
              </a:rPr>
            </a:br>
            <a:r>
              <a:rPr lang="ru-RU" sz="2400" i="0">
                <a:solidFill>
                  <a:srgbClr val="008000"/>
                </a:solidFill>
              </a:rPr>
              <a:t>- Учитесь всюду подмечать смешное и забавное, это добавит ярких красок в вашу жизнь.</a:t>
            </a:r>
            <a:br>
              <a:rPr lang="ru-RU" sz="2400" i="0">
                <a:solidFill>
                  <a:srgbClr val="008000"/>
                </a:solidFill>
              </a:rPr>
            </a:br>
            <a:r>
              <a:rPr lang="ru-RU" sz="2400" i="0">
                <a:solidFill>
                  <a:srgbClr val="008000"/>
                </a:solidFill>
              </a:rPr>
              <a:t>- Старайтесь не терять чувство юмора </a:t>
            </a:r>
          </a:p>
          <a:p>
            <a:r>
              <a:rPr lang="ru-RU" sz="2400" i="0">
                <a:solidFill>
                  <a:srgbClr val="008000"/>
                </a:solidFill>
              </a:rPr>
              <a:t>даже в критических ситуациях.</a:t>
            </a:r>
          </a:p>
          <a:p>
            <a:r>
              <a:rPr lang="ru-RU" sz="2400" i="0">
                <a:solidFill>
                  <a:srgbClr val="008000"/>
                </a:solidFill>
              </a:rPr>
              <a:t>- Не говорите супругу без нужды фразу </a:t>
            </a:r>
          </a:p>
          <a:p>
            <a:r>
              <a:rPr lang="ru-RU" sz="2400" i="0">
                <a:solidFill>
                  <a:srgbClr val="008000"/>
                </a:solidFill>
              </a:rPr>
              <a:t>типа: «Не веди себя как ребенок», не </a:t>
            </a:r>
          </a:p>
          <a:p>
            <a:r>
              <a:rPr lang="ru-RU" sz="2400" i="0">
                <a:solidFill>
                  <a:srgbClr val="008000"/>
                </a:solidFill>
              </a:rPr>
              <a:t>потерять с возрастом способность </a:t>
            </a:r>
          </a:p>
          <a:p>
            <a:r>
              <a:rPr lang="ru-RU" sz="2400" i="0">
                <a:solidFill>
                  <a:srgbClr val="008000"/>
                </a:solidFill>
              </a:rPr>
              <a:t>подурачиться – это счастье, которое </a:t>
            </a:r>
          </a:p>
          <a:p>
            <a:r>
              <a:rPr lang="ru-RU" sz="2400" i="0">
                <a:solidFill>
                  <a:srgbClr val="008000"/>
                </a:solidFill>
              </a:rPr>
              <a:t>выпадает не всем. </a:t>
            </a:r>
          </a:p>
          <a:p>
            <a:r>
              <a:rPr lang="ru-RU" sz="2400" i="0">
                <a:solidFill>
                  <a:srgbClr val="008000"/>
                </a:solidFill>
              </a:rPr>
              <a:t>- Не в коем случае не выбрасывайте</a:t>
            </a:r>
          </a:p>
          <a:p>
            <a:r>
              <a:rPr lang="ru-RU" sz="2400" i="0">
                <a:solidFill>
                  <a:srgbClr val="008000"/>
                </a:solidFill>
              </a:rPr>
              <a:t>забавные фотографии. </a:t>
            </a:r>
            <a:endParaRPr lang="ru-RU" sz="24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3836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CC3300"/>
                </a:solidFill>
              </a:rPr>
              <a:t>ПРОСТЫЕ СОВЕТЫ:</a:t>
            </a:r>
          </a:p>
        </p:txBody>
      </p:sp>
      <p:pic>
        <p:nvPicPr>
          <p:cNvPr id="22534" name="Picture 6" descr="47_crecnbnyolkek"/>
          <p:cNvPicPr>
            <a:picLocks noChangeAspect="1" noChangeArrowheads="1"/>
          </p:cNvPicPr>
          <p:nvPr/>
        </p:nvPicPr>
        <p:blipFill>
          <a:blip r:embed="rId2" cstate="print"/>
          <a:srcRect b="7803"/>
          <a:stretch>
            <a:fillRect/>
          </a:stretch>
        </p:blipFill>
        <p:spPr bwMode="auto">
          <a:xfrm>
            <a:off x="6196013" y="3644900"/>
            <a:ext cx="2947987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201pZ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878388"/>
            <a:ext cx="1979612" cy="1979612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23925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571500" algn="l"/>
              </a:tabLst>
            </a:pPr>
            <a:r>
              <a:rPr lang="ru-RU" sz="2400">
                <a:solidFill>
                  <a:srgbClr val="CC3300"/>
                </a:solidFill>
              </a:rPr>
              <a:t>Какие из перечисленных ниже ситуаций испортили бы вам настроение?</a:t>
            </a:r>
          </a:p>
          <a:p>
            <a:pPr marL="342900" indent="-342900" algn="ctr">
              <a:tabLst>
                <a:tab pos="571500" algn="l"/>
              </a:tabLst>
            </a:pPr>
            <a:endParaRPr lang="ru-RU" sz="2400">
              <a:solidFill>
                <a:srgbClr val="CC3300"/>
              </a:solidFill>
            </a:endParaRP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Кто-то без причины повышает на вас голос.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Вы хотите позвонить по телефону, а нужный номер долго не набирается.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Вы беседуете с другом, а ребенок мешает вам.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Вы что-то делаете, а находящиеся рядом дают советы.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Дети вызывающе ведут себя по отношению к вам.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Вас отвлекают от любимого занятия.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Вы в чём-то или в ком-то разачиравались.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Вы о чём-то просите Бога, а Он не посылает просимое.</a:t>
            </a:r>
          </a:p>
          <a:p>
            <a:pPr marL="342900" indent="-342900">
              <a:buFontTx/>
              <a:buAutoNum type="arabicPeriod"/>
              <a:tabLst>
                <a:tab pos="571500" algn="l"/>
              </a:tabLst>
            </a:pPr>
            <a:r>
              <a:rPr lang="ru-RU" sz="2400">
                <a:solidFill>
                  <a:srgbClr val="0033CC"/>
                </a:solidFill>
              </a:rPr>
              <a:t>Над Вами подшутили недоброжелатели. </a:t>
            </a:r>
          </a:p>
          <a:p>
            <a:pPr marL="342900" indent="-342900" eaLnBrk="0" hangingPunct="0">
              <a:buFontTx/>
              <a:buAutoNum type="arabicPeriod"/>
              <a:tabLst>
                <a:tab pos="571500" algn="l"/>
              </a:tabLst>
            </a:pPr>
            <a:endParaRPr lang="ru-RU" sz="2400">
              <a:solidFill>
                <a:srgbClr val="0033CC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6375" y="188913"/>
            <a:ext cx="579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Тест « Плохое настроение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69850"/>
            <a:ext cx="8964612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Подсчитайте общее количество баллов.</a:t>
            </a:r>
          </a:p>
          <a:p>
            <a:pPr algn="ctr"/>
            <a:endParaRPr lang="ru-RU" sz="2800" i="0">
              <a:solidFill>
                <a:srgbClr val="000099"/>
              </a:solidFill>
            </a:endParaRPr>
          </a:p>
          <a:p>
            <a:r>
              <a:rPr lang="ru-RU" sz="2400" i="0" u="sng">
                <a:solidFill>
                  <a:srgbClr val="FF0000"/>
                </a:solidFill>
              </a:rPr>
              <a:t>От 6 до 9 утвердительных ответов:</a:t>
            </a:r>
            <a:r>
              <a:rPr lang="ru-RU" sz="2400" i="0"/>
              <a:t> </a:t>
            </a:r>
            <a:r>
              <a:rPr lang="ru-RU" sz="2400" b="0" i="0">
                <a:solidFill>
                  <a:srgbClr val="0033CC"/>
                </a:solidFill>
              </a:rPr>
              <a:t>вы часто испытываете плохое настроение. Повседневные неприятности подавляют вас. Многие проблемы возникают из-за того, что вы не можешь перебороть плохое настроение. Даже мелкие неурядицы могут вывести вас из равновесия. Вам следует подумать, как помочь себе в периоды подавленности.</a:t>
            </a:r>
          </a:p>
          <a:p>
            <a:r>
              <a:rPr lang="ru-RU" sz="2400" i="0" u="sng">
                <a:solidFill>
                  <a:srgbClr val="FF0000"/>
                </a:solidFill>
              </a:rPr>
              <a:t>От 3 до 5 утвердительных ответов:</a:t>
            </a:r>
            <a:r>
              <a:rPr lang="ru-RU" sz="2400" i="0"/>
              <a:t> </a:t>
            </a:r>
            <a:r>
              <a:rPr lang="ru-RU" sz="2400" b="0" i="0">
                <a:solidFill>
                  <a:srgbClr val="00CC00"/>
                </a:solidFill>
              </a:rPr>
              <a:t>вы не часто испытываете плохое настроение. И хотя оно овладевает вами редко, необходимо подумать, как достичь более радостной жизни.</a:t>
            </a:r>
          </a:p>
          <a:p>
            <a:r>
              <a:rPr lang="ru-RU" sz="2400" i="0" u="sng">
                <a:solidFill>
                  <a:srgbClr val="FF0000"/>
                </a:solidFill>
              </a:rPr>
              <a:t>От 0 до 2 утвердительных ответов:</a:t>
            </a:r>
            <a:r>
              <a:rPr lang="ru-RU" sz="2400" i="0"/>
              <a:t> </a:t>
            </a:r>
            <a:r>
              <a:rPr lang="ru-RU" sz="2400" b="0" i="0">
                <a:solidFill>
                  <a:srgbClr val="993366"/>
                </a:solidFill>
              </a:rPr>
              <a:t>вы обладаете уравновешенным характером. Спокойствие и рассудительность – ваши украшения. Но если вы будете честны сами с собой, то не будете отрицать того, что вам приходилось быть печальными. </a:t>
            </a:r>
          </a:p>
          <a:p>
            <a:pPr algn="ctr" eaLnBrk="0" hangingPunct="0"/>
            <a:endParaRPr lang="ru-RU" sz="2400" b="0" i="0">
              <a:solidFill>
                <a:srgbClr val="993366"/>
              </a:solidFill>
            </a:endParaRPr>
          </a:p>
        </p:txBody>
      </p:sp>
      <p:pic>
        <p:nvPicPr>
          <p:cNvPr id="21509" name="Picture 5" descr="f38e4687fb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75" y="4292600"/>
            <a:ext cx="134302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7ff4743348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31913" y="5373688"/>
            <a:ext cx="6792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A50021"/>
                </a:solidFill>
              </a:rPr>
              <a:t>Если увидишь лицо без улыбки,</a:t>
            </a:r>
          </a:p>
          <a:p>
            <a:pPr algn="ctr"/>
            <a:r>
              <a:rPr lang="ru-RU" sz="3200">
                <a:solidFill>
                  <a:srgbClr val="A50021"/>
                </a:solidFill>
              </a:rPr>
              <a:t>улыбнись сам.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140200" y="1125538"/>
            <a:ext cx="5003800" cy="4478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i="0">
                <a:solidFill>
                  <a:srgbClr val="990099"/>
                </a:solidFill>
              </a:rPr>
              <a:t>Каким образом смех действует на организм, стало известно ученым сравнительно недавно. Появилась даже наука ГЕЛОНТОЛОИЯ, изучающая воздействие смеха на организм. </a:t>
            </a:r>
          </a:p>
        </p:txBody>
      </p:sp>
      <p:pic>
        <p:nvPicPr>
          <p:cNvPr id="24584" name="Picture 8" descr="853970"/>
          <p:cNvPicPr>
            <a:picLocks noChangeAspect="1" noChangeArrowheads="1"/>
          </p:cNvPicPr>
          <p:nvPr/>
        </p:nvPicPr>
        <p:blipFill>
          <a:blip r:embed="rId2" cstate="print"/>
          <a:srcRect l="3293" r="8159" b="3000"/>
          <a:stretch>
            <a:fillRect/>
          </a:stretch>
        </p:blipFill>
        <p:spPr bwMode="auto">
          <a:xfrm>
            <a:off x="0" y="765175"/>
            <a:ext cx="4133850" cy="47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2-z4-02e36e81-63df-4573-805c-2c51ee475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3975"/>
            <a:ext cx="680402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/>
              <a:t>Вопросы для обсуждения: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1. Что или кто вызывает улыбку на ваших лицах?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3850" y="2852738"/>
            <a:ext cx="8351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2. Есть ли у вас повод быть веселым    и      </a:t>
            </a:r>
          </a:p>
          <a:p>
            <a:r>
              <a:rPr lang="ru-RU" sz="2800"/>
              <a:t>                             радостным?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0825" y="5084763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3. Могут ли христиане смеяться, быть веселыми, радостными людьми?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CAHUZV9H"/>
          <p:cNvPicPr>
            <a:picLocks noChangeAspect="1" noChangeArrowheads="1"/>
          </p:cNvPicPr>
          <p:nvPr/>
        </p:nvPicPr>
        <p:blipFill>
          <a:blip r:embed="rId2" cstate="print"/>
          <a:srcRect l="18846" r="19426"/>
          <a:stretch>
            <a:fillRect/>
          </a:stretch>
        </p:blipFill>
        <p:spPr bwMode="auto">
          <a:xfrm>
            <a:off x="0" y="0"/>
            <a:ext cx="4233863" cy="6858000"/>
          </a:xfrm>
          <a:prstGeom prst="rect">
            <a:avLst/>
          </a:prstGeom>
          <a:noFill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851275" y="836613"/>
            <a:ext cx="4465638" cy="3959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Знаете ли вы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то, что:</a:t>
            </a:r>
          </a:p>
        </p:txBody>
      </p:sp>
      <p:pic>
        <p:nvPicPr>
          <p:cNvPr id="10248" name="Picture 8" descr="x_5ca5d1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149725"/>
            <a:ext cx="2017712" cy="204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291d4551442296db7a6d02f7918f2b1a9ca0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51100"/>
            <a:ext cx="5519738" cy="4406900"/>
          </a:xfrm>
          <a:prstGeom prst="rect">
            <a:avLst/>
          </a:prstGeom>
          <a:noFill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80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Смех успокаевает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1196975"/>
            <a:ext cx="88201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Простое движение губ высвобождает эндорфины – гормоны  счастья, которые помогают избавиться от раздражения и грусти. Даже если вы просто вспоминаете на минуту, как недавно смеялись, настроение улучшится.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307810682_11-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4963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Смех укрепляет отношения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388" y="1341438"/>
            <a:ext cx="86407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Способность смеяться вместе чрезвычайно важно для установления хороших и добрых отношений. Если вы шутите, то не боитесь показаться смешным.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346492151136427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3534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Смех повышает иммунитет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3573463"/>
            <a:ext cx="851693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Смех помогает бороться с инфекциями. После минуты искреннего смеха организм выбрасывает в дыхательные пути большое количество антител, которые защищают от бактерий и вирусов. Смех также увеличивает выработку лейкоцитов, борющихся с различными заболеваниями.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57696169620042010"/>
          <p:cNvPicPr>
            <a:picLocks noChangeAspect="1" noChangeArrowheads="1"/>
          </p:cNvPicPr>
          <p:nvPr/>
        </p:nvPicPr>
        <p:blipFill>
          <a:blip r:embed="rId2" cstate="print"/>
          <a:srcRect l="37320" t="17331" r="2383"/>
          <a:stretch>
            <a:fillRect/>
          </a:stretch>
        </p:blipFill>
        <p:spPr bwMode="auto">
          <a:xfrm>
            <a:off x="4606925" y="2708275"/>
            <a:ext cx="4537075" cy="4149725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496300" cy="10525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Смех оздоравливает сердце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1214438"/>
            <a:ext cx="88931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Благодаря смеху расширяются кровеносные </a:t>
            </a:r>
          </a:p>
          <a:p>
            <a:r>
              <a:rPr lang="ru-RU" sz="2800"/>
              <a:t>сосуды и кровь лучше циркулирует. Десять </a:t>
            </a:r>
          </a:p>
          <a:p>
            <a:r>
              <a:rPr lang="ru-RU" sz="2800"/>
              <a:t>минут смеха могут существенно снизить</a:t>
            </a:r>
          </a:p>
          <a:p>
            <a:r>
              <a:rPr lang="ru-RU" sz="2800"/>
              <a:t>кровяное давление и уменьшить риск </a:t>
            </a:r>
          </a:p>
          <a:p>
            <a:r>
              <a:rPr lang="ru-RU" sz="2800"/>
              <a:t>возникновения холестериновых</a:t>
            </a:r>
          </a:p>
          <a:p>
            <a:r>
              <a:rPr lang="ru-RU" sz="2800"/>
              <a:t>бляшек. Смех помогает даже </a:t>
            </a:r>
          </a:p>
          <a:p>
            <a:r>
              <a:rPr lang="ru-RU" sz="2800"/>
              <a:t>тем, кто пережил сердечный </a:t>
            </a:r>
          </a:p>
          <a:p>
            <a:r>
              <a:rPr lang="ru-RU" sz="2800"/>
              <a:t>приступ, и хорошее </a:t>
            </a:r>
          </a:p>
          <a:p>
            <a:r>
              <a:rPr lang="ru-RU" sz="2800"/>
              <a:t>настроение снижает</a:t>
            </a:r>
          </a:p>
          <a:p>
            <a:r>
              <a:rPr lang="ru-RU" sz="2800"/>
              <a:t>вероятность второго</a:t>
            </a:r>
          </a:p>
          <a:p>
            <a:r>
              <a:rPr lang="ru-RU" sz="2800"/>
              <a:t>приступа.</a:t>
            </a:r>
          </a:p>
          <a:p>
            <a:endParaRPr lang="ru-RU" sz="2800"/>
          </a:p>
          <a:p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7f8fa5db3273b4a6c51a28d0d3f0219"/>
          <p:cNvPicPr>
            <a:picLocks noChangeAspect="1" noChangeArrowheads="1"/>
          </p:cNvPicPr>
          <p:nvPr/>
        </p:nvPicPr>
        <p:blipFill>
          <a:blip r:embed="rId2" cstate="print"/>
          <a:srcRect r="15347" b="4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latin typeface="Arial"/>
                <a:cs typeface="Arial"/>
              </a:rPr>
              <a:t>Смех развивает легкие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4203700"/>
            <a:ext cx="87804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Смех – одно из лучших упражнений для людей, </a:t>
            </a:r>
          </a:p>
          <a:p>
            <a:r>
              <a:rPr lang="ru-RU" sz="2800"/>
              <a:t>страдающих астмой и бронхитом. Во время </a:t>
            </a:r>
          </a:p>
          <a:p>
            <a:r>
              <a:rPr lang="ru-RU" sz="2800"/>
              <a:t>смеха деятельность легких активизируется</a:t>
            </a:r>
          </a:p>
          <a:p>
            <a:r>
              <a:rPr lang="ru-RU" sz="2800"/>
              <a:t>и таким образом увеличивается поступление</a:t>
            </a:r>
          </a:p>
          <a:p>
            <a:r>
              <a:rPr lang="ru-RU" sz="2800"/>
              <a:t>кислорода в кровь, что помогает прочистить застой мокроты.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1121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Akseniya Liberanskaya</cp:lastModifiedBy>
  <cp:revision>28</cp:revision>
  <dcterms:created xsi:type="dcterms:W3CDTF">2013-06-12T12:21:50Z</dcterms:created>
  <dcterms:modified xsi:type="dcterms:W3CDTF">2013-10-04T18:14:45Z</dcterms:modified>
</cp:coreProperties>
</file>