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6" r:id="rId28"/>
    <p:sldId id="287" r:id="rId29"/>
    <p:sldId id="283" r:id="rId30"/>
    <p:sldId id="284" r:id="rId31"/>
    <p:sldId id="28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20E0C6-DE20-434D-A4ED-8235F53670A1}" type="datetimeFigureOut">
              <a:rPr lang="ru-RU" smtClean="0"/>
              <a:pPr/>
              <a:t>24.02.2013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B5FAB-2207-4B31-9DF9-2BB33D66E8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матери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E2F-6EFE-45E8-9C54-2507A04A1DA2}" type="datetimeFigureOut">
              <a:rPr lang="ru-RU" smtClean="0"/>
              <a:pPr/>
              <a:t>24.02.2013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04312-15D0-4772-9B9C-1B53577735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E2F-6EFE-45E8-9C54-2507A04A1DA2}" type="datetimeFigureOut">
              <a:rPr lang="ru-RU" smtClean="0"/>
              <a:pPr/>
              <a:t>24.02.2013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04312-15D0-4772-9B9C-1B53577735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E2F-6EFE-45E8-9C54-2507A04A1DA2}" type="datetimeFigureOut">
              <a:rPr lang="ru-RU" smtClean="0"/>
              <a:pPr/>
              <a:t>24.02.2013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04312-15D0-4772-9B9C-1B53577735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E2F-6EFE-45E8-9C54-2507A04A1DA2}" type="datetimeFigureOut">
              <a:rPr lang="ru-RU" smtClean="0"/>
              <a:pPr/>
              <a:t>24.02.2013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04312-15D0-4772-9B9C-1B53577735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E2F-6EFE-45E8-9C54-2507A04A1DA2}" type="datetimeFigureOut">
              <a:rPr lang="ru-RU" smtClean="0"/>
              <a:pPr/>
              <a:t>24.02.2013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04312-15D0-4772-9B9C-1B53577735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E2F-6EFE-45E8-9C54-2507A04A1DA2}" type="datetimeFigureOut">
              <a:rPr lang="ru-RU" smtClean="0"/>
              <a:pPr/>
              <a:t>24.02.2013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04312-15D0-4772-9B9C-1B53577735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E2F-6EFE-45E8-9C54-2507A04A1DA2}" type="datetimeFigureOut">
              <a:rPr lang="ru-RU" smtClean="0"/>
              <a:pPr/>
              <a:t>24.02.2013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04312-15D0-4772-9B9C-1B53577735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E2F-6EFE-45E8-9C54-2507A04A1DA2}" type="datetimeFigureOut">
              <a:rPr lang="ru-RU" smtClean="0"/>
              <a:pPr/>
              <a:t>24.02.2013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04312-15D0-4772-9B9C-1B53577735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E2F-6EFE-45E8-9C54-2507A04A1DA2}" type="datetimeFigureOut">
              <a:rPr lang="ru-RU" smtClean="0"/>
              <a:pPr/>
              <a:t>24.02.2013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04312-15D0-4772-9B9C-1B53577735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E2F-6EFE-45E8-9C54-2507A04A1DA2}" type="datetimeFigureOut">
              <a:rPr lang="ru-RU" smtClean="0"/>
              <a:pPr/>
              <a:t>24.02.2013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04312-15D0-4772-9B9C-1B53577735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E2F-6EFE-45E8-9C54-2507A04A1DA2}" type="datetimeFigureOut">
              <a:rPr lang="ru-RU" smtClean="0"/>
              <a:pPr/>
              <a:t>24.02.2013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04312-15D0-4772-9B9C-1B53577735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FEE2F-6EFE-45E8-9C54-2507A04A1DA2}" type="datetimeFigureOut">
              <a:rPr lang="ru-RU" smtClean="0"/>
              <a:pPr/>
              <a:t>24.02.2013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04312-15D0-4772-9B9C-1B53577735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Мир не должен быть мерилом для нас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должны общаться с нечестивыми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перенимать их дух, потому что они уведут сердце от Бога к поклонению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лжебогам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можем охотно общаться с теми, кто попирает Закон Божий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 сохранять при этом свою веру чистой и непорочной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незаметно для себя будем перенимать их дух, и если не отделимся от них, то рано или поздно уподобимся им, чтобы разделить с ними их судьбу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285728"/>
            <a:ext cx="1214446" cy="12986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Сознательный выбор Самсона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714744" y="1600200"/>
            <a:ext cx="4972056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кто, исполняя свой долг, встречает испытания, может быть уверен, что Бог сохранит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если люди сознательно подвергают себя искушению, то они рано или поздно падут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000240"/>
            <a:ext cx="2949107" cy="355932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Дорогие студенты!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Ваши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день и ночь молятся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вас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Прислушивайтесь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их просьбам и предостережениям и не общайтесь с безрассудными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людьми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не заметите, как греховная закваска начнет постепенно разлагать ваш ум, развращать натуру и, благодаря развившимся дурным привычкам, окончательно испортит характер</a:t>
            </a:r>
            <a:endParaRPr lang="ru-RU" dirty="0"/>
          </a:p>
        </p:txBody>
      </p:sp>
      <p:pic>
        <p:nvPicPr>
          <p:cNvPr id="11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571480"/>
            <a:ext cx="1402963" cy="15001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8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дети общаются с теми, чьи разговоры сосредоточены на маловажных,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земных вещах, то их разум, мысли их не поднимутся выше этого уровня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Picture 2" descr="http://nsc.1september.ru/2009/15/8.jpg"/>
          <p:cNvPicPr>
            <a:picLocks noChangeAspect="1" noChangeArrowheads="1"/>
          </p:cNvPicPr>
          <p:nvPr/>
        </p:nvPicPr>
        <p:blipFill>
          <a:blip r:embed="rId3" cstate="print"/>
          <a:srcRect l="2020" t="6061" r="3030" b="6061"/>
          <a:stretch>
            <a:fillRect/>
          </a:stretch>
        </p:blipFill>
        <p:spPr bwMode="auto">
          <a:xfrm>
            <a:off x="5000628" y="2214554"/>
            <a:ext cx="3704922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357166"/>
            <a:ext cx="4614866" cy="5768997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Какими бы привлекательными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 казались эти люди благодаря своему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остроумию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сарказму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веселому нраву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факт, что они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относятся к религии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легкомысленно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безразлично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является достаточным поводом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того, чтобы не поддерживать с ними отношений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cs302712.userapi.com/v302712730/3adc/galHKWT2sw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071546"/>
            <a:ext cx="4190996" cy="27912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14618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Что может сдерживать распространение высоких нравственных понятий и разуверить в них детей?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общение с пустыми людьми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общение с беспечными людьми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общение с развращенными людьми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http://cs403620.userapi.com/v403620696/45fa/Sjtyh_XT5Y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786190"/>
            <a:ext cx="3643338" cy="24309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48311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Мирские сообщества привлекают и ослабляют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чувства...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благочестие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верность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преданность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страх Божий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6626" name="Picture 2" descr="http://cs305806.userapi.com/v305806749/3921/UE7LsxwYVrE.jpg"/>
          <p:cNvPicPr>
            <a:picLocks noChangeAspect="1" noChangeArrowheads="1"/>
          </p:cNvPicPr>
          <p:nvPr/>
        </p:nvPicPr>
        <p:blipFill>
          <a:blip r:embed="rId3" cstate="print"/>
          <a:srcRect l="2483" t="3488" r="3145" b="5814"/>
          <a:stretch>
            <a:fillRect/>
          </a:stretch>
        </p:blipFill>
        <p:spPr bwMode="auto">
          <a:xfrm>
            <a:off x="4857752" y="3429000"/>
            <a:ext cx="3429024" cy="234615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не можем служить Богу и миру одновременно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не должны обращать свои привязанности к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мирским родственникам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которые не имеют никакого желания учиться истине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можем в своей повседневной жизни, общаясь с ними, распространять свой свет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но наши слова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наши манеры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обычаи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привычки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 в коем случае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должны формироваться под влиянием их представлений и обычаев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cs316220.userapi.com/v316220597/5113/m63iMEt4Lf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786058"/>
            <a:ext cx="2648118" cy="17668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Общаясь с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мирскими родственниками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мы должны стараться открывать им истину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если мы не можем этого сделать, 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 меньше будем с ними общаться, тем лучше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отразится на нашем духовном состоянии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acmb.ru/wp-content/uploads/2012/07/454-292-LCF_2012_DruidMurphy_Famine_to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429132"/>
            <a:ext cx="2984738" cy="19197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311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Христианам не следует общаться с теми, кто живет по принципу свободной морали.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«свободная мораль»?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://static.diary.ru/userdir/1/7/4/0/1740349/577368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429000"/>
            <a:ext cx="3595563" cy="28395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28662" y="2122222"/>
            <a:ext cx="71438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СЕМЬЯ И ЕЕ СОЦИАЛЬНЫЕ СВЯЗИ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 bmk="f1174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73. Наши социальные </a:t>
            </a:r>
            <a:r>
              <a:rPr lang="ru-RU" sz="2000" i="1" dirty="0" smtClean="0" bmk="f1174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потребности</a:t>
            </a:r>
            <a:endParaRPr kumimoji="0" lang="ru-RU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5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74. Безопасное и небезопасное общение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6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75. Родительское наставление детям в выборе общения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7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76. Праздники и годовщины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77. Рождество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9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78. Семейный миссионерский центр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Доброе имя драгоценнее золота!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Молодежь имеет склонность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общаться с теми, чей интеллект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нравственность находятся на низком уровне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Разве может молодой человек быть поистине счастлив, вольно общаясь с людьми, которые имеют низкий уровень мышления, сознания и поведения?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некоторых скверные вкусы и порочные наклонности, и всякий, кто выбирает себе таких друзей, последует их примеру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живем в опасное время, когда сердца всех людей переполнены страхом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cs416631.userapi.com/v416631399/111/LYrmGkwhH8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357166"/>
            <a:ext cx="2540017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должны иметь таких товарищей, которые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будут высмеивать то, что чисто и достойно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напротив,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будут отстаивать то,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справедливо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://novostey.com/i4/2011/08/24/9c282f8572a3990dac412de85e37ba59.jpg"/>
          <p:cNvPicPr>
            <a:picLocks noChangeAspect="1" noChangeArrowheads="1"/>
          </p:cNvPicPr>
          <p:nvPr/>
        </p:nvPicPr>
        <p:blipFill>
          <a:blip r:embed="rId4" cstate="print"/>
          <a:srcRect b="3688"/>
          <a:stretch>
            <a:fillRect/>
          </a:stretch>
        </p:blipFill>
        <p:spPr bwMode="auto">
          <a:xfrm>
            <a:off x="5437462" y="2357430"/>
            <a:ext cx="3263630" cy="31432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 Вставить пропущенное слово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Страх быть ________ побуждает многих поддаваться искушению и ходить путем нечестивых.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отвергнутыми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осмеянными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изгнанными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непринятыми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http://www.goodhouse.ru/upload/2012/03/121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214686"/>
            <a:ext cx="4116153" cy="261937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Кто может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многое сделать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посредством своего примера и наставлений и показать детям, как оставаться чистыми среди презрения и насмешек?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матери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отцы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друзья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пасторы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члены церкви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encrypted-tbn1.gstatic.com/images?q=tbn:ANd9GcS4L1gzshkiiUuEMJRsWzLPLB4OsxiZDShzg_vfjNXSCwda8RO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571876"/>
            <a:ext cx="3643338" cy="28036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Юные друзья, не проводите время в компании тех, кто может сделать вас неспособными для совершения чистой и святой работы Божьей.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делайте перед незнакомыми людьми ничего такого, что вы не захотели бы делать перед своими отцом и матерью или что вы постыдились бы делать перед Христом и святыми ангелами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57166"/>
            <a:ext cx="1536578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49292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82918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не должны приводить своих детей туда, где они будут вынуждены общаться с людьми порочными и деградировавшими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encrypted-tbn1.gstatic.com/images?q=tbn:ANd9GcQ2A_5EGcbZenlEhzMFXWGfrMzA_kAk0EjNRpbazDzKfAN2j3N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500042"/>
            <a:ext cx="2619375" cy="1743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220" name="Picture 4" descr="http://cs11132.userapi.com/u38167689/-14/x_b267efc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2428868"/>
            <a:ext cx="3752837" cy="28146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357166"/>
            <a:ext cx="8258204" cy="5768997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в Своем Провидении время от времени может приводить нашу молодежь в общение с теми, кто нечист и невоздержан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Он наделит их целеустремленностью и даст им силу, чтобы противостоять искушению, как это было в случае с Даниилом и его товарищами в Вавилоне, если только они будут сотрудничать с Ним.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должны постоянно общаться с Богом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должны хранить себя чистыми, отказываясь делать все то, что может бесчестить Бога, всегда взирая на Его славу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должны опекать души, ревностно трудясь для тех, в ком искажен образ Божий, стараясь преобразовать, возвысить и облагородить их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Пусть все те, кто хочет сформировать правильный характер...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выбирают себе товарищей, которые имеют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глубокий ум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вдумчивый ум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предрасположенность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религии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Те, кто подсчитывает расходы и желает строить для вечности, должны использовать хороший материал для своего здания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052" name="Picture 4" descr="http://www.oceanology.ru/wp-content/uploads/2009/04/tsuna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357430"/>
            <a:ext cx="3238500" cy="21526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все наблюдают за тем,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они строят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Буря искушений пронесется над зданием, и если оно не будет крепко и надежно построено, то, конечно, не выдержит испытания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026" name="Picture 2" descr="http://independent-news.ru/wp-content/uploads/2011/04/%D1%8F%D0%BF%D0%BE%D0%BD%D0%B8%D1%8F-%D1%86%D1%83%D0%BD%D0%B0%D0%BC%D0%B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357562"/>
            <a:ext cx="4743450" cy="2505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6788" y="2357430"/>
            <a:ext cx="5473230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74.</a:t>
            </a:r>
            <a:r>
              <a:rPr lang="ru-RU" sz="3600" dirty="0" smtClean="0" bmk="f1176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 algn="ctr"/>
            <a:r>
              <a:rPr lang="ru-RU" sz="3600" dirty="0" smtClean="0" bmk="f1176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Родительское наставление </a:t>
            </a:r>
          </a:p>
          <a:p>
            <a:pPr lvl="0" algn="ctr"/>
            <a:r>
              <a:rPr lang="ru-RU" sz="3600" dirty="0" smtClean="0" bmk="f1176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детям в выборе общения</a:t>
            </a:r>
            <a:endParaRPr lang="ru-RU" sz="3600" b="1" dirty="0" smtClean="0" bmk="f1162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Любые взаимоотношения,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которые мы имеем, оказывают на нас определенное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влияние...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http://nashe-zdravie.ru/wp-content/uploads/2012/01/11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3143248"/>
            <a:ext cx="4048125" cy="26860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Сила этого влияния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определяется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степенью близости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постоянством общения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нашей любовью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уважением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к тому, с кем мы общаемся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1990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telefon-doverya.ru/uploads/posts/2011-10/1319051709_radost-obscheni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714356"/>
            <a:ext cx="3333741" cy="24057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мы приобретаем товарищей,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влияние которых может сделать нас небрежными к тем высоким требованиям, которые Господь предъявляет к нам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 мы вовлекаем себя в искушение и становимся слишком слабыми в моральном отношении, чтобы противостоять ему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aktualizer.ru/wp-content/uploads/2012/01/problemi-v-obshen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643182"/>
            <a:ext cx="2857500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868" y="214290"/>
            <a:ext cx="5286412" cy="592935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заимствуем дух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вынашиваем идеи своих друзей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ставим священное и вечное ниже образа мыслей своих друзей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приобретаем... ту закваску, которую враг всякой правды приготовил для нас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vitamarg.com/f/img11/tipy-lude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214422"/>
            <a:ext cx="2781300" cy="381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гораздо легче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поддается влиянию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- молодежь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- взрослые люди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6" name="Picture 6" descr="http://www.mybloginfo.ru/uploads/posts/2012-08/1344712031_6384636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571480"/>
            <a:ext cx="3810000" cy="25431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40964" name="Picture 4" descr="http://t1.gstatic.com/images?q=tbn:ANd9GcT2bYfb58zfCumXoOTSL55UZFdgvileUz8L3nhSsUNILGuytcLh38fyTIC3y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286124"/>
            <a:ext cx="4071966" cy="267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marL="360363" indent="-360363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производит на них впечатление</a:t>
            </a:r>
          </a:p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лица,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которые они смотрят</a:t>
            </a:r>
          </a:p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голоса,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которые слышат</a:t>
            </a:r>
          </a:p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посещают</a:t>
            </a:r>
          </a:p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компании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которых бывают</a:t>
            </a:r>
          </a:p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книги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они читают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Невозможно переоценить важность выбора подходящего для нас общества и особенно для наших детей, потому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определяет нашу участь в сем мире и в мире грядущем</a:t>
            </a: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mediasubs.ru/group/uploads/ty/tyi-zhenschina--vse-o-chem-dolzhna-znat-nastoyaschaya-zhenschina/image2/kxMDktY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071678"/>
            <a:ext cx="3286148" cy="21907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829</Words>
  <Application>Microsoft Office PowerPoint</Application>
  <PresentationFormat>Экран (4:3)</PresentationFormat>
  <Paragraphs>158</Paragraphs>
  <Slides>31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!</vt:lpstr>
      <vt:lpstr>!</vt:lpstr>
      <vt:lpstr>!</vt:lpstr>
      <vt:lpstr>Слайд 7</vt:lpstr>
      <vt:lpstr>?</vt:lpstr>
      <vt:lpstr>!</vt:lpstr>
      <vt:lpstr>Слайд 10</vt:lpstr>
      <vt:lpstr>Сознательный выбор Самсона</vt:lpstr>
      <vt:lpstr>Дорогие студенты!</vt:lpstr>
      <vt:lpstr>!</vt:lpstr>
      <vt:lpstr>Слайд 14</vt:lpstr>
      <vt:lpstr>?</vt:lpstr>
      <vt:lpstr>!</vt:lpstr>
      <vt:lpstr>Слайд 17</vt:lpstr>
      <vt:lpstr>!</vt:lpstr>
      <vt:lpstr>?</vt:lpstr>
      <vt:lpstr>Доброе имя драгоценнее золота!</vt:lpstr>
      <vt:lpstr>!</vt:lpstr>
      <vt:lpstr>? Вставить пропущенное слово</vt:lpstr>
      <vt:lpstr>?</vt:lpstr>
      <vt:lpstr>Слайд 24</vt:lpstr>
      <vt:lpstr>!</vt:lpstr>
      <vt:lpstr>Слайд 26</vt:lpstr>
      <vt:lpstr>Пусть все те, кто хочет сформировать правильный характер...</vt:lpstr>
      <vt:lpstr>Пусть все наблюдают за тем,  как они строят</vt:lpstr>
      <vt:lpstr>Слайд 29</vt:lpstr>
      <vt:lpstr>Слайд 30</vt:lpstr>
      <vt:lpstr>Слайд 31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5</cp:revision>
  <dcterms:created xsi:type="dcterms:W3CDTF">2012-06-29T05:06:19Z</dcterms:created>
  <dcterms:modified xsi:type="dcterms:W3CDTF">2013-02-24T07:39:47Z</dcterms:modified>
</cp:coreProperties>
</file>