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58" r:id="rId3"/>
    <p:sldId id="259" r:id="rId4"/>
    <p:sldId id="260" r:id="rId5"/>
    <p:sldId id="261" r:id="rId6"/>
    <p:sldId id="292" r:id="rId7"/>
    <p:sldId id="293" r:id="rId8"/>
    <p:sldId id="290" r:id="rId9"/>
    <p:sldId id="262" r:id="rId10"/>
    <p:sldId id="263" r:id="rId11"/>
    <p:sldId id="265" r:id="rId12"/>
    <p:sldId id="291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9" r:id="rId27"/>
    <p:sldId id="279" r:id="rId28"/>
    <p:sldId id="280" r:id="rId29"/>
    <p:sldId id="281" r:id="rId30"/>
    <p:sldId id="282" r:id="rId31"/>
    <p:sldId id="287" r:id="rId32"/>
    <p:sldId id="286" r:id="rId33"/>
    <p:sldId id="288" r:id="rId34"/>
    <p:sldId id="283" r:id="rId35"/>
    <p:sldId id="284" r:id="rId36"/>
    <p:sldId id="285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C7F51-D550-47B3-BCED-A25BB5D98639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AFE9C-0917-4C24-B140-18A49C4E3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как зеницу ока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безрассудству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дома.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Ответ: дома.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Ответ: дома.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дома.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Никогда не следует...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AFE9C-0917-4C24-B140-18A49C4E3CF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F80C0-0D9E-4CEB-A1AD-4800433C384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00FC7-8D62-401C-B99F-BC6F9C27E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3714776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Молодым людям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необходимо создавать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самые благоприятные условия, так как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компании,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которых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бывают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принципы,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которые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усваивают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привычки,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которые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приобретают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 безошибочной определенностью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решают вопрос и об их полезности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жизни здесь,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земле, и об 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вечных интересах.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://sunhi.ru/wp-content/uploads/2010/12/psihologiya-i-kompyu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643314"/>
            <a:ext cx="3706040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Следует ли позволять детям приходить и уходить, когда им вздумается, без ведома и согласия родителей?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нет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иногда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никогда не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ни в коем случае не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0" name="Picture 4" descr="http://rostemo.org/data/upload/all/62518792_1174611185_teenprobl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143248"/>
            <a:ext cx="2143140" cy="32402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Опасность неограниченной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свободы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Родители, ваши сыновья и дочери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оберегаются должным образом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никогда не следует позволять уходить и приходить, когда вздумается, без вашего ведома и согласия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Неограниченная свобода, предоставленная детям в наше время, многих ведет к гибели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000108"/>
            <a:ext cx="1803810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Родители, если вам известно, что окружение ваших детей небезупречен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позволяйте им выходить на улицу после наступления сумерек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играть вне дома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встречаться с другими мальчиками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ради совместных развлечений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это правило будет неуклонно соблюдаться, то они приучатся слушаться вас, и тяга к дурным шалостям скоро пройдет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5" y="263118"/>
            <a:ext cx="1357322" cy="14513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должны помнить, что общение с людьми низкой морали и грубого поведения оказывает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пагубное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влияние на молодежь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t0.gstatic.com/images?q=tbn:ANd9GcTDr0rOkKf1cvwWX07yLckBRuT0RZ3kvVrSS57newFbT808DiSzag4DE4U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643182"/>
            <a:ext cx="4201957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42919"/>
            <a:ext cx="8229600" cy="285751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родители сами не выберут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подходящее общество для своих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позволят им общаться с молодыми людьми сомнительных нравов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 самым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позволят им учиться в школе, где преподают уроки безнравственности и внедряют их в жизнь</a:t>
            </a:r>
          </a:p>
          <a:p>
            <a:endParaRPr lang="ru-RU" dirty="0"/>
          </a:p>
        </p:txBody>
      </p:sp>
      <p:pic>
        <p:nvPicPr>
          <p:cNvPr id="38914" name="Picture 2" descr="http://xn----7sbabkauaucayksiop0b0af4c.xn--p1ai/wp-content/uploads/2012/01/2a1bf95b6115ab8e4c6b518b059108941-261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3714752"/>
            <a:ext cx="2143140" cy="24633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Закончить 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Гораздо легче поддаться злым влияниям, чем противостоять им. Прежде чем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осознают это, их дети могут проникнуться _________.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духом своих приятелей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деградировать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погибнуть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6866" name="Picture 2" descr="http://the-baby.ru/wp-content/uploads/2012/05/kak-razvlech-podrostkov-na-dne-rogden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357562"/>
            <a:ext cx="3857652" cy="24568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625794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Опасности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которым могут подвергнуться молодые,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значительно увеличиваются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когда они попадают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 большое общество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сверстников с разными характерами и наклонностями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подобных обстоятельствах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многие родители склонны расслабляться вместо того, чтобы удвоить свои усилия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особенно оберегать и контролировать своих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4" descr="http://ktoreshit.ru/images/articles/podrostok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428604"/>
            <a:ext cx="2580583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Многие родители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43378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позволяют свои детям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туда, куда им нравится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то, что им угодно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развлекаться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выбирать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себе порочных приятелей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родители должны понять, что их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теряют небо, потому что они не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находятся под сдерживающим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домашним влиянием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t1.gstatic.com/images?q=tbn:ANd9GcTgKioZz79wS__HSr2fO4RYtCI_WnbJSoN1FFWF8U3AajS0ef_TvSl9js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142984"/>
            <a:ext cx="3057159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Ответить на этот вопрос следует не задумываясь!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5043494" cy="3697295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Должно ли быть известно родителям,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какой компании находятся их дети и в каком доме они проводят свои вечера?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1748" name="Picture 4" descr="http://princefka.ru/uploads/posts/2011-11/1322196768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714620"/>
            <a:ext cx="2629720" cy="30241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28662" y="2399220"/>
            <a:ext cx="7143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СЕМЬЯ И ЕЕ СОЦИАЛЬНЫЕ СВЯЗИ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74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73. Наши социальные </a:t>
            </a:r>
            <a:r>
              <a:rPr lang="ru-RU" sz="2000" i="1" dirty="0" smtClean="0" bmk="f1174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потребности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5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74. Безопасное и небезопасное общение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75. Родительское наставление детям в выборе общения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7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76. Праздники и годовщины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77. Рождество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9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78. Семейный миссионерский центр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342902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Оставьте поле необработанным, и оно зарастет терниями и вереском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никогда не увидите красивого цветка и изысканного куста среди неприглядных, губительных сорняков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Никчемная лебеда пышно растет без всякой заботы и ухода, тогда как ценные, полезные и красивые растения требуют тщательного ухода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обстоит дело и с нашей молодежью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album.foto.ru:8080/photos/pr0/345738/22635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000504"/>
            <a:ext cx="3429024" cy="2282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Вставить пропущенные слова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Родители! Оберегайте принципы и привычки детей как ____________ ______. Не  позволяйте им общаться с теми, кого вы не знаете достаточно хорошо.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драгоценное сокровище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зеницу ока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наибольшую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драгоценность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главное в жизни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://murana.ru/_pics/54/kid-teenager-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714752"/>
            <a:ext cx="3286118" cy="21907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позволяйте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 входить в тесные отношения с людьми, если не будете уверены, что вашим чадам не причинят вреда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Приучайте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детей доверять вашему мнению и опыту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Говорите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им, что вы лучше разбираетесь в характерах, чем они из-за своей неопытности, и что ваши решения не должны оставаться без внимания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img.nr2.ru/pict/arts1/r19/dop1/11/07/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214554"/>
            <a:ext cx="2797571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Ограничение должно быть твердым, но доброжелательным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http://s-meridian.com/child/manner/i/teenag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428868"/>
            <a:ext cx="2381250" cy="35718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Никто не находится в такой опасности, как те, кто не сознает ее и отвергает всякое предостережение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совет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://sphotos.xx.fbcdn.net/hphotos-snc6/190120_191397650900185_3810742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3929066"/>
            <a:ext cx="3786214" cy="22403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28604"/>
            <a:ext cx="5186370" cy="5715040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Оберегайте своих детей от всякого предосудительного влияния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потому что в детстве они легче поддаются влиянию: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нравственного достоинства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чистоты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привлекательности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эгоизма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нечистоты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непослушания </a:t>
            </a:r>
          </a:p>
        </p:txBody>
      </p:sp>
      <p:sp>
        <p:nvSpPr>
          <p:cNvPr id="20482" name="AutoShape 2" descr="http://predgorieonline.ru/Content/uploadfiles/image/IMG_1433.JPG"/>
          <p:cNvSpPr>
            <a:spLocks noChangeAspect="1" noChangeArrowheads="1"/>
          </p:cNvSpPr>
          <p:nvPr/>
        </p:nvSpPr>
        <p:spPr bwMode="auto">
          <a:xfrm>
            <a:off x="155575" y="-1951038"/>
            <a:ext cx="6096000" cy="4067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://predgorieonline.ru/Content/uploadfiles/image/IMG_14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357562"/>
            <a:ext cx="3783034" cy="252399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28604"/>
            <a:ext cx="4757742" cy="600079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Позвольте им однажды поддаться влиянию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духа ропота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гордыни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тщеславия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нечистоты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позор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стать таким же неизгладимым, как и сама жизнь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AutoShape 2" descr="http://predgorieonline.ru/Content/uploadfiles/image/IMG_1433.JPG"/>
          <p:cNvSpPr>
            <a:spLocks noChangeAspect="1" noChangeArrowheads="1"/>
          </p:cNvSpPr>
          <p:nvPr/>
        </p:nvSpPr>
        <p:spPr bwMode="auto">
          <a:xfrm>
            <a:off x="155575" y="-1951038"/>
            <a:ext cx="6096000" cy="4067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://predgorieonline.ru/Content/uploadfiles/image/IMG_14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785926"/>
            <a:ext cx="3604356" cy="24047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Из-за просчетов в домашнем воспитании молодежь не желает подчиняться истинному авторитету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– мать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знаю, что говорю, когда утверждаю,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молодежь и дети не только находятся в большей безопасности, но и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более счастливы, когда испытывают на себе здравое ограничение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когда они свободно следуют своим наклонностям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57166"/>
            <a:ext cx="1428760" cy="15277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935308" cy="1000132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следует позволять детям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ходить в гости за чужой счет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даже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недалеко от дома без сопровождения родителей или опекунов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оказывает плохое влияние на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начинают думать о себе как о самостоятельных людях, которые имеют определенные права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их лишить этого, то они почувствуют себя оскорбленными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ссылаются на других детей, которые приходят и уходят, когда хотят, и имеют множество других преимуществ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как они сами лишены всего этого и имеют слишком мало свободы.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799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Молодые люди, которые ходят в гости без родителей, способных выявить и исправить их ошибки, часто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получают впечатления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которые месяцами угнетают их сознание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cmex.km.ua/fotopricol/child/child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3714752"/>
            <a:ext cx="3606905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0761" y="2357430"/>
            <a:ext cx="2205283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75. </a:t>
            </a: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292893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 bmk="f1176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Родительское наставление детям в выборе общения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Закончить 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Держите своих детей _________.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крепко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дома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руках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надежно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возле себя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http://www.infovoronezh.ru/img/500/13228163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285992"/>
            <a:ext cx="2440322" cy="2857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Нашу молодежь ожидают великие испытания</a:t>
            </a:r>
            <a:endParaRPr lang="ru-RU" sz="36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нужно учить и воспитывать так, чтобы они были готовы встретить трудности и ожидать искушений и опасности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нужно учить владеть собой и доблестно преодолевать трудности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us.123rf.com/400wm/400/400/slon1971/slon19711006/slon1971100600021/7257137-n--n-n---n-n----n---n---n--n-n---n-n-----n-----n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785926"/>
            <a:ext cx="2796378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472" y="1571612"/>
            <a:ext cx="6929486" cy="4714908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будут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преднамеренно подвергать себя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опасности и без нужды становиться на путь искушения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избегать порочных влияний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худых сообществ даже тогда, когда вынужденно окажутся в опасной компании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приобретут силу характера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сражаться за справедливость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отстаивать свои принципы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выступят в силе Божьей со своей незапятнанной моралью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дети...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epochtimes.ru/images/stories/06/interviews/171_roz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429000"/>
            <a:ext cx="2481945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Нравственные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силы молодых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которые были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воспитаны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они сделают Бога своим упованием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будут способны выдержать самые суровые испытания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kurch-lic3.ru/images/stories/pictures/roditel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286124"/>
            <a:ext cx="4714875" cy="26479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Влияние зла на наших детей почти непреодолимо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оно развращает умы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ведет к погибели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http://tainy.net/wp-content/uploads/2011/05/gamer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928934"/>
            <a:ext cx="381000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Умы молодых по своей природе склонны к ____________.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легкомыслию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безрассудству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беззаконию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глупостям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Закончить предложение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4" name="Picture 4" descr="http://rb7.ru/files/story_img/podrostok_4924_6_bo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714620"/>
            <a:ext cx="3429024" cy="36176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конформизм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быть подобными остальным</a:t>
            </a:r>
          </a:p>
          <a:p>
            <a:r>
              <a:rPr lang="ru-RU" dirty="0" smtClean="0"/>
              <a:t> делать то, что делают другие</a:t>
            </a:r>
          </a:p>
          <a:p>
            <a:r>
              <a:rPr lang="ru-RU" dirty="0" smtClean="0"/>
              <a:t>говорить так, как они говорят</a:t>
            </a:r>
          </a:p>
          <a:p>
            <a:r>
              <a:rPr lang="ru-RU" dirty="0" smtClean="0"/>
              <a:t>думать так, как думают все</a:t>
            </a:r>
          </a:p>
          <a:p>
            <a:r>
              <a:rPr lang="ru-RU" dirty="0" smtClean="0"/>
              <a:t>носить то, что носят все</a:t>
            </a:r>
          </a:p>
          <a:p>
            <a:pPr>
              <a:buNone/>
            </a:pPr>
            <a:r>
              <a:rPr lang="ru-RU" dirty="0" smtClean="0"/>
              <a:t>            ...боятся отличаться от большинства...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происходит так, что человек боится отличаться от других?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ученик.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Мы боимся сделать что-то не так, мы стремимся избежать возможных насмешек. А презрение и насмешки можно получить по любому поводу. 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3 ученик.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Если мальчишки считают «стильными» широкие штаны, не повезло тому парню, который проигнорирует подобное пристрастие и будет носить узкие брюки! 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4 ученик.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Если девочке мама не в состоянии купить модную куртку, то над ней будут смеяться по любому поводу. 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1 ученик.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Любое отклонение от общих правил расценивается как отклонение от этикета.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Исследование «конформизм и конформное поведение»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/>
              <a:t>1.</a:t>
            </a:r>
          </a:p>
          <a:p>
            <a:r>
              <a:rPr lang="ru-RU" dirty="0" smtClean="0"/>
              <a:t>2.</a:t>
            </a:r>
          </a:p>
          <a:p>
            <a:r>
              <a:rPr lang="ru-RU" dirty="0" smtClean="0"/>
              <a:t>Группы 7-9 человек (+1 наивный)</a:t>
            </a:r>
          </a:p>
          <a:p>
            <a:r>
              <a:rPr lang="ru-RU" dirty="0" smtClean="0"/>
              <a:t>Из 123 опрошенных 37% (неверные ответы)</a:t>
            </a:r>
          </a:p>
          <a:p>
            <a:r>
              <a:rPr lang="ru-RU" sz="2400" dirty="0" smtClean="0"/>
              <a:t>тенденция к конформизму связана с менее низким интеллектом, более низким уровнем развития самосознания. </a:t>
            </a:r>
          </a:p>
          <a:p>
            <a:r>
              <a:rPr lang="ru-RU" sz="2400" dirty="0" smtClean="0"/>
              <a:t>если хотя бы один человек в группе поддерживает не конформное поведение, то уровень проявления конформизма снижается до 6%.</a:t>
            </a: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85918" y="1928802"/>
            <a:ext cx="35004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43174" y="2571744"/>
            <a:ext cx="350046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357166"/>
            <a:ext cx="8215370" cy="574040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мой голос мог достичь родителей по всей земле, то 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предостерегла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 их,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они не уступали желаниям своих детей в выборе друзей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не думают о том,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вредное влияние гораздо охотнее принимается молодежью, чем Божественная истина...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857232"/>
            <a:ext cx="1469771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1074</Words>
  <Application>Microsoft Office PowerPoint</Application>
  <PresentationFormat>Экран (4:3)</PresentationFormat>
  <Paragraphs>202</Paragraphs>
  <Slides>36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Слайд 3</vt:lpstr>
      <vt:lpstr>!</vt:lpstr>
      <vt:lpstr>? Закончить предложение</vt:lpstr>
      <vt:lpstr>конформизм</vt:lpstr>
      <vt:lpstr> Почему происходит так, что человек боится отличаться от других?  </vt:lpstr>
      <vt:lpstr>Исследование «конформизм и конформное поведение»</vt:lpstr>
      <vt:lpstr>Слайд 9</vt:lpstr>
      <vt:lpstr>Слайд 10</vt:lpstr>
      <vt:lpstr>?</vt:lpstr>
      <vt:lpstr>Опасность неограниченной  свободы</vt:lpstr>
      <vt:lpstr>Слайд 13</vt:lpstr>
      <vt:lpstr>Слайд 14</vt:lpstr>
      <vt:lpstr>Слайд 15</vt:lpstr>
      <vt:lpstr>? Закончить предложение</vt:lpstr>
      <vt:lpstr>!</vt:lpstr>
      <vt:lpstr>Многие родители</vt:lpstr>
      <vt:lpstr>  ? Ответить на этот вопрос следует не задумываясь! </vt:lpstr>
      <vt:lpstr>Слайд 20</vt:lpstr>
      <vt:lpstr>? Вставить пропущенные слова</vt:lpstr>
      <vt:lpstr>!</vt:lpstr>
      <vt:lpstr>...</vt:lpstr>
      <vt:lpstr>!</vt:lpstr>
      <vt:lpstr>Слайд 25</vt:lpstr>
      <vt:lpstr>Слайд 26</vt:lpstr>
      <vt:lpstr>!</vt:lpstr>
      <vt:lpstr>Слайд 28</vt:lpstr>
      <vt:lpstr>!</vt:lpstr>
      <vt:lpstr>? Закончить предложение</vt:lpstr>
      <vt:lpstr>Нашу молодежь ожидают великие испытания</vt:lpstr>
      <vt:lpstr>Если дети...</vt:lpstr>
      <vt:lpstr>Слайд 33</vt:lpstr>
      <vt:lpstr>Слайд 34</vt:lpstr>
      <vt:lpstr>Слайд 35</vt:lpstr>
      <vt:lpstr>Слайд 36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6</cp:revision>
  <dcterms:created xsi:type="dcterms:W3CDTF">2012-06-29T05:06:52Z</dcterms:created>
  <dcterms:modified xsi:type="dcterms:W3CDTF">2013-02-24T17:32:39Z</dcterms:modified>
</cp:coreProperties>
</file>