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7">
  <p:sldMasterIdLst>
    <p:sldMasterId id="2147483648" r:id="rId1"/>
  </p:sldMasterIdLst>
  <p:notesMasterIdLst>
    <p:notesMasterId r:id="rId30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8" r:id="rId21"/>
    <p:sldId id="279" r:id="rId22"/>
    <p:sldId id="281" r:id="rId23"/>
    <p:sldId id="282" r:id="rId24"/>
    <p:sldId id="283" r:id="rId25"/>
    <p:sldId id="284" r:id="rId26"/>
    <p:sldId id="277" r:id="rId27"/>
    <p:sldId id="287" r:id="rId28"/>
    <p:sldId id="286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4AB294-7621-46E9-B64D-94D7F577FB95}" type="datetimeFigureOut">
              <a:rPr lang="ru-RU" smtClean="0"/>
              <a:pPr/>
              <a:t>06.07.2012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5C630F-8D7C-4DB4-A9BD-CA79C643A26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это необдуманная женитьба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Бог одобряет его планы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5C630F-8D7C-4DB4-A9BD-CA79C643A267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Ответ: все ответы верны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Ответ:</a:t>
            </a:r>
            <a:r>
              <a:rPr lang="ru-RU" baseline="0" dirty="0" smtClean="0"/>
              <a:t> с большой осторожностью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все ответы верны, кроме «невоздержан в еде».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5C630F-8D7C-4DB4-A9BD-CA79C643A267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99373-F685-4989-8CB0-652806EFD5F5}" type="datetimeFigureOut">
              <a:rPr lang="ru-RU" smtClean="0"/>
              <a:pPr/>
              <a:t>06.07.2012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C0F3C-63A3-4358-BA8D-A302A399A3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99373-F685-4989-8CB0-652806EFD5F5}" type="datetimeFigureOut">
              <a:rPr lang="ru-RU" smtClean="0"/>
              <a:pPr/>
              <a:t>06.07.2012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C0F3C-63A3-4358-BA8D-A302A399A3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99373-F685-4989-8CB0-652806EFD5F5}" type="datetimeFigureOut">
              <a:rPr lang="ru-RU" smtClean="0"/>
              <a:pPr/>
              <a:t>06.07.2012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C0F3C-63A3-4358-BA8D-A302A399A3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99373-F685-4989-8CB0-652806EFD5F5}" type="datetimeFigureOut">
              <a:rPr lang="ru-RU" smtClean="0"/>
              <a:pPr/>
              <a:t>06.07.2012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C0F3C-63A3-4358-BA8D-A302A399A3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99373-F685-4989-8CB0-652806EFD5F5}" type="datetimeFigureOut">
              <a:rPr lang="ru-RU" smtClean="0"/>
              <a:pPr/>
              <a:t>06.07.2012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C0F3C-63A3-4358-BA8D-A302A399A3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99373-F685-4989-8CB0-652806EFD5F5}" type="datetimeFigureOut">
              <a:rPr lang="ru-RU" smtClean="0"/>
              <a:pPr/>
              <a:t>06.07.2012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C0F3C-63A3-4358-BA8D-A302A399A3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99373-F685-4989-8CB0-652806EFD5F5}" type="datetimeFigureOut">
              <a:rPr lang="ru-RU" smtClean="0"/>
              <a:pPr/>
              <a:t>06.07.2012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C0F3C-63A3-4358-BA8D-A302A399A3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99373-F685-4989-8CB0-652806EFD5F5}" type="datetimeFigureOut">
              <a:rPr lang="ru-RU" smtClean="0"/>
              <a:pPr/>
              <a:t>06.07.2012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C0F3C-63A3-4358-BA8D-A302A399A3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99373-F685-4989-8CB0-652806EFD5F5}" type="datetimeFigureOut">
              <a:rPr lang="ru-RU" smtClean="0"/>
              <a:pPr/>
              <a:t>06.07.2012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C0F3C-63A3-4358-BA8D-A302A399A3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99373-F685-4989-8CB0-652806EFD5F5}" type="datetimeFigureOut">
              <a:rPr lang="ru-RU" smtClean="0"/>
              <a:pPr/>
              <a:t>06.07.2012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C0F3C-63A3-4358-BA8D-A302A399A3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99373-F685-4989-8CB0-652806EFD5F5}" type="datetimeFigureOut">
              <a:rPr lang="ru-RU" smtClean="0"/>
              <a:pPr/>
              <a:t>06.07.2012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C0F3C-63A3-4358-BA8D-A302A399A3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499373-F685-4989-8CB0-652806EFD5F5}" type="datetimeFigureOut">
              <a:rPr lang="ru-RU" smtClean="0"/>
              <a:pPr/>
              <a:t>06.07.2012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CC0F3C-63A3-4358-BA8D-A302A399A37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415498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58204" cy="1143000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Вставить пропущенные слова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Христианская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молодежь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____________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должна выбирать себе друзей и спутников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жизни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- со знанием дела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- не легкомысленно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- тщательно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- долго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- с большой осторожностью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2" name="Picture 2" descr="http://gorko.biz/wp-content/uploads/2010/09/venchanie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43636" y="2643182"/>
            <a:ext cx="2357454" cy="333358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415498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>
                <a:latin typeface="Times New Roman" pitchFamily="18" charset="0"/>
                <a:cs typeface="Times New Roman" pitchFamily="18" charset="0"/>
              </a:rPr>
            </a:b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Остерегайтесь, чтобы то, что вы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считаете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чистым золотом,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оказалось бы низкопробным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металлом: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общение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недуховным...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теми, кто никогда не стремился к высокому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благородному...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4" name="Picture 2" descr="http://www.shoppingcard.ru/articles/img/nashi_pisma56.jp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6578" y="571480"/>
            <a:ext cx="2045270" cy="307097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415498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Взвешивайте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всякое чувство и отмечайте каждую черту характера у того человека,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которым вы намереваетесь связать свою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судьбу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0" name="Picture 2" descr="http://www.destinations.ru/uploaded/extimage/128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668522">
            <a:off x="5862238" y="3814060"/>
            <a:ext cx="2239660" cy="200449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32" name="Picture 4" descr="http://bms.24open.ru/images/53a9dc7b14d8c4d1925e762b4b63ec8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744601">
            <a:off x="1290490" y="3888169"/>
            <a:ext cx="1857388" cy="223959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415498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Старайтесь заранее понять...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...будет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ли ваша брачная жизнь счастливой или же, напротив, негармоничной и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несчастной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  <a:p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6" name="Picture 2" descr="http://masterfun.ru/images/articles/article3_full_56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43306" y="3571876"/>
            <a:ext cx="1924039" cy="288605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415498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5543560" cy="1143000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Спросите себя: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будет ли этот союз мне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помощью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моем пути к небу?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будет ли он способствовать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возрастанию моей любви к Богу?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расширит ли он сферу моего полезного влияния в этой жизни?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Если в этом нет никаких препятствий, тогда в страхе Божьем двигайтесь вперед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il_fi" descr="http://i.io.ua/img_su/small/0010/74/00107462_n1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86446" y="357166"/>
            <a:ext cx="2428892" cy="178595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415498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96974"/>
          </a:xfrm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 выборе спутника жизни необходимо исходить из того...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1857364"/>
            <a:ext cx="8229600" cy="4268799"/>
          </a:xfrm>
          <a:ln>
            <a:solidFill>
              <a:schemeClr val="accent1"/>
            </a:solidFill>
          </a:ln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обеспечит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ли этот брак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наилучшее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физическое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умственное 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уховное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развитие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супругов и их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детей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чтобы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 те, и другие могли благословлять своих ближних и чтить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Творца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http://s017.radikal.ru/i422/1202/10/b1429197cad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8" y="2500306"/>
            <a:ext cx="2504439" cy="166716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415498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42876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Молодому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человеку нужно искать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себе подругу, которая...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>
                <a:latin typeface="Times New Roman" pitchFamily="18" charset="0"/>
                <a:cs typeface="Times New Roman" pitchFamily="18" charset="0"/>
              </a:rPr>
            </a:b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857364"/>
            <a:ext cx="8229600" cy="4268799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была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бы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рядом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могла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бы нести свою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часть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жизненного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бремени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своим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влиянием могла бы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облагородить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очистить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его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могла бы сделать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его счастливым</a:t>
            </a:r>
          </a:p>
        </p:txBody>
      </p:sp>
      <p:pic>
        <p:nvPicPr>
          <p:cNvPr id="7" name="Picture 2" descr="C:\Users\Anya\Desktop\выбор спутника жизни\zhena-kerzhakov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15074" y="2285992"/>
            <a:ext cx="2162171" cy="216217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415498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Вот вопросы, которые необходимо рассмотреть: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Принесет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ли та, с которой вы сочетаетесь браком, счастье в ваш дом?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Является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ли она экономной хозяйкой?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начнет ли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она тратить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не только свой, но и ваш заработок на то, чтобы удовлетворить свое тщеславие из-за любви к показному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dirty="0"/>
              <a:t>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Являются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ли ее принципы верными в этом отношении?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Можно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ли на нее теперь в чем-нибудь положиться?...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415498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Выбирая жену, изучайте ее характер: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Будет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ли она усердной и старательной?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Или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же она перестанет заботиться о вашем отце и матери как раз в тот момент, когда они будут нуждаться в любящем сыне, чтобы опереться на него?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Picture 2" descr="http://4.bp.blogspot.com/-6ut4oTX78JA/TyGREiZNvmI/AAAAAAAAArE/4U-ZeNedcaI/s1600/%D0%BA%D0%BE%D0%BC%D0%BF%D1%8C%D1%8E%D1%82%D0%B5%D1%80-%D0%B4%D0%BB%D1%8F-%D0%B4%D0%BE%D0%BC%D0%BE%D1%85%D0%BE%D0%B7%D1%8F%D0%B9%D0%BA%D0%B8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43570" y="4071942"/>
            <a:ext cx="2857520" cy="221943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415498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Каковы главные критерии выбора мужа? Какие вопросы нужно рассмотреть?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57758"/>
          </a:xfrm>
          <a:ln>
            <a:solidFill>
              <a:schemeClr val="accent1"/>
            </a:solidFill>
          </a:ln>
        </p:spPr>
        <p:txBody>
          <a:bodyPr>
            <a:normAutofit fontScale="47500" lnSpcReduction="20000"/>
          </a:bodyPr>
          <a:lstStyle/>
          <a:p>
            <a:endParaRPr lang="ru-RU" sz="51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2000"/>
              </a:lnSpc>
              <a:spcBef>
                <a:spcPts val="0"/>
              </a:spcBef>
            </a:pP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Является ли он достойным? </a:t>
            </a:r>
          </a:p>
          <a:p>
            <a:pPr>
              <a:lnSpc>
                <a:spcPts val="2000"/>
              </a:lnSpc>
              <a:spcBef>
                <a:spcPts val="0"/>
              </a:spcBef>
            </a:pP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Каково </a:t>
            </a:r>
            <a:r>
              <a:rPr lang="ru-RU" sz="5100" dirty="0">
                <a:latin typeface="Times New Roman" pitchFamily="18" charset="0"/>
                <a:cs typeface="Times New Roman" pitchFamily="18" charset="0"/>
              </a:rPr>
              <a:t>его прошлое? </a:t>
            </a:r>
            <a:endParaRPr lang="ru-RU" sz="51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2000"/>
              </a:lnSpc>
              <a:spcBef>
                <a:spcPts val="0"/>
              </a:spcBef>
            </a:pP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Чиста </a:t>
            </a:r>
            <a:r>
              <a:rPr lang="ru-RU" sz="5100" dirty="0">
                <a:latin typeface="Times New Roman" pitchFamily="18" charset="0"/>
                <a:cs typeface="Times New Roman" pitchFamily="18" charset="0"/>
              </a:rPr>
              <a:t>ли его жизнь? </a:t>
            </a:r>
          </a:p>
          <a:p>
            <a:pPr>
              <a:lnSpc>
                <a:spcPts val="2000"/>
              </a:lnSpc>
              <a:spcBef>
                <a:spcPts val="0"/>
              </a:spcBef>
            </a:pP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Является </a:t>
            </a:r>
            <a:r>
              <a:rPr lang="ru-RU" sz="5100" dirty="0">
                <a:latin typeface="Times New Roman" pitchFamily="18" charset="0"/>
                <a:cs typeface="Times New Roman" pitchFamily="18" charset="0"/>
              </a:rPr>
              <a:t>ли </a:t>
            </a: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его любовь благородной </a:t>
            </a:r>
            <a:r>
              <a:rPr lang="ru-RU" sz="510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возвышенной </a:t>
            </a:r>
            <a:r>
              <a:rPr lang="ru-RU" sz="5100" dirty="0">
                <a:latin typeface="Times New Roman" pitchFamily="18" charset="0"/>
                <a:cs typeface="Times New Roman" pitchFamily="18" charset="0"/>
              </a:rPr>
              <a:t>или это всего лишь эмоциональный порыв</a:t>
            </a: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>
              <a:lnSpc>
                <a:spcPts val="2000"/>
              </a:lnSpc>
              <a:spcBef>
                <a:spcPts val="0"/>
              </a:spcBef>
            </a:pP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Обладает </a:t>
            </a:r>
            <a:r>
              <a:rPr lang="ru-RU" sz="5100" dirty="0">
                <a:latin typeface="Times New Roman" pitchFamily="18" charset="0"/>
                <a:cs typeface="Times New Roman" pitchFamily="18" charset="0"/>
              </a:rPr>
              <a:t>ли он свойствами характера, которые сделают ее счастливой? </a:t>
            </a:r>
            <a:endParaRPr lang="ru-RU" sz="51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2000"/>
              </a:lnSpc>
              <a:spcBef>
                <a:spcPts val="0"/>
              </a:spcBef>
            </a:pP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Может </a:t>
            </a:r>
            <a:r>
              <a:rPr lang="ru-RU" sz="5100" dirty="0">
                <a:latin typeface="Times New Roman" pitchFamily="18" charset="0"/>
                <a:cs typeface="Times New Roman" pitchFamily="18" charset="0"/>
              </a:rPr>
              <a:t>ли она обрести истинный мир и радость в его привязанности</a:t>
            </a: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>
              <a:lnSpc>
                <a:spcPts val="2000"/>
              </a:lnSpc>
              <a:spcBef>
                <a:spcPts val="0"/>
              </a:spcBef>
            </a:pP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Будет </a:t>
            </a:r>
            <a:r>
              <a:rPr lang="ru-RU" sz="5100" dirty="0">
                <a:latin typeface="Times New Roman" pitchFamily="18" charset="0"/>
                <a:cs typeface="Times New Roman" pitchFamily="18" charset="0"/>
              </a:rPr>
              <a:t>ли ей позволено сохранить свою индивидуальность, или она должна будет подчинить свое мнение и совесть мужу?... </a:t>
            </a:r>
            <a:endParaRPr lang="ru-RU" sz="51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2000"/>
              </a:lnSpc>
              <a:spcBef>
                <a:spcPts val="0"/>
              </a:spcBef>
            </a:pP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Сможет </a:t>
            </a:r>
            <a:r>
              <a:rPr lang="ru-RU" sz="5100" dirty="0">
                <a:latin typeface="Times New Roman" pitchFamily="18" charset="0"/>
                <a:cs typeface="Times New Roman" pitchFamily="18" charset="0"/>
              </a:rPr>
              <a:t>ли она вместе с ним чтить требования Спасителя превыше всего? </a:t>
            </a:r>
            <a:endParaRPr lang="ru-RU" sz="51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2000"/>
              </a:lnSpc>
              <a:spcBef>
                <a:spcPts val="0"/>
              </a:spcBef>
            </a:pP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Сохранит </a:t>
            </a:r>
            <a:r>
              <a:rPr lang="ru-RU" sz="5100" dirty="0">
                <a:latin typeface="Times New Roman" pitchFamily="18" charset="0"/>
                <a:cs typeface="Times New Roman" pitchFamily="18" charset="0"/>
              </a:rPr>
              <a:t>ли она чистыми и святыми свое тело и душу, мысли и намерения?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2290" name="Picture 2" descr="http://u.eka-mama.ru/upload/forum/upload/042/04209b6b395f7e0e05c0a93af19e3d3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72396" y="1285860"/>
            <a:ext cx="1352812" cy="135732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642910" y="2357430"/>
            <a:ext cx="8227124" cy="2739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РАЗДЕЛ 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III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ВЫБОР СПУТНИКА ЖИЗНИ</a:t>
            </a:r>
            <a:b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smtClean="0" bmk="f1094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6. Великое решение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 bmk="f1095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7. Истинная любовь или страстное увлечение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 bmk="f1096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8. Совместное поведение при ухаживании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 bmk="f1097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9. Запрещенные браки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 bmk="f1098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10. Когда совет необходим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415498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3985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Женщина, которая желает мирного, счастливого союза и хочет избежать несчастья и скорби в будущем, должна: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857364"/>
            <a:ext cx="8229600" cy="4268799"/>
          </a:xfrm>
          <a:ln>
            <a:solidFill>
              <a:schemeClr val="accent1"/>
            </a:solidFill>
          </a:ln>
        </p:spPr>
        <p:txBody>
          <a:bodyPr>
            <a:normAutofit fontScale="70000" lnSpcReduction="20000"/>
          </a:bodyPr>
          <a:lstStyle/>
          <a:p>
            <a:pPr>
              <a:lnSpc>
                <a:spcPts val="2500"/>
              </a:lnSpc>
              <a:spcBef>
                <a:spcPts val="0"/>
              </a:spcBef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выяснить,  есть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ли у ее возлюбленного мать?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2500"/>
              </a:lnSpc>
              <a:spcBef>
                <a:spcPts val="0"/>
              </a:spcBef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акой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 нее характер?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2500"/>
              </a:lnSpc>
              <a:spcBef>
                <a:spcPts val="0"/>
              </a:spcBef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ознает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ли он свои обязанности перед ней?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2500"/>
              </a:lnSpc>
              <a:spcBef>
                <a:spcPts val="0"/>
              </a:spcBef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нимателен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ли он к ее желаниям, заботится ли о ее счастье?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2500"/>
              </a:lnSpc>
              <a:spcBef>
                <a:spcPts val="0"/>
              </a:spcBef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он не уважает и не чтит свою мать, то будет ли он проявлять уважение и любовь, доброту и внимание к своей жене?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2500"/>
              </a:lnSpc>
              <a:spcBef>
                <a:spcPts val="0"/>
              </a:spcBef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огда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новизна брачных отношений закончится, то будет ли он по-прежнему любить ее?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2500"/>
              </a:lnSpc>
              <a:spcBef>
                <a:spcPts val="0"/>
              </a:spcBef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удет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ли он терпелив к ее ошибкам или чрезмерно критичен, деспотичен и властен?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ts val="2500"/>
              </a:lnSpc>
              <a:spcBef>
                <a:spcPts val="0"/>
              </a:spcBef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Истинная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привязанность закроет глаза на многие ошибки; любовь не различит их. 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 descr="http://s56.radikal.ru/i153/0808/16/8b050bfc4f3c.jpg"/>
          <p:cNvPicPr>
            <a:picLocks noChangeAspect="1" noChangeArrowheads="1"/>
          </p:cNvPicPr>
          <p:nvPr/>
        </p:nvPicPr>
        <p:blipFill>
          <a:blip r:embed="rId3" cstate="print"/>
          <a:srcRect l="36041" r="9038" b="54420"/>
          <a:stretch>
            <a:fillRect/>
          </a:stretch>
        </p:blipFill>
        <p:spPr bwMode="auto">
          <a:xfrm>
            <a:off x="6786578" y="1285860"/>
            <a:ext cx="1357322" cy="139973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415498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Молодой женщине следует принимать лишь такого спутника жизни, который...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57758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обладает чистыми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мужественными свойствами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характера 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который прилежен</a:t>
            </a: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астойчив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честен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любит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и боится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Бога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il_fi" descr="http://img1.liveinternet.ru/images/attach/c/3/77/117/77117035_dvoe0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32" y="3000372"/>
            <a:ext cx="2928958" cy="211634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Зачеркните ненужное: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Избегайте </a:t>
            </a:r>
            <a:r>
              <a:rPr lang="ru-RU" sz="3800" b="1" dirty="0">
                <a:latin typeface="Times New Roman" pitchFamily="18" charset="0"/>
                <a:cs typeface="Times New Roman" pitchFamily="18" charset="0"/>
              </a:rPr>
              <a:t>тех, кто </a:t>
            </a: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______________. 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- непочтителен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- любит праздность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- глумится над святым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- богохульствует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- прикладывается к рюмке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- невоздержан в еде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не осознает своей ответственности перед Богом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Anya\Desktop\выбор спутника жизни\le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86380" y="2786058"/>
            <a:ext cx="2866640" cy="190820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8534400" y="6310313"/>
            <a:ext cx="415498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Браки, затеваемые поспешно и эгоистично, как правило, не приносят добрых плодов, но часто заканчиваются весьма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плачевно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534400" y="6310313"/>
            <a:ext cx="415498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6146" name="Picture 2" descr="https://encrypted-tbn3.google.com/images?q=tbn:ANd9GcTXbfq7Mf1qDQ-mMCSPX7OPmYkpSBCOXpmv7WFZvQ96PEx4OeD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3240" y="3429000"/>
            <a:ext cx="3229451" cy="228601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Можно ли расторгнуть помолвку?</a:t>
            </a:r>
            <a:endParaRPr lang="ru-RU" dirty="0"/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pPr lvl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...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но гораздо лучше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расторгнуть помолвку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перед браком, чем расторгать брак, как делают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многие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415498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5126" name="Picture 6" descr="https://encrypted-tbn0.google.com/images?q=tbn:ANd9GcQ4FiYd5Pr4JMOj_uTsEV0DQnVwgd2xAfvzxRoN8mZ1CS2zhxXZ3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42" y="3571876"/>
            <a:ext cx="2628900" cy="173355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Пусть каждый шаг навстречу брачному союзу будет отмечен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кромностью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простотой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скренностью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горячим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желанием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угодить Богу 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почтить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Его</a:t>
            </a:r>
          </a:p>
          <a:p>
            <a:pPr algn="ctr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Брак оказывает влияние на последующую жизнь в этом мире и в мире грядущем. Искренний христианин не будет строить планов, которые Бог не может 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одобрить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534400" y="6310313"/>
            <a:ext cx="415498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4098" name="Picture 2" descr="http://s54.radikal.ru/i143/0808/b3/272d9a26c16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29322" y="1785926"/>
            <a:ext cx="2571768" cy="192882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415498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8" name="il_fi" descr="http://shepetivka-sda.ucoz.ua/_pu/8/92890151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1500174"/>
            <a:ext cx="2857520" cy="3228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714348" y="2092577"/>
            <a:ext cx="7572428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0" i="0" u="none" strike="noStrike" cap="none" normalizeH="0" baseline="0" dirty="0" smtClean="0" bmk="f109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6. </a:t>
            </a:r>
            <a:br>
              <a:rPr kumimoji="0" lang="ru-RU" sz="3600" b="0" i="0" u="none" strike="noStrike" cap="none" normalizeH="0" baseline="0" dirty="0" smtClean="0" bmk="f109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Великое решение</a:t>
            </a:r>
            <a:endParaRPr kumimoji="0" lang="ru-RU" sz="6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415498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Люди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которые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хотят, чтобы их брак после свадьбы превратился в жалкое зрелище, должны уже сейчас сделать его предметом серьезных искренних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размышлений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C:\Users\Alya\Documents\Файлы Mail.Ru Агента\ale4ka22@mail.ru\anechka-ee@mail.ru\wedding (1).jpg"/>
          <p:cNvPicPr>
            <a:picLocks noChangeAspect="1" noChangeArrowheads="1"/>
          </p:cNvPicPr>
          <p:nvPr/>
        </p:nvPicPr>
        <p:blipFill>
          <a:blip r:embed="rId3" cstate="print"/>
          <a:srcRect l="11722"/>
          <a:stretch>
            <a:fillRect/>
          </a:stretch>
        </p:blipFill>
        <p:spPr bwMode="auto">
          <a:xfrm>
            <a:off x="6215074" y="642918"/>
            <a:ext cx="2118225" cy="17996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415498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96974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Закончить предложение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857364"/>
            <a:ext cx="8229600" cy="4268799"/>
          </a:xfrm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Одно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из самых губительных средств, способных свести на нет полезную жизнедеятельность молодых мужчин 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женщин -  _________.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- это ранний брак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- это брак по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расчету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это необдуманная женитьба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- это неравный брак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il_fi" descr="http://zhenitba.info/sites/zhenitba.info/files/pomolvka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72198" y="4071942"/>
            <a:ext cx="2357454" cy="172333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415498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6043626" cy="1143000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? Закончить предложение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>
              <a:spcBef>
                <a:spcPts val="600"/>
              </a:spcBef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Искренний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христианин не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будет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принимать окончательного решения по поводу выбора спутника жизни, не убедившись, что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__________.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родители дают согласие на брак</a:t>
            </a:r>
          </a:p>
          <a:p>
            <a:pPr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 пастор согласен провести обряд венчания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церковь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 друзья одобряют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выбор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Бог одобряет его планы</a:t>
            </a:r>
          </a:p>
          <a:p>
            <a:pPr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2" descr="C:\Users\Anya\Desktop\выбор спутника жизни\1249896232_big_1248689159_1247735486_avt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57950" y="571480"/>
            <a:ext cx="2374073" cy="157163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415498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68412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857364"/>
            <a:ext cx="8229600" cy="4268799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Брак в большинстве случаев является неприятным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бременем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Тысячи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людей состоят в браке, но они не подходят друг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другу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Небесные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книги обременены горем, несчастьями и оскорблениями, процветающими под брачным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покровом...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415498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Вот почему я хочу предостеречь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молодых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людей, достигших брачного возраста, чтобы они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торопились в выборе спутника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жизни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Тропа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брачной жизни может казаться прекрасной и счастливой, но разве вы не можете разочароваться, как тысячи других?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C:\Users\Marina Ott\Pictures\8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6858016" y="500042"/>
            <a:ext cx="1571636" cy="1618616"/>
          </a:xfrm>
          <a:prstGeom prst="rect">
            <a:avLst/>
          </a:prstGeom>
          <a:noFill/>
          <a:ln w="9525">
            <a:solidFill>
              <a:schemeClr val="accent4">
                <a:lumMod val="5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pic>
      <p:sp>
        <p:nvSpPr>
          <p:cNvPr id="5" name="TextBox 4"/>
          <p:cNvSpPr txBox="1"/>
          <p:nvPr/>
        </p:nvSpPr>
        <p:spPr>
          <a:xfrm>
            <a:off x="8534400" y="6310313"/>
            <a:ext cx="415498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600" b="1" dirty="0" smtClean="0">
                <a:latin typeface="Times New Roman" pitchFamily="18" charset="0"/>
                <a:cs typeface="Times New Roman" pitchFamily="18" charset="0"/>
              </a:rPr>
              <a:t>О чем, прежде, </a:t>
            </a:r>
            <a:r>
              <a:rPr lang="ru-RU" sz="4600" b="1" dirty="0" smtClean="0">
                <a:latin typeface="Times New Roman" pitchFamily="18" charset="0"/>
                <a:cs typeface="Times New Roman" pitchFamily="18" charset="0"/>
              </a:rPr>
              <a:t>следует подумать</a:t>
            </a:r>
            <a:r>
              <a:rPr lang="ru-RU" sz="46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3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- каким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будет характер и влияние семьи, которую они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создадут</a:t>
            </a:r>
          </a:p>
          <a:p>
            <a:pPr>
              <a:buNone/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- о священной обязанности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воспитывать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детей</a:t>
            </a:r>
          </a:p>
          <a:p>
            <a:pPr>
              <a:buNone/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- о будущем благополучи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детей 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- о собственном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счастье в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будущем</a:t>
            </a:r>
          </a:p>
          <a:p>
            <a:pPr>
              <a:buNone/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- о физическом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моральном образце,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который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воспримут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их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дети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2" descr="C:\Users\Anya\Desktop\выбор спутника жизни\young_family_program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00892" y="642918"/>
            <a:ext cx="1928826" cy="14466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427</TotalTime>
  <Words>642</Words>
  <Application>Microsoft Office PowerPoint</Application>
  <PresentationFormat>Экран (4:3)</PresentationFormat>
  <Paragraphs>144</Paragraphs>
  <Slides>28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Тема Office</vt:lpstr>
      <vt:lpstr>Слайд 1</vt:lpstr>
      <vt:lpstr>Слайд 2</vt:lpstr>
      <vt:lpstr>Слайд 3</vt:lpstr>
      <vt:lpstr>!</vt:lpstr>
      <vt:lpstr>? Закончить предложение</vt:lpstr>
      <vt:lpstr>? Закончить предложение</vt:lpstr>
      <vt:lpstr>!</vt:lpstr>
      <vt:lpstr>!</vt:lpstr>
      <vt:lpstr>? </vt:lpstr>
      <vt:lpstr>? Вставить пропущенные слова</vt:lpstr>
      <vt:lpstr>  !  </vt:lpstr>
      <vt:lpstr>!</vt:lpstr>
      <vt:lpstr> Старайтесь заранее понять...</vt:lpstr>
      <vt:lpstr>Спросите себя:</vt:lpstr>
      <vt:lpstr>При выборе спутника жизни необходимо исходить из того...</vt:lpstr>
      <vt:lpstr> Молодому человеку нужно искать  себе подругу, которая... </vt:lpstr>
      <vt:lpstr>Вот вопросы, которые необходимо рассмотреть:</vt:lpstr>
      <vt:lpstr>Выбирая жену, изучайте ее характер:</vt:lpstr>
      <vt:lpstr>Каковы главные критерии выбора мужа? Какие вопросы нужно рассмотреть?</vt:lpstr>
      <vt:lpstr>Женщина, которая желает мирного, счастливого союза и хочет избежать несчастья и скорби в будущем, должна:</vt:lpstr>
      <vt:lpstr>Молодой женщине следует принимать лишь такого спутника жизни, который...</vt:lpstr>
      <vt:lpstr> ? Зачеркните ненужное: </vt:lpstr>
      <vt:lpstr>!</vt:lpstr>
      <vt:lpstr>Можно ли расторгнуть помолвку?</vt:lpstr>
      <vt:lpstr>Пусть каждый шаг навстречу брачному союзу будет отмечен</vt:lpstr>
      <vt:lpstr>Слайд 26</vt:lpstr>
      <vt:lpstr>Слайд 27</vt:lpstr>
      <vt:lpstr>Слайд 28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Marina Ott</dc:creator>
  <cp:lastModifiedBy>Marina Ott</cp:lastModifiedBy>
  <cp:revision>26</cp:revision>
  <dcterms:created xsi:type="dcterms:W3CDTF">2012-05-31T05:55:58Z</dcterms:created>
  <dcterms:modified xsi:type="dcterms:W3CDTF">2012-07-06T04:55:34Z</dcterms:modified>
</cp:coreProperties>
</file>