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8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3" r:id="rId25"/>
    <p:sldId id="285" r:id="rId26"/>
    <p:sldId id="284" r:id="rId2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8DC437-ABF8-4A24-80FC-05E842B5EBED}" type="datetimeFigureOut">
              <a:rPr lang="ru-RU" smtClean="0"/>
              <a:pPr/>
              <a:t>27.06.2012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A43CA09-98F9-4609-860D-81826D595B9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04A617-66C6-49EF-AA1E-80915BCB26A1}" type="slidenum">
              <a:rPr lang="ru-RU" smtClean="0"/>
              <a:pPr/>
              <a:t>4</a:t>
            </a:fld>
            <a:endParaRPr lang="ru-RU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15</a:t>
            </a:fld>
            <a:endParaRPr lang="ru-RU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Ответ: Все ответы верны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43CA09-98F9-4609-860D-81826D595B99}" type="slidenum">
              <a:rPr lang="ru-RU" smtClean="0"/>
              <a:pPr/>
              <a:t>16</a:t>
            </a:fld>
            <a:endParaRPr lang="ru-RU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Ответ: все ответы верны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17</a:t>
            </a:fld>
            <a:endParaRPr lang="ru-RU" dirty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Ответ: показать себя мужчиной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18</a:t>
            </a:fld>
            <a:endParaRPr lang="ru-RU" dirty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Ответ: мужем и женой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19</a:t>
            </a:fld>
            <a:endParaRPr lang="ru-RU" dirty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20</a:t>
            </a:fld>
            <a:endParaRPr lang="ru-RU" dirty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21</a:t>
            </a:fld>
            <a:endParaRPr lang="ru-RU" dirty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Ответ:  Он должен жить с ней, несмотря на то, что она противодействует и притесняет его.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22</a:t>
            </a:fld>
            <a:endParaRPr lang="ru-RU" dirty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Ответ: все ответы верны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23</a:t>
            </a:fld>
            <a:endParaRPr lang="ru-RU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ответ: смерти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7AC63E-1243-4DD1-8A40-F8B550FBC79E}" type="slidenum">
              <a:rPr lang="ru-RU" smtClean="0"/>
              <a:pPr/>
              <a:t>5</a:t>
            </a:fld>
            <a:endParaRPr lang="ru-RU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Ответ: тщательно обдумана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7AC63E-1243-4DD1-8A40-F8B550FBC79E}" type="slidenum">
              <a:rPr lang="ru-RU" smtClean="0"/>
              <a:pPr/>
              <a:t>6</a:t>
            </a:fld>
            <a:endParaRPr lang="ru-RU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Ответ: тщательно обдумана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43CA09-98F9-4609-860D-81826D595B99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Ответ: - неверность брачному обету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04A617-66C6-49EF-AA1E-80915BCB26A1}" type="slidenum">
              <a:rPr lang="ru-RU" smtClean="0"/>
              <a:pPr/>
              <a:t>9</a:t>
            </a:fld>
            <a:endParaRPr lang="ru-RU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Ответ: 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законом величайшего благословения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C45838-75A4-4FFE-96EC-AFB644E03DDC}" type="slidenum">
              <a:rPr lang="ru-RU" smtClean="0"/>
              <a:pPr/>
              <a:t>10</a:t>
            </a:fld>
            <a:endParaRPr lang="ru-RU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04A617-66C6-49EF-AA1E-80915BCB26A1}" type="slidenum">
              <a:rPr lang="ru-RU" smtClean="0"/>
              <a:pPr/>
              <a:t>11</a:t>
            </a:fld>
            <a:endParaRPr lang="ru-RU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C45838-75A4-4FFE-96EC-AFB644E03DDC}" type="slidenum">
              <a:rPr lang="ru-RU" smtClean="0"/>
              <a:pPr/>
              <a:t>12</a:t>
            </a:fld>
            <a:endParaRPr lang="ru-RU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14</a:t>
            </a:fld>
            <a:endParaRPr lang="ru-RU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BC9169-B347-4373-A13A-CDEB31B88218}" type="datetimeFigureOut">
              <a:rPr lang="ru-RU" smtClean="0"/>
              <a:pPr/>
              <a:t>27.06.2012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3E1668-384A-4230-BA35-6A0B7F9E32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BC9169-B347-4373-A13A-CDEB31B88218}" type="datetimeFigureOut">
              <a:rPr lang="ru-RU" smtClean="0"/>
              <a:pPr/>
              <a:t>27.06.2012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3E1668-384A-4230-BA35-6A0B7F9E32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BC9169-B347-4373-A13A-CDEB31B88218}" type="datetimeFigureOut">
              <a:rPr lang="ru-RU" smtClean="0"/>
              <a:pPr/>
              <a:t>27.06.2012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3E1668-384A-4230-BA35-6A0B7F9E32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BC9169-B347-4373-A13A-CDEB31B88218}" type="datetimeFigureOut">
              <a:rPr lang="ru-RU" smtClean="0"/>
              <a:pPr/>
              <a:t>27.06.2012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3E1668-384A-4230-BA35-6A0B7F9E32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BC9169-B347-4373-A13A-CDEB31B88218}" type="datetimeFigureOut">
              <a:rPr lang="ru-RU" smtClean="0"/>
              <a:pPr/>
              <a:t>27.06.2012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3E1668-384A-4230-BA35-6A0B7F9E32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BC9169-B347-4373-A13A-CDEB31B88218}" type="datetimeFigureOut">
              <a:rPr lang="ru-RU" smtClean="0"/>
              <a:pPr/>
              <a:t>27.06.2012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3E1668-384A-4230-BA35-6A0B7F9E32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BC9169-B347-4373-A13A-CDEB31B88218}" type="datetimeFigureOut">
              <a:rPr lang="ru-RU" smtClean="0"/>
              <a:pPr/>
              <a:t>27.06.2012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3E1668-384A-4230-BA35-6A0B7F9E32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BC9169-B347-4373-A13A-CDEB31B88218}" type="datetimeFigureOut">
              <a:rPr lang="ru-RU" smtClean="0"/>
              <a:pPr/>
              <a:t>27.06.2012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3E1668-384A-4230-BA35-6A0B7F9E32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BC9169-B347-4373-A13A-CDEB31B88218}" type="datetimeFigureOut">
              <a:rPr lang="ru-RU" smtClean="0"/>
              <a:pPr/>
              <a:t>27.06.2012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3E1668-384A-4230-BA35-6A0B7F9E32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BC9169-B347-4373-A13A-CDEB31B88218}" type="datetimeFigureOut">
              <a:rPr lang="ru-RU" smtClean="0"/>
              <a:pPr/>
              <a:t>27.06.2012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3E1668-384A-4230-BA35-6A0B7F9E32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BC9169-B347-4373-A13A-CDEB31B88218}" type="datetimeFigureOut">
              <a:rPr lang="ru-RU" smtClean="0"/>
              <a:pPr/>
              <a:t>27.06.2012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3E1668-384A-4230-BA35-6A0B7F9E32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BC9169-B347-4373-A13A-CDEB31B88218}" type="datetimeFigureOut">
              <a:rPr lang="ru-RU" smtClean="0"/>
              <a:pPr/>
              <a:t>27.06.2012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3E1668-384A-4230-BA35-6A0B7F9E320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 dirty="0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</p:txBody>
      </p:sp>
      <p:pic>
        <p:nvPicPr>
          <p:cNvPr id="2052" name="Picture 2" descr="C:\Users\ikasap.EAD-SDA\Desktop\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14338"/>
            <a:ext cx="9144000" cy="7072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?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Вставить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пропущенные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слова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785926"/>
            <a:ext cx="6429420" cy="4311649"/>
          </a:xfrm>
          <a:ln>
            <a:solidFill>
              <a:schemeClr val="accent1"/>
            </a:solidFill>
          </a:ln>
        </p:spPr>
        <p:txBody>
          <a:bodyPr>
            <a:normAutofit fontScale="85000" lnSpcReduction="20000"/>
          </a:bodyPr>
          <a:lstStyle/>
          <a:p>
            <a:r>
              <a:rPr lang="ru-RU" sz="3300" i="1" dirty="0" smtClean="0">
                <a:latin typeface="Times New Roman" pitchFamily="18" charset="0"/>
                <a:cs typeface="Times New Roman" pitchFamily="18" charset="0"/>
              </a:rPr>
              <a:t>Творец </a:t>
            </a:r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провозгласил закон о браке для всех детей Адама до конца времени. То, что вечный Отец Сам объявил благом, было законом _______  _______, способствующего развитию </a:t>
            </a:r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человека.</a:t>
            </a:r>
            <a:endParaRPr lang="ru-RU" sz="33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величайшего благословения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величайшей мудрости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56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pic>
        <p:nvPicPr>
          <p:cNvPr id="34818" name="Picture 2" descr="http://www.epochtimes.com.ua/upload/iblock/e32/e32c99e4dbc7d93940e08eea299b413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715140" y="2536026"/>
            <a:ext cx="1928826" cy="2893238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56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pic>
        <p:nvPicPr>
          <p:cNvPr id="8" name="Picture 1" descr="C:\Users\Marina Ott\Pictures\8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1472" y="214290"/>
            <a:ext cx="1714512" cy="183334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sp>
        <p:nvSpPr>
          <p:cNvPr id="10" name="Содержимое 9"/>
          <p:cNvSpPr>
            <a:spLocks noGrp="1"/>
          </p:cNvSpPr>
          <p:nvPr>
            <p:ph idx="1"/>
          </p:nvPr>
        </p:nvSpPr>
        <p:spPr>
          <a:xfrm>
            <a:off x="457200" y="2143116"/>
            <a:ext cx="8229600" cy="3983047"/>
          </a:xfrm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Иисус пришел в наш мир, чтобы исправить ошибки и восстановить моральный образ Бога в человеке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2770" name="Picture 2" descr="http://www.ladyboss.com.ua/images/user_images/announces/img_ann_368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428992" y="3214686"/>
            <a:ext cx="2428892" cy="228481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56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Его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(Христа)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первое чудо было совершено по случаю свадьбы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Так Он заявил миру, что брак, когда он чист и незапятнан, является священным постановлением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22" name="Picture 2" descr="http://zonahelp.ru/wp-content/uploads/2011/11/grazhdanskij-brak-420x391.jpg"/>
          <p:cNvPicPr>
            <a:picLocks noChangeAspect="1" noChangeArrowheads="1"/>
          </p:cNvPicPr>
          <p:nvPr/>
        </p:nvPicPr>
        <p:blipFill>
          <a:blip r:embed="rId4" cstate="print"/>
          <a:srcRect l="8929" t="5754" r="16071" b="29028"/>
          <a:stretch>
            <a:fillRect/>
          </a:stretch>
        </p:blipFill>
        <p:spPr bwMode="auto">
          <a:xfrm>
            <a:off x="4214810" y="3929066"/>
            <a:ext cx="2470914" cy="2000264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Совет тому, кто помышляет о разводе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Ничто, кроме осквернения брачного ложа, не может нарушить или отменить брачный обет</a:t>
            </a:r>
            <a:endParaRPr lang="ru-RU" sz="28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56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pic>
        <p:nvPicPr>
          <p:cNvPr id="28674" name="Picture 2" descr="http://2beyoung.ru/userfiles/pages/happy-marriage.jpg"/>
          <p:cNvPicPr>
            <a:picLocks noChangeAspect="1" noChangeArrowheads="1"/>
          </p:cNvPicPr>
          <p:nvPr/>
        </p:nvPicPr>
        <p:blipFill>
          <a:blip r:embed="rId3" cstate="print"/>
          <a:srcRect l="12500" r="12499"/>
          <a:stretch>
            <a:fillRect/>
          </a:stretch>
        </p:blipFill>
        <p:spPr bwMode="auto">
          <a:xfrm>
            <a:off x="3428992" y="2571744"/>
            <a:ext cx="2143140" cy="28575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56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600200"/>
            <a:ext cx="5829312" cy="4525963"/>
          </a:xfrm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Бог назвал только один повод, на основании которого жена может оставить своего мужа или муж может оставить свою жену, и этот повод -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прелюбодеяние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Пусть это станет темой для молитвенного исследования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" name="Picture 2" descr="http://www.hopeforpeople.org/content/u/image/articles/133/301547884_f086e57b1e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43636" y="3643314"/>
            <a:ext cx="2762236" cy="183965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Мой брат, моя сестра!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56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 fontScale="775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... некоторое время вы не живете вместе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 не пошли бы этим путем и не стали бы этого делать, если бы лелеяли в себе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терпение, доброту и выдержку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которые всегда должны существовать между мужем и женой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Ни один из вас не должен навязывать свою волю другому и пытаться осуществить свои идеи и планы, не считаясь с последствиями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Никто из вас не должен делать так, как ему нравится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Просите своего Небесного Отца, чтобы Он сохранил вас от искушения говорить друг с другом раздражительно, грубо и дерзко...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 fontScale="85000" lnSpcReduction="2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Что должны предпринять супруги, стоящие на грани развода?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довериться Богу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воздерживаться от неприятных высказываний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смириться перед Богом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дисциплинировать себя как муж и жена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придти к Христу за помощью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покаяться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молиться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не говорить слов, которые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могут сделать людей несчастными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56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3554" name="Picture 2" descr="http://outpouring.ru/Sve/Covenant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43636" y="3857628"/>
            <a:ext cx="2680024" cy="207170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56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?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Некой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жене Е.Уайт не советовала возвращаться к мужу на основании</a:t>
            </a:r>
            <a:endParaRPr lang="ru-RU" sz="3200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1600200"/>
            <a:ext cx="5400684" cy="4525963"/>
          </a:xfrm>
          <a:ln>
            <a:solidFill>
              <a:schemeClr val="accent1"/>
            </a:solidFill>
          </a:ln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того, что в нем не произошла решительная перемена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того, что Господу не угодны его представления о доле по отношению к жене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он не знает, как обращаться с женой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2530" name="Picture 2" descr="http://img.galya.ru/galya.ru/Pictures2/catalog_dir/2011/04/27/2560166.jpg"/>
          <p:cNvPicPr>
            <a:picLocks noChangeAspect="1" noChangeArrowheads="1"/>
          </p:cNvPicPr>
          <p:nvPr/>
        </p:nvPicPr>
        <p:blipFill>
          <a:blip r:embed="rId4" cstate="print"/>
          <a:srcRect l="13889"/>
          <a:stretch>
            <a:fillRect/>
          </a:stretch>
        </p:blipFill>
        <p:spPr bwMode="auto">
          <a:xfrm>
            <a:off x="6357950" y="2643182"/>
            <a:ext cx="2214560" cy="257175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56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?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Покинутому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мужу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 fontScale="925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Некоему мужу, которого оставила жена, Е.Уайт писала: 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Поскольку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она определенно и решительно сделала свой выбор, то вам остается только взять свой крест 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_______________.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навсегда забыть о ней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забыть, как ее зовут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остаться с ней друзьями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показать себя мужчиной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482" name="Picture 2" descr="http://shelk.org/uploads/posts/2010-11/1289491805_9537711_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86446" y="3786190"/>
            <a:ext cx="2571767" cy="2571768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36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Если супруги развелись не по причине прелюбодеяния, кем  согласно законам Божьим  и Библии они являются?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свободными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мужем и женой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знакомыми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посторонними мужчиной и женщиной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2" descr="C:\Users\ikasap.EAD-SDA\Desktop\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642910" y="1647568"/>
            <a:ext cx="8072494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Заголовок 4"/>
          <p:cNvSpPr>
            <a:spLocks noGrp="1"/>
          </p:cNvSpPr>
          <p:nvPr>
            <p:ph type="ctrTitle"/>
          </p:nvPr>
        </p:nvSpPr>
        <p:spPr>
          <a:xfrm>
            <a:off x="1071538" y="2500306"/>
            <a:ext cx="7772400" cy="292895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ts val="2500"/>
              </a:lnSpc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РАЗДЕЛ 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XII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. НОРМЫ СЕМЕЙНОЙ ЖИЗНИ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Глава 52. Управление домом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Глава 53. Единый фронт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Глава 54. Религия в семье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Глава 55. Моральные нормы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Глава 56. Развод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Глава 57. Отношение к неверующему спутнику жизни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Глава 58. Семья служителя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Глава 59. Престарелые родители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56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58204" cy="1143000"/>
          </a:xfrm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По-прежнему женатые для Бога, хотя и разведенные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 fontScale="850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Женщина может быть легально разведенной со своим мужем согласно законам страны и все же оставаться неразведенной для Бога по вышнему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закону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Есть только один грех -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грех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прелюбодеяния, который может поставить мужа или жену в такое положение, когда они вольны освободиться от брачного обета в очах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Божьих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Хотя законы страны могут и допускать развод, все же они являются мужем и женой во свете Библии, согласно законам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Божьим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5</a:t>
            </a: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6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1500166" y="1600200"/>
            <a:ext cx="7215238" cy="4525963"/>
          </a:xfrm>
          <a:ln>
            <a:solidFill>
              <a:schemeClr val="accent1"/>
            </a:solidFill>
          </a:ln>
        </p:spPr>
        <p:txBody>
          <a:bodyPr>
            <a:normAutofit fontScale="925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Я видела, что сестра К. все же не имеет права выходить замуж за другого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но если она, как и любая другая женщина, желает получить законный развод на основании того, что ее муж был виновен в прелюбодеянии,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то в этом случае она свободна выходить замуж за того, за кого пожелает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1" descr="C:\Users\Marina Ott\Pictures\8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4282" y="642918"/>
            <a:ext cx="1536578" cy="1643074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56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25536"/>
          </a:xfr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457200" y="1714488"/>
            <a:ext cx="8229600" cy="4411675"/>
          </a:xfrm>
          <a:ln>
            <a:solidFill>
              <a:schemeClr val="accent1"/>
            </a:solidFill>
          </a:ln>
        </p:spPr>
        <p:txBody>
          <a:bodyPr>
            <a:normAutofit fontScale="92500" lnSpcReduction="2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Имеет ли право муж развестись с женой на основании того, что она неверующая и противится истине?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он должен жить с ней, несмотря на то, что она противодействует и притесняет его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он должен жить с ней, если она НЕ противодействует и НЕ притесняет его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56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?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Как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мужу и жене сохранить свой брак?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614882"/>
          </a:xfrm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pPr>
              <a:lnSpc>
                <a:spcPts val="3000"/>
              </a:lnSpc>
              <a:spcBef>
                <a:spcPts val="0"/>
              </a:spcBef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 воспитывать в себе уважение друг к другу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 воспитывать в себе привязанность друг к другу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 не говорить и не делать то, что вызывает  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раздражение и досаду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 каждый должен заботиться о другом  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 делать все, чтобы укрепить взаимную  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привязанность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 исполнять свой долг друг перед другом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 муж  - воспитывать в себе трудолюбие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 жене – простить своего мужа и стараться быть 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послушной и любящей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5</a:t>
            </a:r>
            <a:r>
              <a:rPr lang="ru-RU" sz="360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6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pic>
        <p:nvPicPr>
          <p:cNvPr id="8" name="il_fi" descr="http://shepetivka-sda.ucoz.ua/_pu/8/92890151.jpg"/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14678" y="1500174"/>
            <a:ext cx="2857520" cy="32282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117" y="-1587"/>
            <a:ext cx="9148233" cy="686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 dirty="0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</p:txBody>
      </p:sp>
      <p:pic>
        <p:nvPicPr>
          <p:cNvPr id="2052" name="Picture 2" descr="C:\Users\ikasap.EAD-SDA\Desktop\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14338"/>
            <a:ext cx="9144000" cy="7072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 dirty="0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</p:txBody>
      </p:sp>
      <p:pic>
        <p:nvPicPr>
          <p:cNvPr id="2052" name="Picture 2" descr="C:\Users\ikasap.EAD-SDA\Desktop\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714348" y="2369576"/>
            <a:ext cx="7572428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4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4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endParaRPr kumimoji="0" lang="ru-RU" sz="6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714612" y="2643182"/>
            <a:ext cx="371477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Глава 56.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Развод</a:t>
            </a:r>
            <a:endParaRPr lang="ru-RU" sz="3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56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Брак - это контракт на всю жизнь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043114"/>
          </a:xfrm>
          <a:ln>
            <a:solidFill>
              <a:schemeClr val="accent1"/>
            </a:solidFill>
          </a:ln>
        </p:spPr>
        <p:txBody>
          <a:bodyPr>
            <a:normAutofit fontScale="850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сознании молодых брак облечен в романтический ореол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трудно отбросить эту особенность...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трудно запечатлеть в разуме чувство большой ответственности, связанной с брачным обетом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5060" name="Picture 4" descr="http://www.obozrevatel.cz/files/images/brak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00430" y="3786190"/>
            <a:ext cx="2228850" cy="222885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56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10" name="Содержимое 9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 lnSpcReduction="1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Брачный обет объединяет судьбы двух людей узами, которые не может расторгнуть ничто, кроме _____________.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неверности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смерти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неба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любви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Заголовок 10"/>
          <p:cNvSpPr>
            <a:spLocks noGrp="1"/>
          </p:cNvSpPr>
          <p:nvPr>
            <p:ph type="title"/>
          </p:nvPr>
        </p:nvSpPr>
        <p:spPr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?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Закончить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предложение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56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?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Вставить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пропущенные слова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428596" y="1571612"/>
            <a:ext cx="5643602" cy="4525963"/>
          </a:xfrm>
          <a:ln>
            <a:solidFill>
              <a:schemeClr val="accent1"/>
            </a:solidFill>
          </a:ln>
        </p:spPr>
        <p:txBody>
          <a:bodyPr>
            <a:normAutofit fontScale="92500" lnSpcReduction="2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Каждая брачная помолвка должна быть _______  _______, потому что брак - это шаг, который определяет всю человеческую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жизнь.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тщательно обдумана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тщательно взвешена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серьезным делом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обсуждена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62" name="Picture 2" descr="http://arushanov-robert.ru/wp-content/uploads/2011/03/%D0%BF%D1%80%D0%BE%D0%B1%D0%BD%D1%8B%D0%B9-%D0%B1%D1%80%D0%B0%D0%BA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43504" y="3357562"/>
            <a:ext cx="3333773" cy="250033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56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10" name="Содержимое 9"/>
          <p:cNvSpPr>
            <a:spLocks noGrp="1"/>
          </p:cNvSpPr>
          <p:nvPr>
            <p:ph idx="1"/>
          </p:nvPr>
        </p:nvSpPr>
        <p:spPr>
          <a:xfrm>
            <a:off x="357158" y="357166"/>
            <a:ext cx="8229600" cy="5214974"/>
          </a:xfrm>
          <a:ln>
            <a:solidFill>
              <a:schemeClr val="accent1"/>
            </a:solidFill>
          </a:ln>
        </p:spPr>
        <p:txBody>
          <a:bodyPr>
            <a:normAutofit lnSpcReduction="10000"/>
          </a:bodyPr>
          <a:lstStyle/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Мужчина и женщина должны внимательно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обсудить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смогут ли они быть верными друг другу вопреки превратностям судьбы все то время, пока будут жить вместе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8914" name="Picture 2" descr="http://goldensign.ru/files/images/news/engagement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14678" y="714356"/>
            <a:ext cx="2169452" cy="242889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?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Вставить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пропущенные слова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56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 fontScale="92500" lnSpcReduction="1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Каждая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брачная помолвка должна быть _______  _______, потому что брак - это шаг, который определяет всю человеческую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жизнь.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тщательно обдумана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тщательно взвешена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серьезным делом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обсуждена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4818" name="Picture 2" descr="http://www.yanevesta.com/i/images/engagement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72132" y="3571876"/>
            <a:ext cx="2762269" cy="207170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56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 fontScale="85000" lnSpcReduction="20000"/>
          </a:bodyPr>
          <a:lstStyle/>
          <a:p>
            <a:pPr marL="360363" indent="-360363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 Нагорной проповеди Иисус ясно объявил, что причиной расторжения брачных уз может быть только _________________________.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смерть одного из супругов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неверность брачному обету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обоюдное решение супругов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серьезная болезнь одного из супругов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невозможность иметь детей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нарушение брачного контракта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5829312" cy="1143000"/>
          </a:xfr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?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Закончить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предложение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6866" name="Picture 2" descr="https://encrypted-tbn3.google.com/images?q=tbn:ANd9GcTy5KDPA-F6hBNjShtL88P83g441tTPgWMQIty-WhB52YzER79q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715140" y="3786190"/>
            <a:ext cx="2143125" cy="2143125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113</TotalTime>
  <Words>719</Words>
  <Application>Microsoft Office PowerPoint</Application>
  <PresentationFormat>Экран (4:3)</PresentationFormat>
  <Paragraphs>115</Paragraphs>
  <Slides>26</Slides>
  <Notes>18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7" baseType="lpstr">
      <vt:lpstr>Тема Office</vt:lpstr>
      <vt:lpstr>Слайд 1</vt:lpstr>
      <vt:lpstr>РАЗДЕЛ XII. НОРМЫ СЕМЕЙНОЙ ЖИЗНИ Глава 52. Управление домом Глава 53. Единый фронт Глава 54. Религия в семье Глава 55. Моральные нормы Глава 56. Развод Глава 57. Отношение к неверующему спутнику жизни Глава 58. Семья служителя Глава 59. Престарелые родители </vt:lpstr>
      <vt:lpstr>Слайд 3</vt:lpstr>
      <vt:lpstr>Брак - это контракт на всю жизнь</vt:lpstr>
      <vt:lpstr>? Закончить предложение</vt:lpstr>
      <vt:lpstr>? Вставить пропущенные слова</vt:lpstr>
      <vt:lpstr>Слайд 7</vt:lpstr>
      <vt:lpstr>? Вставить пропущенные слова</vt:lpstr>
      <vt:lpstr>? Закончить предложение</vt:lpstr>
      <vt:lpstr>? Вставить пропущенные слова</vt:lpstr>
      <vt:lpstr>Слайд 11</vt:lpstr>
      <vt:lpstr>Слайд 12</vt:lpstr>
      <vt:lpstr>Совет тому, кто помышляет о разводе</vt:lpstr>
      <vt:lpstr>!</vt:lpstr>
      <vt:lpstr>Мой брат, моя сестра!</vt:lpstr>
      <vt:lpstr>?</vt:lpstr>
      <vt:lpstr>? Некой жене Е.Уайт не советовала возвращаться к мужу на основании</vt:lpstr>
      <vt:lpstr>? Покинутому мужу</vt:lpstr>
      <vt:lpstr>?</vt:lpstr>
      <vt:lpstr>По-прежнему женатые для Бога, хотя и разведенные</vt:lpstr>
      <vt:lpstr>!</vt:lpstr>
      <vt:lpstr>?</vt:lpstr>
      <vt:lpstr>? Как мужу и жене сохранить свой брак?</vt:lpstr>
      <vt:lpstr>Слайд 24</vt:lpstr>
      <vt:lpstr>Слайд 25</vt:lpstr>
      <vt:lpstr>Слайд 26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Marina Ott</dc:creator>
  <cp:lastModifiedBy>Marina Ott</cp:lastModifiedBy>
  <cp:revision>4</cp:revision>
  <dcterms:created xsi:type="dcterms:W3CDTF">2012-06-18T10:30:56Z</dcterms:created>
  <dcterms:modified xsi:type="dcterms:W3CDTF">2012-06-26T18:35:01Z</dcterms:modified>
</cp:coreProperties>
</file>