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8" r:id="rId5"/>
    <p:sldId id="273" r:id="rId6"/>
    <p:sldId id="258" r:id="rId7"/>
    <p:sldId id="257" r:id="rId8"/>
    <p:sldId id="275" r:id="rId9"/>
    <p:sldId id="261" r:id="rId10"/>
    <p:sldId id="270" r:id="rId11"/>
    <p:sldId id="274" r:id="rId12"/>
    <p:sldId id="269" r:id="rId13"/>
    <p:sldId id="262" r:id="rId14"/>
    <p:sldId id="263" r:id="rId15"/>
    <p:sldId id="265" r:id="rId16"/>
    <p:sldId id="266" r:id="rId17"/>
    <p:sldId id="276" r:id="rId18"/>
    <p:sldId id="267" r:id="rId19"/>
    <p:sldId id="278" r:id="rId20"/>
    <p:sldId id="277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884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ВЭЙП – так ли безобидно?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3" y="3310128"/>
            <a:ext cx="9143999" cy="3547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48378">
            <a:off x="2730825" y="2461524"/>
            <a:ext cx="4705101" cy="156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68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Термическое </a:t>
            </a:r>
            <a:r>
              <a:rPr lang="ru-RU" sz="2800" b="1" i="1" dirty="0">
                <a:solidFill>
                  <a:srgbClr val="FF0000"/>
                </a:solidFill>
              </a:rPr>
              <a:t>разложение </a:t>
            </a:r>
            <a:r>
              <a:rPr lang="ru-RU" sz="2800" b="1" i="1" dirty="0" err="1">
                <a:solidFill>
                  <a:srgbClr val="FF0000"/>
                </a:solidFill>
              </a:rPr>
              <a:t>пропиленгликоля</a:t>
            </a:r>
            <a:r>
              <a:rPr lang="ru-RU" sz="2800" b="1" i="1" dirty="0">
                <a:solidFill>
                  <a:srgbClr val="FF0000"/>
                </a:solidFill>
              </a:rPr>
              <a:t> и глицерина</a:t>
            </a:r>
            <a:r>
              <a:rPr lang="ru-RU" sz="2800" dirty="0">
                <a:solidFill>
                  <a:srgbClr val="FF0000"/>
                </a:solidFill>
              </a:rPr>
              <a:t>, содержащихся в составе жидкости для заправки сигареты, приводит к высвобождению токсичных веществ — </a:t>
            </a:r>
            <a:r>
              <a:rPr lang="ru-RU" sz="2800" b="1" i="1" dirty="0">
                <a:solidFill>
                  <a:srgbClr val="FF0000"/>
                </a:solidFill>
              </a:rPr>
              <a:t>акролеина и формальдегида. 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endParaRPr lang="ru-RU" sz="1600" u="sng" dirty="0" smtClean="0">
              <a:solidFill>
                <a:srgbClr val="FF0000"/>
              </a:solidFill>
            </a:endParaRPr>
          </a:p>
          <a:p>
            <a:r>
              <a:rPr lang="ru-RU" sz="2800" u="sng" dirty="0" smtClean="0">
                <a:solidFill>
                  <a:srgbClr val="FF0000"/>
                </a:solidFill>
              </a:rPr>
              <a:t>Акролеин </a:t>
            </a:r>
            <a:r>
              <a:rPr lang="ru-RU" sz="2800" dirty="0" smtClean="0">
                <a:solidFill>
                  <a:srgbClr val="FF0000"/>
                </a:solidFill>
              </a:rPr>
              <a:t>(сильный канцероген) раздражает </a:t>
            </a:r>
            <a:r>
              <a:rPr lang="ru-RU" sz="2800" b="1" i="1" dirty="0">
                <a:solidFill>
                  <a:srgbClr val="FF0000"/>
                </a:solidFill>
              </a:rPr>
              <a:t>слизистые оболочки глаз и дыхательных путей</a:t>
            </a:r>
            <a:r>
              <a:rPr lang="ru-RU" sz="2800" dirty="0">
                <a:solidFill>
                  <a:srgbClr val="FF0000"/>
                </a:solidFill>
              </a:rPr>
              <a:t>, вызывает слезотечение, имеет мутагенные свойства.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u="sng" dirty="0" smtClean="0">
                <a:solidFill>
                  <a:srgbClr val="FF0000"/>
                </a:solidFill>
              </a:rPr>
              <a:t>Формальдегид</a:t>
            </a:r>
            <a:r>
              <a:rPr lang="ru-RU" sz="2800" dirty="0">
                <a:solidFill>
                  <a:srgbClr val="FF0000"/>
                </a:solidFill>
              </a:rPr>
              <a:t>, помимо перечисленного, еще и оказывает </a:t>
            </a:r>
            <a:r>
              <a:rPr lang="ru-RU" sz="2800" b="1" i="1" dirty="0">
                <a:solidFill>
                  <a:srgbClr val="FF0000"/>
                </a:solidFill>
              </a:rPr>
              <a:t>воздействие на центральную нервную систему</a:t>
            </a:r>
            <a:r>
              <a:rPr lang="ru-RU" sz="2800" b="1" i="1" dirty="0" smtClean="0">
                <a:solidFill>
                  <a:srgbClr val="FF0000"/>
                </a:solidFill>
              </a:rPr>
              <a:t>.</a:t>
            </a:r>
          </a:p>
          <a:p>
            <a:endParaRPr lang="ru-RU" sz="2000" b="1" i="1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При </a:t>
            </a:r>
            <a:r>
              <a:rPr lang="ru-RU" sz="2800" dirty="0">
                <a:solidFill>
                  <a:srgbClr val="FF0000"/>
                </a:solidFill>
              </a:rPr>
              <a:t>температуре кипения до 390 градусов пары глицерина становятся </a:t>
            </a:r>
            <a:r>
              <a:rPr lang="ru-RU" sz="2800" b="1" dirty="0">
                <a:solidFill>
                  <a:srgbClr val="FF0000"/>
                </a:solidFill>
              </a:rPr>
              <a:t>слишком тяжелыми для дыхания,</a:t>
            </a:r>
            <a:r>
              <a:rPr lang="ru-RU" sz="2800" dirty="0">
                <a:solidFill>
                  <a:srgbClr val="FF0000"/>
                </a:solidFill>
              </a:rPr>
              <a:t> хотя и имеют немного сладковатый привкус.</a:t>
            </a:r>
          </a:p>
        </p:txBody>
      </p:sp>
    </p:spTree>
    <p:extLst>
      <p:ext uri="{BB962C8B-B14F-4D97-AF65-F5344CB8AC3E}">
        <p14:creationId xmlns:p14="http://schemas.microsoft.com/office/powerpoint/2010/main" val="1562273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09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75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4888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Особенный вред для подростков:</a:t>
            </a:r>
            <a:endParaRPr lang="ru-RU" sz="3600" b="1" dirty="0">
              <a:solidFill>
                <a:srgbClr val="FF0000"/>
              </a:solidFill>
            </a:endParaRP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sz="3600" dirty="0" err="1" smtClean="0">
                <a:solidFill>
                  <a:srgbClr val="FF0000"/>
                </a:solidFill>
              </a:rPr>
              <a:t>Вейпы</a:t>
            </a:r>
            <a:r>
              <a:rPr lang="ru-RU" sz="3600" dirty="0">
                <a:solidFill>
                  <a:srgbClr val="FF0000"/>
                </a:solidFill>
              </a:rPr>
              <a:t>, предназначенные для избавления от обычных сигарет, </a:t>
            </a:r>
            <a:r>
              <a:rPr lang="ru-RU" sz="3600" b="1" i="1" dirty="0" smtClean="0">
                <a:solidFill>
                  <a:srgbClr val="FF0000"/>
                </a:solidFill>
              </a:rPr>
              <a:t>могут вызвать </a:t>
            </a:r>
            <a:r>
              <a:rPr lang="ru-RU" sz="3600" b="1" i="1" dirty="0">
                <a:solidFill>
                  <a:srgbClr val="FF0000"/>
                </a:solidFill>
              </a:rPr>
              <a:t>у детей </a:t>
            </a:r>
            <a:r>
              <a:rPr lang="ru-RU" sz="3600" b="1" i="1" dirty="0" smtClean="0">
                <a:solidFill>
                  <a:srgbClr val="FF0000"/>
                </a:solidFill>
              </a:rPr>
              <a:t>обратную </a:t>
            </a:r>
            <a:r>
              <a:rPr lang="ru-RU" sz="3600" b="1" i="1" dirty="0">
                <a:solidFill>
                  <a:srgbClr val="FF0000"/>
                </a:solidFill>
              </a:rPr>
              <a:t>реакции</a:t>
            </a:r>
            <a:r>
              <a:rPr lang="ru-RU" sz="3600" dirty="0">
                <a:solidFill>
                  <a:srgbClr val="FF0000"/>
                </a:solidFill>
              </a:rPr>
              <a:t>. От </a:t>
            </a:r>
            <a:r>
              <a:rPr lang="ru-RU" sz="3600" dirty="0" err="1">
                <a:solidFill>
                  <a:srgbClr val="FF0000"/>
                </a:solidFill>
              </a:rPr>
              <a:t>вейпов</a:t>
            </a:r>
            <a:r>
              <a:rPr lang="ru-RU" sz="3600" dirty="0">
                <a:solidFill>
                  <a:srgbClr val="FF0000"/>
                </a:solidFill>
              </a:rPr>
              <a:t> – к </a:t>
            </a:r>
            <a:r>
              <a:rPr lang="ru-RU" sz="3600" dirty="0" smtClean="0">
                <a:solidFill>
                  <a:srgbClr val="FF0000"/>
                </a:solidFill>
              </a:rPr>
              <a:t>сигаретам… </a:t>
            </a:r>
          </a:p>
          <a:p>
            <a:endParaRPr lang="ru-RU" sz="3600" dirty="0">
              <a:solidFill>
                <a:srgbClr val="FF0000"/>
              </a:solidFill>
            </a:endParaRPr>
          </a:p>
          <a:p>
            <a:r>
              <a:rPr lang="ru-RU" sz="3600" dirty="0" smtClean="0">
                <a:solidFill>
                  <a:srgbClr val="FF0000"/>
                </a:solidFill>
              </a:rPr>
              <a:t>В </a:t>
            </a:r>
            <a:r>
              <a:rPr lang="ru-RU" sz="3600" dirty="0">
                <a:solidFill>
                  <a:srgbClr val="FF0000"/>
                </a:solidFill>
              </a:rPr>
              <a:t>детском возрасте происходит </a:t>
            </a:r>
            <a:r>
              <a:rPr lang="ru-RU" sz="3600" b="1" i="1" dirty="0">
                <a:solidFill>
                  <a:srgbClr val="FF0000"/>
                </a:solidFill>
              </a:rPr>
              <a:t>быстрое привыкание к вредным привычкам. </a:t>
            </a:r>
          </a:p>
        </p:txBody>
      </p:sp>
    </p:spTree>
    <p:extLst>
      <p:ext uri="{BB962C8B-B14F-4D97-AF65-F5344CB8AC3E}">
        <p14:creationId xmlns:p14="http://schemas.microsoft.com/office/powerpoint/2010/main" val="202276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78729"/>
            <a:ext cx="81369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МИФЫ о </a:t>
            </a:r>
            <a:r>
              <a:rPr lang="ru-RU" sz="2800" b="1" dirty="0" err="1" smtClean="0">
                <a:solidFill>
                  <a:srgbClr val="FF0000"/>
                </a:solidFill>
              </a:rPr>
              <a:t>вейпах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Миф № </a:t>
            </a:r>
            <a:r>
              <a:rPr lang="ru-RU" sz="2400" b="1" i="1" dirty="0">
                <a:solidFill>
                  <a:srgbClr val="FF0000"/>
                </a:solidFill>
              </a:rPr>
              <a:t>1</a:t>
            </a:r>
          </a:p>
          <a:p>
            <a:r>
              <a:rPr lang="ru-RU" sz="2400" dirty="0" smtClean="0"/>
              <a:t>«От </a:t>
            </a:r>
            <a:r>
              <a:rPr lang="ru-RU" sz="2400" dirty="0" err="1"/>
              <a:t>вейпов</a:t>
            </a:r>
            <a:r>
              <a:rPr lang="ru-RU" sz="2400" dirty="0"/>
              <a:t> вреда </a:t>
            </a:r>
            <a:r>
              <a:rPr lang="ru-RU" sz="2400" dirty="0" smtClean="0"/>
              <a:t>меньше, чем </a:t>
            </a:r>
            <a:r>
              <a:rPr lang="ru-RU" sz="2400" dirty="0"/>
              <a:t>от обычных </a:t>
            </a:r>
            <a:r>
              <a:rPr lang="ru-RU" sz="2400" dirty="0" smtClean="0"/>
              <a:t>сигарет».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Пока </a:t>
            </a:r>
            <a:r>
              <a:rPr lang="ru-RU" sz="2400" dirty="0">
                <a:solidFill>
                  <a:srgbClr val="FF0000"/>
                </a:solidFill>
              </a:rPr>
              <a:t>курильщики держатся за </a:t>
            </a:r>
            <a:r>
              <a:rPr lang="ru-RU" sz="2400" dirty="0" err="1" smtClean="0">
                <a:solidFill>
                  <a:srgbClr val="FF0000"/>
                </a:solidFill>
              </a:rPr>
              <a:t>вейп</a:t>
            </a:r>
            <a:r>
              <a:rPr lang="ru-RU" sz="2400" dirty="0">
                <a:solidFill>
                  <a:srgbClr val="FF0000"/>
                </a:solidFill>
              </a:rPr>
              <a:t>, как за соломинку, в надежде </a:t>
            </a:r>
            <a:r>
              <a:rPr lang="ru-RU" sz="2400" dirty="0" smtClean="0">
                <a:solidFill>
                  <a:srgbClr val="FF0000"/>
                </a:solidFill>
              </a:rPr>
              <a:t>бросить </a:t>
            </a:r>
            <a:r>
              <a:rPr lang="ru-RU" sz="2400" dirty="0">
                <a:solidFill>
                  <a:srgbClr val="FF0000"/>
                </a:solidFill>
              </a:rPr>
              <a:t>курить табак, учёные </a:t>
            </a:r>
            <a:r>
              <a:rPr lang="ru-RU" sz="2400" dirty="0" smtClean="0">
                <a:solidFill>
                  <a:srgbClr val="FF0000"/>
                </a:solidFill>
              </a:rPr>
              <a:t>выяснили</a:t>
            </a:r>
            <a:r>
              <a:rPr lang="ru-RU" sz="2400" dirty="0">
                <a:solidFill>
                  <a:srgbClr val="FF0000"/>
                </a:solidFill>
              </a:rPr>
              <a:t>, что пар электронной </a:t>
            </a:r>
            <a:r>
              <a:rPr lang="ru-RU" sz="2400" dirty="0" smtClean="0">
                <a:solidFill>
                  <a:srgbClr val="FF0000"/>
                </a:solidFill>
              </a:rPr>
              <a:t>сигареты </a:t>
            </a:r>
            <a:r>
              <a:rPr lang="ru-RU" sz="2400" dirty="0">
                <a:solidFill>
                  <a:srgbClr val="FF0000"/>
                </a:solidFill>
              </a:rPr>
              <a:t>не такой безобидный, как </a:t>
            </a:r>
            <a:r>
              <a:rPr lang="ru-RU" sz="2400" dirty="0" smtClean="0">
                <a:solidFill>
                  <a:srgbClr val="FF0000"/>
                </a:solidFill>
              </a:rPr>
              <a:t>кажется</a:t>
            </a:r>
            <a:r>
              <a:rPr lang="ru-RU" sz="2400" dirty="0">
                <a:solidFill>
                  <a:srgbClr val="FF0000"/>
                </a:solidFill>
              </a:rPr>
              <a:t>. </a:t>
            </a:r>
            <a:r>
              <a:rPr lang="ru-RU" sz="2400" dirty="0" smtClean="0">
                <a:solidFill>
                  <a:srgbClr val="FF0000"/>
                </a:solidFill>
              </a:rPr>
              <a:t>Он п</a:t>
            </a:r>
            <a:r>
              <a:rPr lang="ru-RU" sz="2400" b="1" i="1" dirty="0" smtClean="0">
                <a:solidFill>
                  <a:srgbClr val="FF0000"/>
                </a:solidFill>
              </a:rPr>
              <a:t>риводит </a:t>
            </a:r>
            <a:r>
              <a:rPr lang="ru-RU" sz="2400" b="1" i="1" dirty="0">
                <a:solidFill>
                  <a:srgbClr val="FF0000"/>
                </a:solidFill>
              </a:rPr>
              <a:t>к </a:t>
            </a:r>
            <a:r>
              <a:rPr lang="ru-RU" sz="2400" b="1" i="1" dirty="0" smtClean="0">
                <a:solidFill>
                  <a:srgbClr val="FF0000"/>
                </a:solidFill>
              </a:rPr>
              <a:t>заболеваниям </a:t>
            </a:r>
            <a:r>
              <a:rPr lang="ru-RU" sz="2400" b="1" i="1" dirty="0">
                <a:solidFill>
                  <a:srgbClr val="FF0000"/>
                </a:solidFill>
              </a:rPr>
              <a:t>лёгких (рак</a:t>
            </a:r>
            <a:r>
              <a:rPr lang="ru-RU" sz="2400" b="1" i="1" dirty="0" smtClean="0">
                <a:solidFill>
                  <a:srgbClr val="FF0000"/>
                </a:solidFill>
              </a:rPr>
              <a:t>).</a:t>
            </a:r>
            <a:endParaRPr lang="ru-RU" sz="2400" b="1" i="1" dirty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Одно </a:t>
            </a:r>
            <a:r>
              <a:rPr lang="ru-RU" sz="2800" dirty="0">
                <a:solidFill>
                  <a:srgbClr val="FF0000"/>
                </a:solidFill>
              </a:rPr>
              <a:t>из таких исследований </a:t>
            </a:r>
            <a:r>
              <a:rPr lang="ru-RU" sz="2800" dirty="0" smtClean="0">
                <a:solidFill>
                  <a:srgbClr val="FF0000"/>
                </a:solidFill>
              </a:rPr>
              <a:t>провели </a:t>
            </a:r>
            <a:r>
              <a:rPr lang="ru-RU" sz="2800" dirty="0">
                <a:solidFill>
                  <a:srgbClr val="FF0000"/>
                </a:solidFill>
              </a:rPr>
              <a:t>врачи из Крымского </a:t>
            </a:r>
            <a:r>
              <a:rPr lang="ru-RU" sz="2800" dirty="0" smtClean="0">
                <a:solidFill>
                  <a:srgbClr val="FF0000"/>
                </a:solidFill>
              </a:rPr>
              <a:t>федерального </a:t>
            </a:r>
            <a:r>
              <a:rPr lang="ru-RU" sz="2800" dirty="0">
                <a:solidFill>
                  <a:srgbClr val="FF0000"/>
                </a:solidFill>
              </a:rPr>
              <a:t>университета им. В. </a:t>
            </a:r>
            <a:r>
              <a:rPr lang="ru-RU" sz="2800" dirty="0" smtClean="0">
                <a:solidFill>
                  <a:srgbClr val="FF0000"/>
                </a:solidFill>
              </a:rPr>
              <a:t>И</a:t>
            </a:r>
            <a:r>
              <a:rPr lang="ru-RU" sz="2800" dirty="0">
                <a:solidFill>
                  <a:srgbClr val="FF0000"/>
                </a:solidFill>
              </a:rPr>
              <a:t>. Вернадского. Оно показало, что </a:t>
            </a:r>
            <a:r>
              <a:rPr lang="ru-RU" sz="2800" dirty="0" smtClean="0">
                <a:solidFill>
                  <a:srgbClr val="FF0000"/>
                </a:solidFill>
              </a:rPr>
              <a:t>даже </a:t>
            </a:r>
            <a:r>
              <a:rPr lang="ru-RU" sz="2800" dirty="0" err="1">
                <a:solidFill>
                  <a:srgbClr val="FF0000"/>
                </a:solidFill>
              </a:rPr>
              <a:t>безникотиновые</a:t>
            </a:r>
            <a:r>
              <a:rPr lang="ru-RU" sz="2800" dirty="0">
                <a:solidFill>
                  <a:srgbClr val="FF0000"/>
                </a:solidFill>
              </a:rPr>
              <a:t> жидкости </a:t>
            </a:r>
            <a:r>
              <a:rPr lang="ru-RU" sz="2800" dirty="0" smtClean="0">
                <a:solidFill>
                  <a:srgbClr val="FF0000"/>
                </a:solidFill>
              </a:rPr>
              <a:t>негативно </a:t>
            </a:r>
            <a:r>
              <a:rPr lang="ru-RU" sz="2800" dirty="0">
                <a:solidFill>
                  <a:srgbClr val="FF0000"/>
                </a:solidFill>
              </a:rPr>
              <a:t>влияют на лёгкие. У </a:t>
            </a:r>
            <a:r>
              <a:rPr lang="ru-RU" sz="2800" dirty="0" smtClean="0">
                <a:solidFill>
                  <a:srgbClr val="FF0000"/>
                </a:solidFill>
              </a:rPr>
              <a:t>крыс-</a:t>
            </a:r>
            <a:r>
              <a:rPr lang="ru-RU" sz="2800" dirty="0" err="1" smtClean="0">
                <a:solidFill>
                  <a:srgbClr val="FF0000"/>
                </a:solidFill>
              </a:rPr>
              <a:t>вейперов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обнаружились </a:t>
            </a:r>
            <a:r>
              <a:rPr lang="ru-RU" sz="2800" b="1" i="1" dirty="0" smtClean="0">
                <a:solidFill>
                  <a:srgbClr val="FF0000"/>
                </a:solidFill>
              </a:rPr>
              <a:t>воспаления </a:t>
            </a:r>
            <a:r>
              <a:rPr lang="ru-RU" sz="2800" b="1" i="1" dirty="0">
                <a:solidFill>
                  <a:srgbClr val="FF0000"/>
                </a:solidFill>
              </a:rPr>
              <a:t>в бронхах, жидкость в </a:t>
            </a:r>
            <a:r>
              <a:rPr lang="ru-RU" sz="2800" b="1" i="1" dirty="0" smtClean="0">
                <a:solidFill>
                  <a:srgbClr val="FF0000"/>
                </a:solidFill>
              </a:rPr>
              <a:t>лёгких </a:t>
            </a:r>
            <a:r>
              <a:rPr lang="ru-RU" sz="2800" b="1" i="1" dirty="0">
                <a:solidFill>
                  <a:srgbClr val="FF0000"/>
                </a:solidFill>
              </a:rPr>
              <a:t>и отёк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межальвеольных</a:t>
            </a:r>
            <a:r>
              <a:rPr lang="ru-RU" sz="2800" b="1" i="1" dirty="0" smtClean="0">
                <a:solidFill>
                  <a:srgbClr val="FF0000"/>
                </a:solidFill>
              </a:rPr>
              <a:t> перегородок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46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768" y="188640"/>
            <a:ext cx="835292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Миф </a:t>
            </a:r>
            <a:r>
              <a:rPr lang="ru-RU" sz="2400" b="1" i="1" dirty="0" smtClean="0">
                <a:solidFill>
                  <a:srgbClr val="FF0000"/>
                </a:solidFill>
              </a:rPr>
              <a:t>№ 2</a:t>
            </a:r>
            <a:endParaRPr lang="ru-RU" sz="2400" b="1" i="1" dirty="0">
              <a:solidFill>
                <a:srgbClr val="FF0000"/>
              </a:solidFill>
            </a:endParaRPr>
          </a:p>
          <a:p>
            <a:r>
              <a:rPr lang="ru-RU" sz="2600" dirty="0" smtClean="0"/>
              <a:t>«С </a:t>
            </a:r>
            <a:r>
              <a:rPr lang="ru-RU" sz="2600" dirty="0"/>
              <a:t>помощью электронных </a:t>
            </a:r>
            <a:r>
              <a:rPr lang="ru-RU" sz="2600" dirty="0" smtClean="0"/>
              <a:t>сигарет </a:t>
            </a:r>
            <a:r>
              <a:rPr lang="ru-RU" sz="2600" dirty="0"/>
              <a:t>можно бросить курить </a:t>
            </a:r>
            <a:r>
              <a:rPr lang="ru-RU" sz="2600" dirty="0" smtClean="0"/>
              <a:t>и </a:t>
            </a:r>
            <a:r>
              <a:rPr lang="ru-RU" sz="2600" dirty="0"/>
              <a:t>навсегда забыть о </a:t>
            </a:r>
            <a:r>
              <a:rPr lang="ru-RU" sz="2600" dirty="0" smtClean="0"/>
              <a:t>никотине». </a:t>
            </a:r>
          </a:p>
          <a:p>
            <a:r>
              <a:rPr lang="ru-RU" sz="2600" dirty="0" smtClean="0">
                <a:solidFill>
                  <a:srgbClr val="FF0000"/>
                </a:solidFill>
              </a:rPr>
              <a:t>Использование </a:t>
            </a:r>
            <a:r>
              <a:rPr lang="ru-RU" sz="2600" dirty="0">
                <a:solidFill>
                  <a:srgbClr val="FF0000"/>
                </a:solidFill>
              </a:rPr>
              <a:t>электронной сигареты в качестве заместительной </a:t>
            </a:r>
            <a:r>
              <a:rPr lang="ru-RU" sz="2600" dirty="0" smtClean="0">
                <a:solidFill>
                  <a:srgbClr val="FF0000"/>
                </a:solidFill>
              </a:rPr>
              <a:t>терапии </a:t>
            </a:r>
            <a:r>
              <a:rPr lang="ru-RU" sz="2600" dirty="0">
                <a:solidFill>
                  <a:srgbClr val="FF0000"/>
                </a:solidFill>
              </a:rPr>
              <a:t>при отказе от табака Олег Зыков , директор </a:t>
            </a:r>
            <a:r>
              <a:rPr lang="ru-RU" sz="2600" dirty="0" smtClean="0">
                <a:solidFill>
                  <a:srgbClr val="FF0000"/>
                </a:solidFill>
              </a:rPr>
              <a:t>Института </a:t>
            </a:r>
            <a:r>
              <a:rPr lang="ru-RU" sz="2600" dirty="0">
                <a:solidFill>
                  <a:srgbClr val="FF0000"/>
                </a:solidFill>
              </a:rPr>
              <a:t>наркологического здоровья нации, не считает </a:t>
            </a:r>
            <a:r>
              <a:rPr lang="ru-RU" sz="2600" dirty="0" smtClean="0">
                <a:solidFill>
                  <a:srgbClr val="FF0000"/>
                </a:solidFill>
              </a:rPr>
              <a:t>эффективным.</a:t>
            </a:r>
            <a:endParaRPr lang="ru-RU" sz="2600" dirty="0">
              <a:solidFill>
                <a:srgbClr val="FF0000"/>
              </a:solidFill>
            </a:endParaRPr>
          </a:p>
          <a:p>
            <a:r>
              <a:rPr lang="ru-RU" sz="2600" dirty="0">
                <a:solidFill>
                  <a:srgbClr val="FF0000"/>
                </a:solidFill>
              </a:rPr>
              <a:t>Рынок табачной продукции сейчас существенно сузился. </a:t>
            </a:r>
          </a:p>
          <a:p>
            <a:r>
              <a:rPr lang="ru-RU" sz="2600" dirty="0">
                <a:solidFill>
                  <a:srgbClr val="FF0000"/>
                </a:solidFill>
              </a:rPr>
              <a:t>Табачным компаниям в таких условиях вдвойне выгодно </a:t>
            </a:r>
          </a:p>
          <a:p>
            <a:r>
              <a:rPr lang="ru-RU" sz="2600" dirty="0">
                <a:solidFill>
                  <a:srgbClr val="FF0000"/>
                </a:solidFill>
              </a:rPr>
              <a:t>продвигать электронные сигареты.</a:t>
            </a:r>
          </a:p>
          <a:p>
            <a:r>
              <a:rPr lang="ru-RU" sz="2600" dirty="0">
                <a:solidFill>
                  <a:srgbClr val="FF0000"/>
                </a:solidFill>
              </a:rPr>
              <a:t>— Табачные компании, которые борются за своё пространство </a:t>
            </a:r>
          </a:p>
          <a:p>
            <a:r>
              <a:rPr lang="ru-RU" sz="2600" dirty="0">
                <a:solidFill>
                  <a:srgbClr val="FF0000"/>
                </a:solidFill>
              </a:rPr>
              <a:t>прибыли, начали активно развивать продажу и внедрение </a:t>
            </a:r>
            <a:r>
              <a:rPr lang="ru-RU" sz="2600" dirty="0" smtClean="0">
                <a:solidFill>
                  <a:srgbClr val="FF0000"/>
                </a:solidFill>
              </a:rPr>
              <a:t>электронных </a:t>
            </a:r>
            <a:r>
              <a:rPr lang="ru-RU" sz="2600" dirty="0">
                <a:solidFill>
                  <a:srgbClr val="FF0000"/>
                </a:solidFill>
              </a:rPr>
              <a:t>сигарет. </a:t>
            </a:r>
            <a:r>
              <a:rPr lang="ru-RU" sz="2600" b="1" i="1" dirty="0">
                <a:solidFill>
                  <a:srgbClr val="FF0000"/>
                </a:solidFill>
              </a:rPr>
              <a:t>Причём в сознание, в моду, в молодёжную </a:t>
            </a:r>
            <a:r>
              <a:rPr lang="ru-RU" sz="2600" b="1" i="1" dirty="0" smtClean="0">
                <a:solidFill>
                  <a:srgbClr val="FF0000"/>
                </a:solidFill>
              </a:rPr>
              <a:t>моду </a:t>
            </a:r>
            <a:r>
              <a:rPr lang="ru-RU" sz="2600" b="1" i="1" dirty="0">
                <a:solidFill>
                  <a:srgbClr val="FF0000"/>
                </a:solidFill>
              </a:rPr>
              <a:t>прежде всего. Это очень выгодное мероприятие.</a:t>
            </a:r>
          </a:p>
        </p:txBody>
      </p:sp>
    </p:spTree>
    <p:extLst>
      <p:ext uri="{BB962C8B-B14F-4D97-AF65-F5344CB8AC3E}">
        <p14:creationId xmlns:p14="http://schemas.microsoft.com/office/powerpoint/2010/main" val="4080412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777686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Миф № </a:t>
            </a:r>
            <a:r>
              <a:rPr lang="ru-RU" sz="3200" b="1" i="1" dirty="0" smtClean="0">
                <a:solidFill>
                  <a:srgbClr val="FF0000"/>
                </a:solidFill>
              </a:rPr>
              <a:t>3</a:t>
            </a:r>
            <a:endParaRPr lang="ru-RU" sz="3200" b="1" i="1" dirty="0">
              <a:solidFill>
                <a:srgbClr val="FF0000"/>
              </a:solidFill>
            </a:endParaRPr>
          </a:p>
          <a:p>
            <a:r>
              <a:rPr lang="ru-RU" sz="3200" dirty="0" smtClean="0"/>
              <a:t>«На </a:t>
            </a:r>
            <a:r>
              <a:rPr lang="ru-RU" sz="3200" dirty="0" err="1"/>
              <a:t>вейпы</a:t>
            </a:r>
            <a:r>
              <a:rPr lang="ru-RU" sz="3200" dirty="0"/>
              <a:t> «подсаживаются» </a:t>
            </a:r>
            <a:r>
              <a:rPr lang="ru-RU" sz="3200" dirty="0" smtClean="0"/>
              <a:t>только </a:t>
            </a:r>
            <a:r>
              <a:rPr lang="ru-RU" sz="3200" dirty="0"/>
              <a:t>те, кто курит </a:t>
            </a:r>
            <a:r>
              <a:rPr lang="ru-RU" sz="3200" dirty="0" smtClean="0"/>
              <a:t>давно».</a:t>
            </a:r>
            <a:endParaRPr lang="ru-RU" sz="3200" dirty="0"/>
          </a:p>
          <a:p>
            <a:r>
              <a:rPr lang="ru-RU" sz="3200" dirty="0">
                <a:solidFill>
                  <a:srgbClr val="FF0000"/>
                </a:solidFill>
              </a:rPr>
              <a:t>Практика показывает, что , начав курить </a:t>
            </a:r>
            <a:r>
              <a:rPr lang="ru-RU" sz="3200" dirty="0" err="1" smtClean="0">
                <a:solidFill>
                  <a:srgbClr val="FF0000"/>
                </a:solidFill>
              </a:rPr>
              <a:t>вейпы</a:t>
            </a:r>
            <a:r>
              <a:rPr lang="ru-RU" sz="3200" dirty="0">
                <a:solidFill>
                  <a:srgbClr val="FF0000"/>
                </a:solidFill>
              </a:rPr>
              <a:t>, </a:t>
            </a:r>
            <a:r>
              <a:rPr lang="ru-RU" sz="3200" b="1" i="1" dirty="0">
                <a:solidFill>
                  <a:srgbClr val="FF0000"/>
                </a:solidFill>
              </a:rPr>
              <a:t>становятся курильщиками и те, кто </a:t>
            </a:r>
            <a:r>
              <a:rPr lang="ru-RU" sz="3200" b="1" i="1" dirty="0" smtClean="0">
                <a:solidFill>
                  <a:srgbClr val="FF0000"/>
                </a:solidFill>
              </a:rPr>
              <a:t>раньше </a:t>
            </a:r>
            <a:r>
              <a:rPr lang="ru-RU" sz="3200" b="1" i="1" dirty="0">
                <a:solidFill>
                  <a:srgbClr val="FF0000"/>
                </a:solidFill>
              </a:rPr>
              <a:t>вообще не курил и сигареты</a:t>
            </a:r>
            <a:r>
              <a:rPr lang="ru-RU" sz="3200" dirty="0">
                <a:solidFill>
                  <a:srgbClr val="FF0000"/>
                </a:solidFill>
              </a:rPr>
              <a:t>. </a:t>
            </a:r>
          </a:p>
          <a:p>
            <a:r>
              <a:rPr lang="ru-RU" sz="3200" dirty="0">
                <a:solidFill>
                  <a:srgbClr val="FF0000"/>
                </a:solidFill>
              </a:rPr>
              <a:t>«</a:t>
            </a:r>
            <a:r>
              <a:rPr lang="ru-RU" sz="3200" dirty="0" smtClean="0">
                <a:solidFill>
                  <a:srgbClr val="FF0000"/>
                </a:solidFill>
              </a:rPr>
              <a:t>Пустышки» (</a:t>
            </a:r>
            <a:r>
              <a:rPr lang="ru-RU" sz="3200" dirty="0" err="1" smtClean="0">
                <a:solidFill>
                  <a:srgbClr val="FF0000"/>
                </a:solidFill>
              </a:rPr>
              <a:t>безникотиновые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сигареты) становятся вскоре неинтересны </a:t>
            </a:r>
            <a:r>
              <a:rPr lang="ru-RU" sz="3200" dirty="0">
                <a:solidFill>
                  <a:srgbClr val="FF0000"/>
                </a:solidFill>
              </a:rPr>
              <a:t>и надоедают. </a:t>
            </a:r>
            <a:r>
              <a:rPr lang="ru-RU" sz="3200" b="1" i="1" dirty="0">
                <a:solidFill>
                  <a:srgbClr val="FF0000"/>
                </a:solidFill>
              </a:rPr>
              <a:t>Начав с небольших </a:t>
            </a:r>
            <a:r>
              <a:rPr lang="ru-RU" sz="3200" b="1" i="1" dirty="0" smtClean="0">
                <a:solidFill>
                  <a:srgbClr val="FF0000"/>
                </a:solidFill>
              </a:rPr>
              <a:t>доз </a:t>
            </a:r>
            <a:r>
              <a:rPr lang="ru-RU" sz="3200" b="1" i="1" dirty="0">
                <a:solidFill>
                  <a:srgbClr val="FF0000"/>
                </a:solidFill>
              </a:rPr>
              <a:t>никотина, организм привыкает.</a:t>
            </a:r>
          </a:p>
        </p:txBody>
      </p:sp>
    </p:spTree>
    <p:extLst>
      <p:ext uri="{BB962C8B-B14F-4D97-AF65-F5344CB8AC3E}">
        <p14:creationId xmlns:p14="http://schemas.microsoft.com/office/powerpoint/2010/main" val="2020688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89248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Миф № </a:t>
            </a:r>
            <a:r>
              <a:rPr lang="ru-RU" sz="2400" b="1" i="1" dirty="0" smtClean="0">
                <a:solidFill>
                  <a:srgbClr val="FF0000"/>
                </a:solidFill>
              </a:rPr>
              <a:t>4</a:t>
            </a:r>
            <a:endParaRPr lang="ru-RU" sz="2400" b="1" i="1" dirty="0">
              <a:solidFill>
                <a:srgbClr val="FF0000"/>
              </a:solidFill>
            </a:endParaRPr>
          </a:p>
          <a:p>
            <a:r>
              <a:rPr lang="ru-RU" sz="2400" dirty="0" smtClean="0"/>
              <a:t>«Картриджи </a:t>
            </a:r>
            <a:r>
              <a:rPr lang="ru-RU" sz="2400" dirty="0"/>
              <a:t>электронных сигарет </a:t>
            </a:r>
            <a:r>
              <a:rPr lang="ru-RU" sz="2400" dirty="0" smtClean="0"/>
              <a:t>нельзя </a:t>
            </a:r>
            <a:r>
              <a:rPr lang="ru-RU" sz="2400" dirty="0"/>
              <a:t>заправить </a:t>
            </a:r>
            <a:r>
              <a:rPr lang="ru-RU" sz="2400" dirty="0" smtClean="0"/>
              <a:t>наркотиками».</a:t>
            </a:r>
            <a:endParaRPr lang="ru-RU" sz="2400" dirty="0"/>
          </a:p>
          <a:p>
            <a:r>
              <a:rPr lang="ru-RU" sz="2600" dirty="0">
                <a:solidFill>
                  <a:srgbClr val="FF0000"/>
                </a:solidFill>
              </a:rPr>
              <a:t>Покупка, продажа и производство </a:t>
            </a:r>
            <a:r>
              <a:rPr lang="ru-RU" sz="2600" dirty="0" err="1" smtClean="0">
                <a:solidFill>
                  <a:srgbClr val="FF0000"/>
                </a:solidFill>
              </a:rPr>
              <a:t>вейпов</a:t>
            </a:r>
            <a:r>
              <a:rPr lang="ru-RU" sz="2600" dirty="0" smtClean="0">
                <a:solidFill>
                  <a:srgbClr val="FF0000"/>
                </a:solidFill>
              </a:rPr>
              <a:t> </a:t>
            </a:r>
            <a:r>
              <a:rPr lang="ru-RU" sz="2600" dirty="0">
                <a:solidFill>
                  <a:srgbClr val="FF0000"/>
                </a:solidFill>
              </a:rPr>
              <a:t>в России пока никак не </a:t>
            </a:r>
            <a:r>
              <a:rPr lang="ru-RU" sz="2600" dirty="0" smtClean="0">
                <a:solidFill>
                  <a:srgbClr val="FF0000"/>
                </a:solidFill>
              </a:rPr>
              <a:t>регламентированы</a:t>
            </a:r>
            <a:r>
              <a:rPr lang="ru-RU" sz="2600" dirty="0">
                <a:solidFill>
                  <a:srgbClr val="FF0000"/>
                </a:solidFill>
              </a:rPr>
              <a:t>. Директор </a:t>
            </a:r>
            <a:r>
              <a:rPr lang="ru-RU" sz="2600" dirty="0" smtClean="0">
                <a:solidFill>
                  <a:srgbClr val="FF0000"/>
                </a:solidFill>
              </a:rPr>
              <a:t>Института </a:t>
            </a:r>
            <a:r>
              <a:rPr lang="ru-RU" sz="2600" dirty="0">
                <a:solidFill>
                  <a:srgbClr val="FF0000"/>
                </a:solidFill>
              </a:rPr>
              <a:t>наркологического </a:t>
            </a:r>
            <a:r>
              <a:rPr lang="ru-RU" sz="2600" dirty="0" smtClean="0">
                <a:solidFill>
                  <a:srgbClr val="FF0000"/>
                </a:solidFill>
              </a:rPr>
              <a:t>здоровья </a:t>
            </a:r>
            <a:r>
              <a:rPr lang="ru-RU" sz="2600" dirty="0">
                <a:solidFill>
                  <a:srgbClr val="FF0000"/>
                </a:solidFill>
              </a:rPr>
              <a:t>нации Олег Зыков считает, </a:t>
            </a:r>
            <a:r>
              <a:rPr lang="ru-RU" sz="2600" dirty="0" smtClean="0">
                <a:solidFill>
                  <a:srgbClr val="FF0000"/>
                </a:solidFill>
              </a:rPr>
              <a:t>что</a:t>
            </a:r>
          </a:p>
          <a:p>
            <a:r>
              <a:rPr lang="ru-RU" sz="2600" dirty="0" smtClean="0">
                <a:solidFill>
                  <a:srgbClr val="FF0000"/>
                </a:solidFill>
              </a:rPr>
              <a:t> </a:t>
            </a:r>
            <a:r>
              <a:rPr lang="ru-RU" sz="2600" b="1" i="1" dirty="0">
                <a:solidFill>
                  <a:srgbClr val="FF0000"/>
                </a:solidFill>
              </a:rPr>
              <a:t>за безобидным испарителем может </a:t>
            </a:r>
            <a:r>
              <a:rPr lang="ru-RU" sz="2600" b="1" i="1" dirty="0" smtClean="0">
                <a:solidFill>
                  <a:srgbClr val="FF0000"/>
                </a:solidFill>
              </a:rPr>
              <a:t>скрываться </a:t>
            </a:r>
            <a:r>
              <a:rPr lang="ru-RU" sz="2600" b="1" i="1" dirty="0">
                <a:solidFill>
                  <a:srgbClr val="FF0000"/>
                </a:solidFill>
              </a:rPr>
              <a:t>и наркотик</a:t>
            </a:r>
            <a:r>
              <a:rPr lang="ru-RU" sz="2600" dirty="0">
                <a:solidFill>
                  <a:srgbClr val="FF0000"/>
                </a:solidFill>
              </a:rPr>
              <a:t>. За этим </a:t>
            </a:r>
            <a:r>
              <a:rPr lang="ru-RU" sz="2600" dirty="0" smtClean="0">
                <a:solidFill>
                  <a:srgbClr val="FF0000"/>
                </a:solidFill>
              </a:rPr>
              <a:t>практически </a:t>
            </a:r>
            <a:r>
              <a:rPr lang="ru-RU" sz="2600" dirty="0">
                <a:solidFill>
                  <a:srgbClr val="FF0000"/>
                </a:solidFill>
              </a:rPr>
              <a:t>невозможно </a:t>
            </a:r>
            <a:r>
              <a:rPr lang="ru-RU" sz="2600" dirty="0" smtClean="0">
                <a:solidFill>
                  <a:srgbClr val="FF0000"/>
                </a:solidFill>
              </a:rPr>
              <a:t>проследить</a:t>
            </a:r>
            <a:r>
              <a:rPr lang="ru-RU" sz="2600" dirty="0">
                <a:solidFill>
                  <a:srgbClr val="FF0000"/>
                </a:solidFill>
              </a:rPr>
              <a:t>. </a:t>
            </a:r>
          </a:p>
          <a:p>
            <a:r>
              <a:rPr lang="ru-RU" sz="2600" dirty="0" smtClean="0">
                <a:solidFill>
                  <a:srgbClr val="FF0000"/>
                </a:solidFill>
              </a:rPr>
              <a:t>«</a:t>
            </a:r>
            <a:r>
              <a:rPr lang="ru-RU" sz="2600" dirty="0" smtClean="0">
                <a:solidFill>
                  <a:srgbClr val="FF0000"/>
                </a:solidFill>
              </a:rPr>
              <a:t>Эти </a:t>
            </a:r>
            <a:r>
              <a:rPr lang="ru-RU" sz="2600" dirty="0">
                <a:solidFill>
                  <a:srgbClr val="FF0000"/>
                </a:solidFill>
              </a:rPr>
              <a:t>приборчики могут по-разному </a:t>
            </a:r>
            <a:r>
              <a:rPr lang="ru-RU" sz="2600" dirty="0" smtClean="0">
                <a:solidFill>
                  <a:srgbClr val="FF0000"/>
                </a:solidFill>
              </a:rPr>
              <a:t>называться</a:t>
            </a:r>
            <a:r>
              <a:rPr lang="ru-RU" sz="2600" dirty="0">
                <a:solidFill>
                  <a:srgbClr val="FF0000"/>
                </a:solidFill>
              </a:rPr>
              <a:t>, но беда в том, что очень </a:t>
            </a:r>
            <a:r>
              <a:rPr lang="ru-RU" sz="2600" b="1" i="1" dirty="0" smtClean="0">
                <a:solidFill>
                  <a:srgbClr val="FF0000"/>
                </a:solidFill>
              </a:rPr>
              <a:t>часто </a:t>
            </a:r>
            <a:r>
              <a:rPr lang="ru-RU" sz="2600" b="1" i="1" dirty="0">
                <a:solidFill>
                  <a:srgbClr val="FF0000"/>
                </a:solidFill>
              </a:rPr>
              <a:t>они напрямую связаны с новыми </a:t>
            </a:r>
            <a:r>
              <a:rPr lang="ru-RU" sz="2600" b="1" i="1" dirty="0" err="1" smtClean="0">
                <a:solidFill>
                  <a:srgbClr val="FF0000"/>
                </a:solidFill>
              </a:rPr>
              <a:t>психоактивными</a:t>
            </a:r>
            <a:r>
              <a:rPr lang="ru-RU" sz="2600" b="1" i="1" dirty="0" smtClean="0">
                <a:solidFill>
                  <a:srgbClr val="FF0000"/>
                </a:solidFill>
              </a:rPr>
              <a:t> </a:t>
            </a:r>
            <a:r>
              <a:rPr lang="ru-RU" sz="2600" b="1" i="1" dirty="0">
                <a:solidFill>
                  <a:srgbClr val="FF0000"/>
                </a:solidFill>
              </a:rPr>
              <a:t>веществами</a:t>
            </a:r>
            <a:r>
              <a:rPr lang="ru-RU" sz="2600" dirty="0">
                <a:solidFill>
                  <a:srgbClr val="FF0000"/>
                </a:solidFill>
              </a:rPr>
              <a:t>. Мы же </a:t>
            </a:r>
            <a:r>
              <a:rPr lang="ru-RU" sz="2600" dirty="0" smtClean="0">
                <a:solidFill>
                  <a:srgbClr val="FF0000"/>
                </a:solidFill>
              </a:rPr>
              <a:t>не </a:t>
            </a:r>
            <a:r>
              <a:rPr lang="ru-RU" sz="2600" dirty="0">
                <a:solidFill>
                  <a:srgbClr val="FF0000"/>
                </a:solidFill>
              </a:rPr>
              <a:t>знаем, из чего могут состоять эти </a:t>
            </a:r>
            <a:r>
              <a:rPr lang="ru-RU" sz="2600" dirty="0" smtClean="0">
                <a:solidFill>
                  <a:srgbClr val="FF0000"/>
                </a:solidFill>
              </a:rPr>
              <a:t>жидкости</a:t>
            </a:r>
            <a:r>
              <a:rPr lang="ru-RU" sz="2600" dirty="0">
                <a:solidFill>
                  <a:srgbClr val="FF0000"/>
                </a:solidFill>
              </a:rPr>
              <a:t>? Поэтому уже </a:t>
            </a:r>
            <a:r>
              <a:rPr lang="ru-RU" sz="2600" b="1" i="1" dirty="0">
                <a:solidFill>
                  <a:srgbClr val="FF0000"/>
                </a:solidFill>
              </a:rPr>
              <a:t>были случаи, </a:t>
            </a:r>
            <a:r>
              <a:rPr lang="ru-RU" sz="2600" b="1" i="1" dirty="0" smtClean="0">
                <a:solidFill>
                  <a:srgbClr val="FF0000"/>
                </a:solidFill>
              </a:rPr>
              <a:t>когда </a:t>
            </a:r>
            <a:r>
              <a:rPr lang="ru-RU" sz="2600" b="1" i="1" dirty="0">
                <a:solidFill>
                  <a:srgbClr val="FF0000"/>
                </a:solidFill>
              </a:rPr>
              <a:t>там находили новые </a:t>
            </a:r>
            <a:r>
              <a:rPr lang="ru-RU" sz="2600" b="1" i="1" dirty="0" err="1" smtClean="0">
                <a:solidFill>
                  <a:srgbClr val="FF0000"/>
                </a:solidFill>
              </a:rPr>
              <a:t>психоактивные</a:t>
            </a:r>
            <a:r>
              <a:rPr lang="ru-RU" sz="2600" b="1" i="1" dirty="0" smtClean="0">
                <a:solidFill>
                  <a:srgbClr val="FF0000"/>
                </a:solidFill>
              </a:rPr>
              <a:t> </a:t>
            </a:r>
            <a:r>
              <a:rPr lang="ru-RU" sz="2600" b="1" i="1" dirty="0">
                <a:solidFill>
                  <a:srgbClr val="FF0000"/>
                </a:solidFill>
              </a:rPr>
              <a:t>вещества</a:t>
            </a:r>
            <a:r>
              <a:rPr lang="ru-RU" sz="2600" dirty="0">
                <a:solidFill>
                  <a:srgbClr val="FF0000"/>
                </a:solidFill>
              </a:rPr>
              <a:t>. И от этого </a:t>
            </a:r>
            <a:r>
              <a:rPr lang="ru-RU" sz="2600" dirty="0" smtClean="0">
                <a:solidFill>
                  <a:srgbClr val="FF0000"/>
                </a:solidFill>
              </a:rPr>
              <a:t>больше </a:t>
            </a:r>
            <a:r>
              <a:rPr lang="ru-RU" sz="2600" dirty="0">
                <a:solidFill>
                  <a:srgbClr val="FF0000"/>
                </a:solidFill>
              </a:rPr>
              <a:t>всего </a:t>
            </a:r>
            <a:r>
              <a:rPr lang="ru-RU" sz="2600" dirty="0" smtClean="0">
                <a:solidFill>
                  <a:srgbClr val="FF0000"/>
                </a:solidFill>
              </a:rPr>
              <a:t>страдают дети и </a:t>
            </a:r>
            <a:r>
              <a:rPr lang="ru-RU" sz="2600" dirty="0">
                <a:solidFill>
                  <a:srgbClr val="FF0000"/>
                </a:solidFill>
              </a:rPr>
              <a:t>молодёжь, </a:t>
            </a:r>
            <a:r>
              <a:rPr lang="ru-RU" sz="2600" dirty="0" smtClean="0">
                <a:solidFill>
                  <a:srgbClr val="FF0000"/>
                </a:solidFill>
              </a:rPr>
              <a:t>которая </a:t>
            </a:r>
            <a:r>
              <a:rPr lang="ru-RU" sz="2600" dirty="0">
                <a:solidFill>
                  <a:srgbClr val="FF0000"/>
                </a:solidFill>
              </a:rPr>
              <a:t>увлеклась этим движением. У </a:t>
            </a:r>
            <a:r>
              <a:rPr lang="ru-RU" sz="2600" dirty="0" smtClean="0">
                <a:solidFill>
                  <a:srgbClr val="FF0000"/>
                </a:solidFill>
              </a:rPr>
              <a:t>них </a:t>
            </a:r>
            <a:r>
              <a:rPr lang="ru-RU" sz="2600" dirty="0">
                <a:solidFill>
                  <a:srgbClr val="FF0000"/>
                </a:solidFill>
              </a:rPr>
              <a:t>это всё уже на рефлекторном </a:t>
            </a:r>
            <a:r>
              <a:rPr lang="ru-RU" sz="2600" dirty="0" smtClean="0">
                <a:solidFill>
                  <a:srgbClr val="FF0000"/>
                </a:solidFill>
              </a:rPr>
              <a:t>уровне».</a:t>
            </a:r>
            <a:endParaRPr lang="ru-RU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523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799288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Миф №5</a:t>
            </a:r>
          </a:p>
          <a:p>
            <a:r>
              <a:rPr lang="ru-RU" sz="2400" dirty="0" smtClean="0"/>
              <a:t>«</a:t>
            </a:r>
            <a:r>
              <a:rPr lang="ru-RU" sz="2400" dirty="0" err="1" smtClean="0"/>
              <a:t>Безникотиновые</a:t>
            </a:r>
            <a:r>
              <a:rPr lang="ru-RU" sz="2400" dirty="0" smtClean="0"/>
              <a:t> </a:t>
            </a:r>
            <a:r>
              <a:rPr lang="ru-RU" sz="2400" dirty="0" err="1" smtClean="0"/>
              <a:t>вейпы</a:t>
            </a:r>
            <a:r>
              <a:rPr lang="ru-RU" sz="2400" dirty="0" smtClean="0"/>
              <a:t> совершенно безвредны».</a:t>
            </a:r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При </a:t>
            </a:r>
            <a:r>
              <a:rPr lang="ru-RU" sz="2400" dirty="0" err="1">
                <a:solidFill>
                  <a:srgbClr val="FF0000"/>
                </a:solidFill>
              </a:rPr>
              <a:t>вайпинге</a:t>
            </a:r>
            <a:r>
              <a:rPr lang="ru-RU" sz="2400" dirty="0">
                <a:solidFill>
                  <a:srgbClr val="FF0000"/>
                </a:solidFill>
              </a:rPr>
              <a:t>, в процессе курения </a:t>
            </a:r>
            <a:r>
              <a:rPr lang="ru-RU" sz="2400" dirty="0" err="1">
                <a:solidFill>
                  <a:srgbClr val="FF0000"/>
                </a:solidFill>
              </a:rPr>
              <a:t>безникотиновой</a:t>
            </a:r>
            <a:r>
              <a:rPr lang="ru-RU" sz="2400" dirty="0">
                <a:solidFill>
                  <a:srgbClr val="FF0000"/>
                </a:solidFill>
              </a:rPr>
              <a:t> сигареты в легкие курильщика поступает горячий пар, содержащий небольшое количество химических веществ. </a:t>
            </a:r>
            <a:r>
              <a:rPr lang="ru-RU" sz="2400" dirty="0" smtClean="0">
                <a:solidFill>
                  <a:srgbClr val="FF0000"/>
                </a:solidFill>
              </a:rPr>
              <a:t>Происходит </a:t>
            </a:r>
            <a:r>
              <a:rPr lang="ru-RU" sz="2400" b="1" i="1" dirty="0" smtClean="0">
                <a:solidFill>
                  <a:srgbClr val="FF0000"/>
                </a:solidFill>
              </a:rPr>
              <a:t>пагубное </a:t>
            </a:r>
            <a:r>
              <a:rPr lang="ru-RU" sz="2400" b="1" i="1" dirty="0">
                <a:solidFill>
                  <a:srgbClr val="FF0000"/>
                </a:solidFill>
              </a:rPr>
              <a:t>воздействие и вред высоких </a:t>
            </a:r>
            <a:r>
              <a:rPr lang="ru-RU" sz="2400" b="1" i="1" dirty="0" smtClean="0">
                <a:solidFill>
                  <a:srgbClr val="FF0000"/>
                </a:solidFill>
              </a:rPr>
              <a:t>температур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dirty="0">
                <a:solidFill>
                  <a:srgbClr val="FF0000"/>
                </a:solidFill>
              </a:rPr>
              <a:t>Если курить часто и с небольшими интервалами, тканям дыхательной системы наносится непоправимый вред, они претерпевают порой необратимые изменения</a:t>
            </a:r>
            <a:r>
              <a:rPr lang="ru-RU" sz="2400" dirty="0" smtClean="0">
                <a:solidFill>
                  <a:srgbClr val="FF0000"/>
                </a:solidFill>
              </a:rPr>
              <a:t>. Тем более </a:t>
            </a:r>
            <a:r>
              <a:rPr lang="ru-RU" sz="2400" b="1" i="1" dirty="0" smtClean="0">
                <a:solidFill>
                  <a:srgbClr val="FF0000"/>
                </a:solidFill>
              </a:rPr>
              <a:t>поступают вредные хим. </a:t>
            </a:r>
            <a:r>
              <a:rPr lang="ru-RU" sz="2400" b="1" i="1" dirty="0">
                <a:solidFill>
                  <a:srgbClr val="FF0000"/>
                </a:solidFill>
              </a:rPr>
              <a:t>в</a:t>
            </a:r>
            <a:r>
              <a:rPr lang="ru-RU" sz="2400" b="1" i="1" dirty="0" smtClean="0">
                <a:solidFill>
                  <a:srgbClr val="FF0000"/>
                </a:solidFill>
              </a:rPr>
              <a:t>ещества.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Кроме того, отказавшись от обычных табачных изделий из никотина, бумаги и фильтра, </a:t>
            </a:r>
            <a:r>
              <a:rPr lang="ru-RU" sz="2400" b="1" i="1" dirty="0" smtClean="0">
                <a:solidFill>
                  <a:srgbClr val="FF0000"/>
                </a:solidFill>
              </a:rPr>
              <a:t>человек </a:t>
            </a:r>
            <a:r>
              <a:rPr lang="ru-RU" sz="2400" b="1" i="1" dirty="0">
                <a:solidFill>
                  <a:srgbClr val="FF0000"/>
                </a:solidFill>
              </a:rPr>
              <a:t>нередко с той же силой прикипает к курению инновационных аналогов. </a:t>
            </a:r>
            <a:r>
              <a:rPr lang="ru-RU" sz="2400" dirty="0">
                <a:solidFill>
                  <a:srgbClr val="FF0000"/>
                </a:solidFill>
              </a:rPr>
              <a:t>То есть происходит смена одной вредной привычки на другую. Причем отказаться от регулярной практики второго варианта бывает не менее, а порой и более сложно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28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692696"/>
            <a:ext cx="67687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Производители </a:t>
            </a:r>
            <a:r>
              <a:rPr lang="ru-RU" sz="3200" b="1" dirty="0" err="1">
                <a:solidFill>
                  <a:srgbClr val="FF0000"/>
                </a:solidFill>
              </a:rPr>
              <a:t>вейпов</a:t>
            </a:r>
            <a:r>
              <a:rPr lang="ru-RU" sz="3200" b="1" dirty="0">
                <a:solidFill>
                  <a:srgbClr val="FF0000"/>
                </a:solidFill>
              </a:rPr>
              <a:t> и жидкости для них, зарабатывают на своей продукции баснословные </a:t>
            </a:r>
            <a:r>
              <a:rPr lang="ru-RU" sz="3200" b="1" dirty="0" smtClean="0">
                <a:solidFill>
                  <a:srgbClr val="FF0000"/>
                </a:solidFill>
              </a:rPr>
              <a:t>деньги. </a:t>
            </a:r>
            <a:r>
              <a:rPr lang="ru-RU" sz="3200" dirty="0">
                <a:solidFill>
                  <a:srgbClr val="FF0000"/>
                </a:solidFill>
              </a:rPr>
              <a:t>Аналогичная ситуация в свое время существовала с обычными сигаретами, производители сигарет доказывали безвредность табачной продукции, проводили дорогие рекламные кампании своей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1349426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741682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Очередная уловка сатаны – попытка замаскировать яд и смерть!</a:t>
            </a:r>
          </a:p>
          <a:p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sz="3600" dirty="0" smtClean="0">
                <a:solidFill>
                  <a:srgbClr val="FF0000"/>
                </a:solidFill>
              </a:rPr>
              <a:t>1Петра 5:8 </a:t>
            </a:r>
            <a:r>
              <a:rPr lang="ru-RU" sz="3600" dirty="0" err="1">
                <a:solidFill>
                  <a:srgbClr val="FF0000"/>
                </a:solidFill>
              </a:rPr>
              <a:t>Трезвитесь</a:t>
            </a:r>
            <a:r>
              <a:rPr lang="ru-RU" sz="3600" dirty="0">
                <a:solidFill>
                  <a:srgbClr val="FF0000"/>
                </a:solidFill>
              </a:rPr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бодрствуйте</a:t>
            </a:r>
            <a:r>
              <a:rPr lang="ru-RU" sz="3600" dirty="0">
                <a:solidFill>
                  <a:srgbClr val="FF0000"/>
                </a:solidFill>
              </a:rPr>
              <a:t>, </a:t>
            </a:r>
            <a:r>
              <a:rPr lang="ru-RU" sz="3600" dirty="0" smtClean="0">
                <a:solidFill>
                  <a:srgbClr val="FF0000"/>
                </a:solidFill>
              </a:rPr>
              <a:t>потому </a:t>
            </a:r>
            <a:r>
              <a:rPr lang="ru-RU" sz="3600" dirty="0">
                <a:solidFill>
                  <a:srgbClr val="FF0000"/>
                </a:solidFill>
              </a:rPr>
              <a:t>что противник ваш </a:t>
            </a:r>
            <a:r>
              <a:rPr lang="ru-RU" sz="3600" dirty="0" err="1">
                <a:solidFill>
                  <a:srgbClr val="FF0000"/>
                </a:solidFill>
              </a:rPr>
              <a:t>диавол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  <a:p>
            <a:r>
              <a:rPr lang="ru-RU" sz="3600" dirty="0">
                <a:solidFill>
                  <a:srgbClr val="FF0000"/>
                </a:solidFill>
              </a:rPr>
              <a:t>ходит, как рыкающий лев, ища, </a:t>
            </a:r>
            <a:r>
              <a:rPr lang="ru-RU" sz="3600" dirty="0" smtClean="0">
                <a:solidFill>
                  <a:srgbClr val="FF0000"/>
                </a:solidFill>
              </a:rPr>
              <a:t>кого </a:t>
            </a:r>
            <a:r>
              <a:rPr lang="ru-RU" sz="3600" dirty="0">
                <a:solidFill>
                  <a:srgbClr val="FF0000"/>
                </a:solidFill>
              </a:rPr>
              <a:t>поглотить.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751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5432" y="300732"/>
            <a:ext cx="7488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Электронная </a:t>
            </a:r>
            <a:r>
              <a:rPr lang="ru-RU" sz="3600" b="1" dirty="0">
                <a:solidFill>
                  <a:srgbClr val="FF0000"/>
                </a:solidFill>
              </a:rPr>
              <a:t>сигарета -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(или </a:t>
            </a:r>
            <a:r>
              <a:rPr lang="ru-RU" sz="3600" b="1" dirty="0">
                <a:solidFill>
                  <a:srgbClr val="FF0000"/>
                </a:solidFill>
              </a:rPr>
              <a:t>ВЕЙП</a:t>
            </a:r>
            <a:r>
              <a:rPr lang="ru-RU" sz="3600" b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sz="2800" dirty="0" smtClean="0"/>
              <a:t>— </a:t>
            </a:r>
            <a:r>
              <a:rPr lang="ru-RU" sz="2800" dirty="0"/>
              <a:t>это устройства, </a:t>
            </a:r>
            <a:r>
              <a:rPr lang="ru-RU" sz="2800" dirty="0" smtClean="0"/>
              <a:t>нагревающие </a:t>
            </a:r>
            <a:r>
              <a:rPr lang="ru-RU" sz="2800" dirty="0" err="1"/>
              <a:t>никотиносодержащий</a:t>
            </a:r>
            <a:r>
              <a:rPr lang="ru-RU" sz="2800" dirty="0"/>
              <a:t> раствор для </a:t>
            </a:r>
            <a:r>
              <a:rPr lang="ru-RU" sz="2800" dirty="0" smtClean="0"/>
              <a:t>получения </a:t>
            </a:r>
            <a:r>
              <a:rPr lang="ru-RU" sz="2800" dirty="0"/>
              <a:t>аэрозоля («пара»), который вдыхает </a:t>
            </a:r>
          </a:p>
          <a:p>
            <a:r>
              <a:rPr lang="ru-RU" sz="2800" dirty="0"/>
              <a:t>пользователь, аналогично процессу курения сигареты.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341177"/>
            <a:ext cx="4904209" cy="25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2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980728"/>
            <a:ext cx="70567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1Коринфянам 6:19 </a:t>
            </a:r>
          </a:p>
          <a:p>
            <a:pPr algn="ctr"/>
            <a:endParaRPr lang="ru-RU" sz="4400" dirty="0">
              <a:solidFill>
                <a:srgbClr val="FF0000"/>
              </a:solidFill>
            </a:endParaRPr>
          </a:p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Не </a:t>
            </a:r>
            <a:r>
              <a:rPr lang="ru-RU" sz="4400" dirty="0">
                <a:solidFill>
                  <a:srgbClr val="FF0000"/>
                </a:solidFill>
              </a:rPr>
              <a:t>знаете ли, что </a:t>
            </a:r>
            <a:r>
              <a:rPr lang="ru-RU" sz="4400" dirty="0" smtClean="0">
                <a:solidFill>
                  <a:srgbClr val="FF0000"/>
                </a:solidFill>
              </a:rPr>
              <a:t>тела ваши </a:t>
            </a:r>
            <a:r>
              <a:rPr lang="ru-RU" sz="4400" dirty="0">
                <a:solidFill>
                  <a:srgbClr val="FF0000"/>
                </a:solidFill>
              </a:rPr>
              <a:t>суть </a:t>
            </a:r>
            <a:r>
              <a:rPr lang="ru-RU" sz="4400" b="1" i="1" dirty="0">
                <a:solidFill>
                  <a:srgbClr val="FF0000"/>
                </a:solidFill>
              </a:rPr>
              <a:t>храм живущего в вас </a:t>
            </a:r>
            <a:r>
              <a:rPr lang="ru-RU" sz="4400" b="1" i="1" dirty="0" err="1" smtClean="0">
                <a:solidFill>
                  <a:srgbClr val="FF0000"/>
                </a:solidFill>
              </a:rPr>
              <a:t>Святаго</a:t>
            </a:r>
            <a:r>
              <a:rPr lang="ru-RU" sz="4400" b="1" i="1" dirty="0" smtClean="0">
                <a:solidFill>
                  <a:srgbClr val="FF0000"/>
                </a:solidFill>
              </a:rPr>
              <a:t> </a:t>
            </a:r>
            <a:r>
              <a:rPr lang="ru-RU" sz="4400" b="1" i="1" dirty="0">
                <a:solidFill>
                  <a:srgbClr val="FF0000"/>
                </a:solidFill>
              </a:rPr>
              <a:t>Духа</a:t>
            </a:r>
            <a:r>
              <a:rPr lang="ru-RU" sz="4400" dirty="0">
                <a:solidFill>
                  <a:srgbClr val="FF0000"/>
                </a:solidFill>
              </a:rPr>
              <a:t>, Которого имеете вы </a:t>
            </a:r>
            <a:r>
              <a:rPr lang="ru-RU" sz="4400" dirty="0" smtClean="0">
                <a:solidFill>
                  <a:srgbClr val="FF0000"/>
                </a:solidFill>
              </a:rPr>
              <a:t>от </a:t>
            </a:r>
            <a:r>
              <a:rPr lang="ru-RU" sz="4400" dirty="0">
                <a:solidFill>
                  <a:srgbClr val="FF0000"/>
                </a:solidFill>
              </a:rPr>
              <a:t>Бога, и вы не свои?</a:t>
            </a:r>
          </a:p>
        </p:txBody>
      </p:sp>
    </p:spTree>
    <p:extLst>
      <p:ext uri="{BB962C8B-B14F-4D97-AF65-F5344CB8AC3E}">
        <p14:creationId xmlns:p14="http://schemas.microsoft.com/office/powerpoint/2010/main" val="31448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764704"/>
            <a:ext cx="61926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Берегите своих детей и помогайте им сохранить свои тела и разум от разрушающего воздействия современных «безопасных» увлечений!!!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9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247" y="179249"/>
            <a:ext cx="784887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Для чего предназначен ВЕЙП? 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Изначально </a:t>
            </a:r>
            <a:r>
              <a:rPr lang="ru-RU" sz="2800" dirty="0" err="1">
                <a:solidFill>
                  <a:srgbClr val="FF0000"/>
                </a:solidFill>
              </a:rPr>
              <a:t>вейпы</a:t>
            </a:r>
            <a:r>
              <a:rPr lang="ru-RU" sz="2800" dirty="0">
                <a:solidFill>
                  <a:srgbClr val="FF0000"/>
                </a:solidFill>
              </a:rPr>
              <a:t> предназначены для желающих бросить курить</a:t>
            </a:r>
            <a:r>
              <a:rPr lang="ru-RU" sz="2800" i="1" dirty="0">
                <a:solidFill>
                  <a:srgbClr val="FF0000"/>
                </a:solidFill>
              </a:rPr>
              <a:t>, </a:t>
            </a:r>
            <a:r>
              <a:rPr lang="ru-RU" sz="2800" i="1" dirty="0"/>
              <a:t>как средство плавного перехода от курения к полному отказу курения</a:t>
            </a:r>
            <a:r>
              <a:rPr lang="ru-RU" sz="2800" dirty="0"/>
              <a:t>. </a:t>
            </a: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В </a:t>
            </a:r>
            <a:r>
              <a:rPr lang="ru-RU" sz="2800" dirty="0">
                <a:solidFill>
                  <a:srgbClr val="FF0000"/>
                </a:solidFill>
              </a:rPr>
              <a:t>начале XXI века у гонконгца </a:t>
            </a:r>
            <a:r>
              <a:rPr lang="ru-RU" sz="2800" dirty="0" err="1">
                <a:solidFill>
                  <a:srgbClr val="FF0000"/>
                </a:solidFill>
              </a:rPr>
              <a:t>Хонь</a:t>
            </a:r>
            <a:r>
              <a:rPr lang="ru-RU" sz="2800" dirty="0">
                <a:solidFill>
                  <a:srgbClr val="FF0000"/>
                </a:solidFill>
              </a:rPr>
              <a:t> Лика умер от рака легких отец, заядлый курильщик. Связь сигарет и рака легких на тот момент была уже неоспорима, но </a:t>
            </a:r>
            <a:r>
              <a:rPr lang="ru-RU" sz="2800" dirty="0" err="1">
                <a:solidFill>
                  <a:srgbClr val="FF0000"/>
                </a:solidFill>
              </a:rPr>
              <a:t>Хонь</a:t>
            </a:r>
            <a:r>
              <a:rPr lang="ru-RU" sz="2800" dirty="0">
                <a:solidFill>
                  <a:srgbClr val="FF0000"/>
                </a:solidFill>
              </a:rPr>
              <a:t> Лик, даже наблюдая за мучениями отца, не прекращал курить по две пачки в день. </a:t>
            </a:r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В </a:t>
            </a:r>
            <a:r>
              <a:rPr lang="ru-RU" sz="2800" dirty="0">
                <a:solidFill>
                  <a:srgbClr val="FF0000"/>
                </a:solidFill>
              </a:rPr>
              <a:t>2003 го­ду </a:t>
            </a:r>
            <a:r>
              <a:rPr lang="ru-RU" sz="2800" dirty="0" smtClean="0">
                <a:solidFill>
                  <a:srgbClr val="FF0000"/>
                </a:solidFill>
              </a:rPr>
              <a:t>он изобрел </a:t>
            </a:r>
            <a:r>
              <a:rPr lang="ru-RU" sz="2800" dirty="0">
                <a:solidFill>
                  <a:srgbClr val="FF0000"/>
                </a:solidFill>
              </a:rPr>
              <a:t>электронную сигарету, </a:t>
            </a:r>
            <a:r>
              <a:rPr lang="ru-RU" sz="2800" dirty="0" smtClean="0">
                <a:solidFill>
                  <a:srgbClr val="FF0000"/>
                </a:solidFill>
              </a:rPr>
              <a:t>как способ бросить курить, а </a:t>
            </a:r>
            <a:r>
              <a:rPr lang="ru-RU" sz="2800" dirty="0">
                <a:solidFill>
                  <a:srgbClr val="FF0000"/>
                </a:solidFill>
              </a:rPr>
              <a:t>в 2004-м его изобретение уже поступило в продажу.</a:t>
            </a:r>
          </a:p>
        </p:txBody>
      </p:sp>
    </p:spTree>
    <p:extLst>
      <p:ext uri="{BB962C8B-B14F-4D97-AF65-F5344CB8AC3E}">
        <p14:creationId xmlns:p14="http://schemas.microsoft.com/office/powerpoint/2010/main" val="1945435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4225"/>
            <a:ext cx="9144000" cy="52251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54868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Состав жидкости для курения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45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99" y="764704"/>
            <a:ext cx="9215654" cy="528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92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Распространение новомодных сигарет в России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u="sng" dirty="0" smtClean="0">
                <a:solidFill>
                  <a:srgbClr val="FF0000"/>
                </a:solidFill>
              </a:rPr>
              <a:t>ПРИЧИНЫ</a:t>
            </a:r>
            <a:r>
              <a:rPr lang="ru-RU" sz="2400" u="sng" dirty="0">
                <a:solidFill>
                  <a:srgbClr val="FF0000"/>
                </a:solidFill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600" b="1" i="1" dirty="0" smtClean="0">
                <a:solidFill>
                  <a:srgbClr val="FF0000"/>
                </a:solidFill>
              </a:rPr>
              <a:t>Борьба </a:t>
            </a:r>
            <a:r>
              <a:rPr lang="ru-RU" sz="2600" b="1" i="1" dirty="0">
                <a:solidFill>
                  <a:srgbClr val="FF0000"/>
                </a:solidFill>
              </a:rPr>
              <a:t>с курением </a:t>
            </a:r>
            <a:r>
              <a:rPr lang="ru-RU" sz="2600" b="1" i="1" dirty="0" smtClean="0">
                <a:solidFill>
                  <a:srgbClr val="FF0000"/>
                </a:solidFill>
              </a:rPr>
              <a:t>и </a:t>
            </a:r>
            <a:r>
              <a:rPr lang="ru-RU" sz="2600" b="1" i="1" dirty="0">
                <a:solidFill>
                  <a:srgbClr val="FF0000"/>
                </a:solidFill>
              </a:rPr>
              <a:t>традиционными сигаретам </a:t>
            </a:r>
            <a:endParaRPr lang="ru-RU" sz="2600" b="1" i="1" dirty="0" smtClean="0">
              <a:solidFill>
                <a:srgbClr val="FF0000"/>
              </a:solidFill>
            </a:endParaRPr>
          </a:p>
          <a:p>
            <a:r>
              <a:rPr lang="ru-RU" sz="2600" dirty="0" smtClean="0">
                <a:solidFill>
                  <a:srgbClr val="FF0000"/>
                </a:solidFill>
              </a:rPr>
              <a:t>(</a:t>
            </a:r>
            <a:r>
              <a:rPr lang="ru-RU" sz="2600" dirty="0">
                <a:solidFill>
                  <a:srgbClr val="FF0000"/>
                </a:solidFill>
              </a:rPr>
              <a:t>их спрятали под прилавок в </a:t>
            </a:r>
            <a:r>
              <a:rPr lang="ru-RU" sz="2600" dirty="0" smtClean="0">
                <a:solidFill>
                  <a:srgbClr val="FF0000"/>
                </a:solidFill>
              </a:rPr>
              <a:t>магазинах</a:t>
            </a:r>
            <a:r>
              <a:rPr lang="ru-RU" sz="2600" dirty="0">
                <a:solidFill>
                  <a:srgbClr val="FF0000"/>
                </a:solidFill>
              </a:rPr>
              <a:t>, запрет на курение на улице в общественных </a:t>
            </a:r>
            <a:r>
              <a:rPr lang="ru-RU" sz="2600" dirty="0" smtClean="0">
                <a:solidFill>
                  <a:srgbClr val="FF0000"/>
                </a:solidFill>
              </a:rPr>
              <a:t>местах</a:t>
            </a:r>
            <a:r>
              <a:rPr lang="ru-RU" sz="2600" dirty="0">
                <a:solidFill>
                  <a:srgbClr val="FF0000"/>
                </a:solidFill>
              </a:rPr>
              <a:t>, и практически во всех помещениях, в том числе в </a:t>
            </a:r>
          </a:p>
          <a:p>
            <a:r>
              <a:rPr lang="ru-RU" sz="2600" dirty="0">
                <a:solidFill>
                  <a:srgbClr val="FF0000"/>
                </a:solidFill>
              </a:rPr>
              <a:t>ресторанах, самолётах, поездах). </a:t>
            </a:r>
            <a:endParaRPr lang="ru-RU" sz="2600" dirty="0" smtClean="0">
              <a:solidFill>
                <a:srgbClr val="FF0000"/>
              </a:solidFill>
            </a:endParaRPr>
          </a:p>
          <a:p>
            <a:endParaRPr lang="ru-RU" sz="2600" dirty="0">
              <a:solidFill>
                <a:srgbClr val="FF0000"/>
              </a:solidFill>
            </a:endParaRPr>
          </a:p>
          <a:p>
            <a:r>
              <a:rPr lang="ru-RU" sz="2600" dirty="0" smtClean="0">
                <a:solidFill>
                  <a:srgbClr val="FF0000"/>
                </a:solidFill>
              </a:rPr>
              <a:t>•</a:t>
            </a:r>
            <a:r>
              <a:rPr lang="ru-RU" sz="2600" b="1" i="1" dirty="0" smtClean="0">
                <a:solidFill>
                  <a:srgbClr val="FF0000"/>
                </a:solidFill>
              </a:rPr>
              <a:t>Реклама</a:t>
            </a:r>
            <a:r>
              <a:rPr lang="ru-RU" sz="2600" b="1" i="1" dirty="0">
                <a:solidFill>
                  <a:srgbClr val="FF0000"/>
                </a:solidFill>
              </a:rPr>
              <a:t>: восхваление сигарет электронных </a:t>
            </a:r>
          </a:p>
          <a:p>
            <a:r>
              <a:rPr lang="ru-RU" sz="2600" dirty="0" smtClean="0">
                <a:solidFill>
                  <a:srgbClr val="FF0000"/>
                </a:solidFill>
              </a:rPr>
              <a:t>(</a:t>
            </a:r>
            <a:r>
              <a:rPr lang="ru-RU" sz="2600" dirty="0">
                <a:solidFill>
                  <a:srgbClr val="FF0000"/>
                </a:solidFill>
              </a:rPr>
              <a:t>их курение в </a:t>
            </a:r>
            <a:r>
              <a:rPr lang="ru-RU" sz="2600" dirty="0" smtClean="0">
                <a:solidFill>
                  <a:srgbClr val="FF0000"/>
                </a:solidFill>
              </a:rPr>
              <a:t>общественных </a:t>
            </a:r>
            <a:r>
              <a:rPr lang="ru-RU" sz="2600" dirty="0">
                <a:solidFill>
                  <a:srgbClr val="FF0000"/>
                </a:solidFill>
              </a:rPr>
              <a:t>местах, как и любых других, официально не </a:t>
            </a:r>
            <a:r>
              <a:rPr lang="ru-RU" sz="2600" dirty="0" smtClean="0">
                <a:solidFill>
                  <a:srgbClr val="FF0000"/>
                </a:solidFill>
              </a:rPr>
              <a:t>запрещено</a:t>
            </a:r>
            <a:r>
              <a:rPr lang="ru-RU" sz="2600" dirty="0">
                <a:solidFill>
                  <a:srgbClr val="FF0000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612413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260648"/>
            <a:ext cx="885698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«Секрет» популярность электронных 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>сигарет</a:t>
            </a:r>
            <a:r>
              <a:rPr lang="ru-RU" sz="3200" b="1" dirty="0" smtClean="0">
                <a:solidFill>
                  <a:srgbClr val="FF0000"/>
                </a:solidFill>
              </a:rPr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Производители </a:t>
            </a:r>
            <a:r>
              <a:rPr lang="ru-RU" sz="2800" b="1" i="1" dirty="0">
                <a:solidFill>
                  <a:srgbClr val="FF0000"/>
                </a:solidFill>
              </a:rPr>
              <a:t>позиционируют их как атрибут здорового образа жизни </a:t>
            </a:r>
            <a:r>
              <a:rPr lang="ru-RU" sz="2800" dirty="0">
                <a:solidFill>
                  <a:srgbClr val="FF0000"/>
                </a:solidFill>
              </a:rPr>
              <a:t>и уверяют, что они безвредны и помогут бросить курить. </a:t>
            </a:r>
            <a:endParaRPr lang="ru-RU" sz="28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Никак не регламентируются Законом.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Становится модным среди подростков и молодежи, </a:t>
            </a:r>
            <a:r>
              <a:rPr lang="ru-RU" sz="2800" b="1" i="1" dirty="0" smtClean="0">
                <a:solidFill>
                  <a:srgbClr val="FF0000"/>
                </a:solidFill>
              </a:rPr>
              <a:t>как форма протеста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FF0000"/>
                </a:solidFill>
              </a:rPr>
              <a:t>Позиционируется как </a:t>
            </a:r>
            <a:r>
              <a:rPr lang="ru-RU" sz="2800" b="1" i="1" dirty="0" smtClean="0">
                <a:solidFill>
                  <a:srgbClr val="FF0000"/>
                </a:solidFill>
              </a:rPr>
              <a:t>атрибут приятного времяпрепровождения</a:t>
            </a:r>
            <a:endParaRPr lang="ru-RU" sz="28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59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691276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В чем же вред?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rgbClr val="FF0000"/>
              </a:solidFill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000" dirty="0" smtClean="0">
                <a:solidFill>
                  <a:srgbClr val="FF0000"/>
                </a:solidFill>
              </a:rPr>
              <a:t>Ученые </a:t>
            </a:r>
            <a:r>
              <a:rPr lang="ru-RU" sz="3000" dirty="0">
                <a:solidFill>
                  <a:srgbClr val="FF0000"/>
                </a:solidFill>
              </a:rPr>
              <a:t>обнаружили в </a:t>
            </a:r>
            <a:r>
              <a:rPr lang="ru-RU" sz="3000" dirty="0" err="1">
                <a:solidFill>
                  <a:srgbClr val="FF0000"/>
                </a:solidFill>
              </a:rPr>
              <a:t>вейпе</a:t>
            </a:r>
            <a:r>
              <a:rPr lang="ru-RU" sz="3000" dirty="0">
                <a:solidFill>
                  <a:srgbClr val="FF0000"/>
                </a:solidFill>
              </a:rPr>
              <a:t> - так называется электронный испаритель, которым заправляются электронные сигареты - </a:t>
            </a:r>
            <a:r>
              <a:rPr lang="ru-RU" sz="3000" b="1" i="1" dirty="0" err="1">
                <a:solidFill>
                  <a:srgbClr val="FF0000"/>
                </a:solidFill>
              </a:rPr>
              <a:t>формацельдегид</a:t>
            </a:r>
            <a:r>
              <a:rPr lang="ru-RU" sz="3000" b="1" i="1" dirty="0">
                <a:solidFill>
                  <a:srgbClr val="FF0000"/>
                </a:solidFill>
              </a:rPr>
              <a:t> и </a:t>
            </a:r>
            <a:r>
              <a:rPr lang="ru-RU" sz="3000" b="1" i="1" dirty="0" err="1">
                <a:solidFill>
                  <a:srgbClr val="FF0000"/>
                </a:solidFill>
              </a:rPr>
              <a:t>нитрозамин</a:t>
            </a:r>
            <a:r>
              <a:rPr lang="ru-RU" sz="3000" dirty="0">
                <a:solidFill>
                  <a:srgbClr val="FF0000"/>
                </a:solidFill>
              </a:rPr>
              <a:t>. Это канцерогены, которые ведут к образованию злокачественных опухолей. В </a:t>
            </a:r>
            <a:r>
              <a:rPr lang="ru-RU" sz="3000" dirty="0" err="1">
                <a:solidFill>
                  <a:srgbClr val="FF0000"/>
                </a:solidFill>
              </a:rPr>
              <a:t>ароматизаторах</a:t>
            </a:r>
            <a:r>
              <a:rPr lang="ru-RU" sz="3000" dirty="0">
                <a:solidFill>
                  <a:srgbClr val="FF0000"/>
                </a:solidFill>
              </a:rPr>
              <a:t> найден также </a:t>
            </a:r>
            <a:r>
              <a:rPr lang="ru-RU" sz="3000" b="1" i="1" dirty="0" err="1">
                <a:solidFill>
                  <a:srgbClr val="FF0000"/>
                </a:solidFill>
              </a:rPr>
              <a:t>диацетил</a:t>
            </a:r>
            <a:r>
              <a:rPr lang="ru-RU" sz="3000" b="1" i="1" dirty="0">
                <a:solidFill>
                  <a:srgbClr val="FF0000"/>
                </a:solidFill>
              </a:rPr>
              <a:t> и ацетилацетон </a:t>
            </a:r>
            <a:r>
              <a:rPr lang="ru-RU" sz="3000" dirty="0">
                <a:solidFill>
                  <a:srgbClr val="FF0000"/>
                </a:solidFill>
              </a:rPr>
              <a:t>- они вызывают заболевания бронхов. </a:t>
            </a:r>
          </a:p>
        </p:txBody>
      </p:sp>
    </p:spTree>
    <p:extLst>
      <p:ext uri="{BB962C8B-B14F-4D97-AF65-F5344CB8AC3E}">
        <p14:creationId xmlns:p14="http://schemas.microsoft.com/office/powerpoint/2010/main" val="4070239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35292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 smtClean="0">
                <a:solidFill>
                  <a:srgbClr val="FF0000"/>
                </a:solidFill>
              </a:rPr>
              <a:t>Протестировав </a:t>
            </a:r>
            <a:r>
              <a:rPr lang="ru-RU" sz="3000" dirty="0">
                <a:solidFill>
                  <a:srgbClr val="FF0000"/>
                </a:solidFill>
              </a:rPr>
              <a:t>13 устройств, ученые из Гонконга выяснили, что в дыме от электронных сигарет содержится </a:t>
            </a:r>
            <a:r>
              <a:rPr lang="ru-RU" sz="3000" b="1" i="1" dirty="0">
                <a:solidFill>
                  <a:srgbClr val="FF0000"/>
                </a:solidFill>
              </a:rPr>
              <a:t>большое количество токсинов, вызывающих рак. </a:t>
            </a:r>
            <a:r>
              <a:rPr lang="ru-RU" sz="3000" dirty="0">
                <a:solidFill>
                  <a:srgbClr val="FF0000"/>
                </a:solidFill>
              </a:rPr>
              <a:t>По их словам, этот дым в миллион раз вреднее, чем концентрированный выхлоп промышленного завода. </a:t>
            </a:r>
            <a:endParaRPr lang="ru-RU" sz="3000" dirty="0" smtClean="0">
              <a:solidFill>
                <a:srgbClr val="FF00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rgbClr val="FF0000"/>
                </a:solidFill>
              </a:rPr>
              <a:t>Помимо этого, в электронных сигаретах нашли </a:t>
            </a:r>
            <a:r>
              <a:rPr lang="ru-RU" sz="3000" b="1" i="1" dirty="0" err="1">
                <a:solidFill>
                  <a:srgbClr val="FF0000"/>
                </a:solidFill>
              </a:rPr>
              <a:t>пентабромдифениловые</a:t>
            </a:r>
            <a:r>
              <a:rPr lang="ru-RU" sz="3000" b="1" i="1" dirty="0">
                <a:solidFill>
                  <a:srgbClr val="FF0000"/>
                </a:solidFill>
              </a:rPr>
              <a:t> эфиры </a:t>
            </a:r>
            <a:r>
              <a:rPr lang="ru-RU" sz="3000" dirty="0">
                <a:solidFill>
                  <a:srgbClr val="FF0000"/>
                </a:solidFill>
              </a:rPr>
              <a:t>- они нужны для того, чтобы уберечь от горения плавящиеся элементы. Это вещество </a:t>
            </a:r>
            <a:r>
              <a:rPr lang="ru-RU" sz="3000" b="1" i="1" dirty="0" smtClean="0">
                <a:solidFill>
                  <a:srgbClr val="FF0000"/>
                </a:solidFill>
              </a:rPr>
              <a:t>нарушает </a:t>
            </a:r>
            <a:r>
              <a:rPr lang="ru-RU" sz="3000" b="1" i="1" dirty="0">
                <a:solidFill>
                  <a:srgbClr val="FF0000"/>
                </a:solidFill>
              </a:rPr>
              <a:t>выработку гормонов щитовидной железы,</a:t>
            </a:r>
            <a:r>
              <a:rPr lang="ru-RU" sz="3000" dirty="0">
                <a:solidFill>
                  <a:srgbClr val="FF0000"/>
                </a:solidFill>
              </a:rPr>
              <a:t> </a:t>
            </a:r>
            <a:r>
              <a:rPr lang="ru-RU" sz="3000" b="1" i="1" dirty="0">
                <a:solidFill>
                  <a:srgbClr val="FF0000"/>
                </a:solidFill>
              </a:rPr>
              <a:t>которые регулируют работу сердца и мозга. </a:t>
            </a:r>
          </a:p>
        </p:txBody>
      </p:sp>
    </p:spTree>
    <p:extLst>
      <p:ext uri="{BB962C8B-B14F-4D97-AF65-F5344CB8AC3E}">
        <p14:creationId xmlns:p14="http://schemas.microsoft.com/office/powerpoint/2010/main" val="4231620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1064</Words>
  <Application>Microsoft Office PowerPoint</Application>
  <PresentationFormat>Экран (4:3)</PresentationFormat>
  <Paragraphs>81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Tatiana</dc:creator>
  <cp:lastModifiedBy>Татьяна Сахарова</cp:lastModifiedBy>
  <cp:revision>53</cp:revision>
  <dcterms:created xsi:type="dcterms:W3CDTF">2018-05-28T06:58:53Z</dcterms:created>
  <dcterms:modified xsi:type="dcterms:W3CDTF">2018-06-06T12:17:20Z</dcterms:modified>
</cp:coreProperties>
</file>