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26213F-BC24-FD83-D708-D0A07571A3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2785CC-38CD-7ABF-F4C2-473A69B813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F56A74-4EDD-66DA-4040-12C66DE26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271B23-0E90-94A0-BF1C-610B7705A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5698D6-1658-1B83-640D-E5827558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080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113F96-222D-F401-92A9-02A048D5E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972550-5CF3-2CAA-0C1D-8781E8ABFF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480EF1-0C60-7A33-B63B-BB80CF98C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0CEFFA-8D5E-A259-CA3A-CEA4380C4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7A2C7B-DC50-3FD1-E930-11B9AA127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547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4DB957D-A4BC-0970-F86B-DF07CFB59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C567A9-B3A9-57C2-E241-82B6C62C42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CB2880-B9E9-4FCC-AF5B-FD6EBFFF2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A84222-7BB2-B51D-584F-D741233F7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1C05A3-9109-AF8A-DD29-3B0ADE2CD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38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CF9DCA-6A17-E38D-3CD6-C08BB2B0D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80D0D4-5DC0-7D11-4AAE-8E3BD00FA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277DBD-AAAE-5685-913B-AD7415AE8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6E8530-EA30-4A3E-7382-4CDBE52FD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796824-94B1-EA63-2B87-780A79F14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211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A0CD67-06EC-974F-9C60-42DF9991A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E38C4B-07BE-6BD3-6624-544834D89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402FF6-3344-9669-3158-3C2108690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EC09DE-1784-EA5B-B099-BC9724E9D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D71B21-B440-BDA4-9CB6-48B9C49D4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9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2A654D-6870-6F8E-0003-987C27E8A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3C7826-82D7-ABDA-69BF-0F02700256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62140E4-2745-E887-F61F-9BD6DF21FB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19124C-40ED-C93F-192B-25B6DEB98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B1DC54-CEB5-5FF4-9EA2-EA24BD84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11E00F-111B-A14E-3036-3C12AC11C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138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C683EE-A6E4-3265-2EB6-E096CF358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66D304-AAD7-4718-95DD-19A5B99B7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710481-988C-68BB-D44D-D19D43B5E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A792E7-B308-1427-72BE-2D99BC2657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8CC2DBC-98D9-F9A2-EA3C-6EC99F7FF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62DBF14-9935-E7B7-15E3-12FC91020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587D123-F853-E46F-FDF2-D3DC40058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695165-C2B8-E79E-C629-F833E5C28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995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CD09B-2FD7-7DB8-5D6F-A853C8368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CDF70BE-275B-430E-40F6-01E0A26DF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16E55AA-E7DF-18FB-3B0A-04046E664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6F836EC-BCC1-9BA4-BA03-55C8C05C4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559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4D60B4-DB8E-7FC2-DAB4-16A79679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85B87B2-4974-A1D8-E8B6-A8DFBBC31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4A450C5-2179-9D81-96B8-241FE6BAE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363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29979-3AE5-4E9D-9165-F23E7CC1D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8B7100-9B47-8EB1-C52E-8FF34372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BC3A77C-E5D1-F076-E1B4-11BF24961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94F594-6A4F-DA50-60A9-BCF13E55E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5B12C4-4D40-4013-91A9-8D5DA4946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DCBBE7-8DC2-E8E2-C18E-C8EAE0B3E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96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8016B0-1DE3-BF8B-B852-4AB883B53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E3E6471-CCAC-4C6C-D0AB-87E534DD3E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12AC76-E416-F521-15B1-158043647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37E3BA-9E54-A784-FA1A-0EE32FFDE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5AF905-A2E1-50CD-4801-44C976EFE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85F841B-0B82-B3CE-89CB-CF03B573E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004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0FAC50-51F5-0B0D-1FD3-C70574F6B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CB2B80-918B-B4F6-2F50-8F59951D2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3D8746-C6BD-5BA6-BFD3-2BA73C0AD3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9A37C-489F-481E-84C6-363160C5CE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E1A9F8-35CA-44BF-31F8-510B374B3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591B81-AD81-2737-E218-9B5717F57B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CE5B5-939C-4942-A3C0-1022BBDA1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34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8F8771-D293-E38D-B8EB-4DC4B6D87015}"/>
              </a:ext>
            </a:extLst>
          </p:cNvPr>
          <p:cNvSpPr txBox="1"/>
          <p:nvPr/>
        </p:nvSpPr>
        <p:spPr>
          <a:xfrm>
            <a:off x="2453951" y="683176"/>
            <a:ext cx="7100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Свидания в браке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FD6DB2-3366-D591-5E66-F3F51A20D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995" y="2027891"/>
            <a:ext cx="6212634" cy="414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97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62171C-4B8C-0D4A-49DB-889E6B1D2F41}"/>
              </a:ext>
            </a:extLst>
          </p:cNvPr>
          <p:cNvSpPr txBox="1"/>
          <p:nvPr/>
        </p:nvSpPr>
        <p:spPr>
          <a:xfrm>
            <a:off x="510852" y="650423"/>
            <a:ext cx="6097554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Важно запланировать/выделить время, регулярность</a:t>
            </a: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Будьте целиком там, без сотовых и социальных сетей.</a:t>
            </a: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9911EE-413F-A7BC-093F-5A5135BED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537" y="3634273"/>
            <a:ext cx="4384611" cy="29230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7FEC803-D09C-0900-AC14-2B8113C67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537" y="756652"/>
            <a:ext cx="4384611" cy="24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2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664666-ADD4-F4B4-6A43-193CB950BBD9}"/>
              </a:ext>
            </a:extLst>
          </p:cNvPr>
          <p:cNvSpPr txBox="1"/>
          <p:nvPr/>
        </p:nvSpPr>
        <p:spPr>
          <a:xfrm>
            <a:off x="678803" y="582067"/>
            <a:ext cx="609755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Во время свидания постарайтесь </a:t>
            </a:r>
            <a:r>
              <a:rPr lang="ru-RU" sz="28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увидеть мужчину/женщину, заметить какая она/он сейчас, как говорит, как реагирует, чем увлечена/увлечен, попытайтесь заметить что-то новое.</a:t>
            </a:r>
          </a:p>
          <a:p>
            <a:endParaRPr lang="ru-RU" sz="28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Смотреть</a:t>
            </a:r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 ей/ему в глаза, внимательно </a:t>
            </a:r>
            <a:r>
              <a:rPr lang="ru-RU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слушать и задавать вопросы</a:t>
            </a:r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, демонстрирующие, что вам не все равно. Также следует </a:t>
            </a:r>
            <a:r>
              <a:rPr lang="ru-RU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выражать поддержку, сострадание и любовь</a:t>
            </a:r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247797-6345-7AC1-27F0-E5A200C1B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357" y="2102162"/>
            <a:ext cx="5062549" cy="339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32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1865A1-BCEB-EE17-D5DB-0DF8E13C083F}"/>
              </a:ext>
            </a:extLst>
          </p:cNvPr>
          <p:cNvSpPr txBox="1"/>
          <p:nvPr/>
        </p:nvSpPr>
        <p:spPr>
          <a:xfrm>
            <a:off x="1828800" y="335902"/>
            <a:ext cx="7800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Ходите на свидания и будьте счастливы!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5662FE-F4CE-655F-F44A-1C81181BC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98" y="2342761"/>
            <a:ext cx="4375280" cy="437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23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CD31A1-3A00-6F2B-8316-779D9DFAFAA2}"/>
              </a:ext>
            </a:extLst>
          </p:cNvPr>
          <p:cNvSpPr txBox="1"/>
          <p:nvPr/>
        </p:nvSpPr>
        <p:spPr>
          <a:xfrm>
            <a:off x="1726163" y="1035698"/>
            <a:ext cx="918132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Свидание </a:t>
            </a:r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— одна из форм социального взаимодействия, часть </a:t>
            </a:r>
            <a:r>
              <a:rPr lang="ru-RU" sz="28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института ухаживания, имеющая целью оценить друг друга на пригодность в качестве партнёра для интимных отношений или брачного союза. </a:t>
            </a:r>
          </a:p>
          <a:p>
            <a:endParaRPr lang="ru-RU" sz="2800" b="1" i="1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Хотя термин имеет несколько значений, обычно он относится к акту встречи и участию по взаимному согласию в некоторой социальной активности публично, вместе, как пара».</a:t>
            </a:r>
          </a:p>
        </p:txBody>
      </p:sp>
    </p:spTree>
    <p:extLst>
      <p:ext uri="{BB962C8B-B14F-4D97-AF65-F5344CB8AC3E}">
        <p14:creationId xmlns:p14="http://schemas.microsoft.com/office/powerpoint/2010/main" val="1583287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D08796-7650-E08E-C9BC-DC2C736BCA98}"/>
              </a:ext>
            </a:extLst>
          </p:cNvPr>
          <p:cNvSpPr txBox="1"/>
          <p:nvPr/>
        </p:nvSpPr>
        <p:spPr>
          <a:xfrm>
            <a:off x="1132116" y="653143"/>
            <a:ext cx="49638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Однако, если свидания </a:t>
            </a:r>
          </a:p>
          <a:p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(т.е. общение и встречи пары) остаются в периоде до </a:t>
            </a:r>
            <a:r>
              <a:rPr lang="ru-RU" sz="2800" dirty="0" err="1">
                <a:solidFill>
                  <a:srgbClr val="FF0000"/>
                </a:solidFill>
                <a:latin typeface="Book Antiqua" panose="02040602050305030304" pitchFamily="18" charset="0"/>
              </a:rPr>
              <a:t>ЗАГа</a:t>
            </a:r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, </a:t>
            </a:r>
            <a:r>
              <a:rPr lang="ru-RU" sz="2800" b="1" u="sng" dirty="0">
                <a:solidFill>
                  <a:srgbClr val="FF0000"/>
                </a:solidFill>
                <a:latin typeface="Book Antiqua" panose="02040602050305030304" pitchFamily="18" charset="0"/>
              </a:rPr>
              <a:t>пара подвергает себя риску</a:t>
            </a:r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:</a:t>
            </a:r>
          </a:p>
          <a:p>
            <a:endParaRPr lang="ru-RU" sz="28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endParaRPr lang="ru-RU" sz="28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Риску охлаждения, недопонимания, конфликтов, одиночества, подавленностью бытом, скукой…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E3CA05-6F89-F8CE-646E-D5E491419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8711" y="1940768"/>
            <a:ext cx="4659134" cy="330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116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06B764-2975-5516-5D4C-3010FE83342D}"/>
              </a:ext>
            </a:extLst>
          </p:cNvPr>
          <p:cNvSpPr txBox="1"/>
          <p:nvPr/>
        </p:nvSpPr>
        <p:spPr>
          <a:xfrm>
            <a:off x="1315616" y="830425"/>
            <a:ext cx="7231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Book Antiqua" panose="02040602050305030304" pitchFamily="18" charset="0"/>
              </a:rPr>
              <a:t>«Решили с женой начать все с начала... Так она даже на свидание не пришла!»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1E1341-E309-C757-8BAF-AA8DD43C9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176" y="2945882"/>
            <a:ext cx="5469294" cy="364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18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2293F27-95B6-7914-1451-74E850929D75}"/>
              </a:ext>
            </a:extLst>
          </p:cNvPr>
          <p:cNvSpPr txBox="1"/>
          <p:nvPr/>
        </p:nvSpPr>
        <p:spPr>
          <a:xfrm>
            <a:off x="1296957" y="821093"/>
            <a:ext cx="62888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Опишите роли, которые вы выполняете в жизни (сын, дочь, муж, жена, отец, мать, друг, подруга, сотрудник, коллега, сосед и т.д.)?</a:t>
            </a:r>
          </a:p>
          <a:p>
            <a:endParaRPr lang="ru-RU" sz="28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endParaRPr lang="ru-RU" sz="28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как же быть просто женщиной и мужчиной? </a:t>
            </a:r>
          </a:p>
          <a:p>
            <a:endParaRPr lang="ru-RU" sz="28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37B8A0-0EDA-E131-002E-079B09B19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330" y="3069772"/>
            <a:ext cx="4970301" cy="331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353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DAB589-7E6D-CF89-9432-77F5EE7BAA13}"/>
              </a:ext>
            </a:extLst>
          </p:cNvPr>
          <p:cNvSpPr txBox="1"/>
          <p:nvPr/>
        </p:nvSpPr>
        <p:spPr>
          <a:xfrm>
            <a:off x="986713" y="734245"/>
            <a:ext cx="7308202" cy="59720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Зачем нужны свидания?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800" b="1" u="sng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сохранение близости</a:t>
            </a:r>
            <a:r>
              <a:rPr lang="ru-RU" sz="1800" b="1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время чтобы узнавать </a:t>
            </a:r>
            <a:r>
              <a:rPr lang="ru-RU" sz="1800" b="1" dirty="0" err="1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др.др</a:t>
            </a:r>
            <a:r>
              <a:rPr lang="ru-RU" sz="1800" b="1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поделиться планами/мечтами, сбросить груз огорчений, получить поддержку/вдохновение)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FF0000"/>
              </a:solidFill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из отношений исчезает близость, то вы начинаете терять своего партнера. Вы перестаете делиться чем-то важным, начинаете скрывать свои мысли и чувства.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solidFill>
                <a:srgbClr val="FF0000"/>
              </a:solidFill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запускается процесс эмоционального отдаления, а это значит, что появляется возможность приблизиться кому-то другому.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часто на этом этапе происходят измены, потому что появляется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эмоциональная дыра, которую может закрыть человек на стороне.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CFD50E-E12C-794A-9157-9A52FFB2A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269" y="2156800"/>
            <a:ext cx="3617459" cy="240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78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BCA540-A846-F6B6-DEB9-E92BB82D2469}"/>
              </a:ext>
            </a:extLst>
          </p:cNvPr>
          <p:cNvSpPr txBox="1"/>
          <p:nvPr/>
        </p:nvSpPr>
        <p:spPr>
          <a:xfrm>
            <a:off x="846753" y="415126"/>
            <a:ext cx="6459115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Book Antiqua" panose="02040602050305030304" pitchFamily="18" charset="0"/>
              </a:rPr>
              <a:t>Уделяете ли вы внимание своему здоровью?</a:t>
            </a:r>
            <a:r>
              <a:rPr lang="ru-RU" sz="2000" dirty="0">
                <a:solidFill>
                  <a:srgbClr val="FF0000"/>
                </a:solidFill>
                <a:latin typeface="Book Antiqua" panose="02040602050305030304" pitchFamily="18" charset="0"/>
              </a:rPr>
              <a:t> </a:t>
            </a:r>
          </a:p>
          <a:p>
            <a:endParaRPr lang="ru-RU" sz="20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ru-RU" sz="2000" dirty="0">
                <a:solidFill>
                  <a:srgbClr val="FF0000"/>
                </a:solidFill>
                <a:latin typeface="Book Antiqua" panose="02040602050305030304" pitchFamily="18" charset="0"/>
              </a:rPr>
              <a:t>Пожалуйста, поднимите руку, если вы хотя бы раз в неделю занимаетесь физическими упражнениями. </a:t>
            </a:r>
          </a:p>
          <a:p>
            <a:endParaRPr lang="ru-RU" sz="20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ru-RU" sz="2000" dirty="0">
                <a:solidFill>
                  <a:srgbClr val="FF0000"/>
                </a:solidFill>
                <a:latin typeface="Book Antiqua" panose="02040602050305030304" pitchFamily="18" charset="0"/>
              </a:rPr>
              <a:t>А теперь, уважаемые мужья и жены, пожалуйста, поднимите руки, если вы хотя бы раз в неделю приглашаете свою вторую половинку на свидание и общаетесь с ней/ним на неделовые темы…</a:t>
            </a:r>
          </a:p>
          <a:p>
            <a:endParaRPr lang="ru-RU" sz="20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ru-RU" sz="2000" b="1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Укрепление семьи подобно укреплению здоровья. </a:t>
            </a:r>
            <a:r>
              <a:rPr lang="ru-RU" sz="20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Невозможно укрепить здоровье, лишь борясь с болезнями, необходимы также физические упражнения, правильная диета.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же и семью невозможно укрепить лишь борьбой с конфликтами, нужны внимание, приятное общение, позитивные действия, которые способствуют улучшению отношений между мужчиной и женщиной.</a:t>
            </a:r>
          </a:p>
          <a:p>
            <a:endParaRPr lang="ru-RU" sz="20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914D97-EB60-6A3A-96A4-D2CA5630B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1797" y="550506"/>
            <a:ext cx="4140771" cy="31070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B88915-3E2D-091C-4EB4-F8A111906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797" y="3905173"/>
            <a:ext cx="4140771" cy="275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93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7004A4-0F0D-C97C-C68C-C0B041B676FB}"/>
              </a:ext>
            </a:extLst>
          </p:cNvPr>
          <p:cNvSpPr txBox="1"/>
          <p:nvPr/>
        </p:nvSpPr>
        <p:spPr>
          <a:xfrm>
            <a:off x="1136002" y="939673"/>
            <a:ext cx="6097554" cy="4296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Кто приглашает на свидание?</a:t>
            </a:r>
          </a:p>
          <a:p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ru-RU" sz="28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Мужчина или тот, кто хочет на свидание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тот, кто чувствует потребность</a:t>
            </a:r>
          </a:p>
          <a:p>
            <a:r>
              <a:rPr lang="ru-RU" sz="28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</a:rPr>
              <a:t>Тот, кто беспокоится об отношениях</a:t>
            </a:r>
            <a:endParaRPr lang="ru-RU" sz="28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0551C2-1B10-0105-24DC-C3D57E9F6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184" y="3293706"/>
            <a:ext cx="5395459" cy="297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854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E0A0DF-A6ED-591A-0F6E-93995322C4E5}"/>
              </a:ext>
            </a:extLst>
          </p:cNvPr>
          <p:cNvSpPr txBox="1"/>
          <p:nvPr/>
        </p:nvSpPr>
        <p:spPr>
          <a:xfrm>
            <a:off x="641480" y="504053"/>
            <a:ext cx="606723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FF0000"/>
                </a:solidFill>
                <a:latin typeface="Book Antiqua" panose="02040602050305030304" pitchFamily="18" charset="0"/>
              </a:rPr>
              <a:t>Важно, чтобы это было </a:t>
            </a:r>
            <a:r>
              <a:rPr lang="ru-RU" sz="2200" b="1" dirty="0">
                <a:solidFill>
                  <a:srgbClr val="FF0000"/>
                </a:solidFill>
                <a:latin typeface="Book Antiqua" panose="02040602050305030304" pitchFamily="18" charset="0"/>
              </a:rPr>
              <a:t>с обозначением времени, места,</a:t>
            </a:r>
            <a:r>
              <a:rPr lang="ru-RU" sz="2200" dirty="0">
                <a:solidFill>
                  <a:srgbClr val="FF0000"/>
                </a:solidFill>
                <a:latin typeface="Book Antiqua" panose="02040602050305030304" pitchFamily="18" charset="0"/>
              </a:rPr>
              <a:t> и чтобы оно </a:t>
            </a:r>
            <a:r>
              <a:rPr lang="ru-RU" sz="2200" b="1" dirty="0">
                <a:solidFill>
                  <a:srgbClr val="FF0000"/>
                </a:solidFill>
                <a:latin typeface="Book Antiqua" panose="02040602050305030304" pitchFamily="18" charset="0"/>
              </a:rPr>
              <a:t>не проходило дома,</a:t>
            </a:r>
            <a:r>
              <a:rPr lang="ru-RU" sz="2200" dirty="0">
                <a:solidFill>
                  <a:srgbClr val="FF0000"/>
                </a:solidFill>
                <a:latin typeface="Book Antiqua" panose="02040602050305030304" pitchFamily="18" charset="0"/>
              </a:rPr>
              <a:t> хотя некоторые свидания прекрасно проходят </a:t>
            </a:r>
            <a:r>
              <a:rPr lang="ru-RU" sz="2200" b="1" dirty="0">
                <a:solidFill>
                  <a:srgbClr val="FF0000"/>
                </a:solidFill>
                <a:latin typeface="Book Antiqua" panose="02040602050305030304" pitchFamily="18" charset="0"/>
              </a:rPr>
              <a:t>и дома. </a:t>
            </a:r>
          </a:p>
          <a:p>
            <a:endParaRPr lang="ru-RU" sz="22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Свидания спонтанные и запланированные </a:t>
            </a:r>
          </a:p>
          <a:p>
            <a:r>
              <a:rPr lang="ru-RU" sz="22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(кино, кафе, концерт, спектакль, прогулки по парку/набережной, покататься на кораблике, пикник на природе, мастер-класс, выставка, совместное </a:t>
            </a:r>
            <a:r>
              <a:rPr lang="ru-RU" sz="2200" dirty="0" err="1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приготовление+ужин</a:t>
            </a:r>
            <a:r>
              <a:rPr lang="ru-RU" sz="220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просмотр фотоальбомов-вечер воспоминаний, осмотр достопримечательностей, конная прогулка, пляж, катание на коньках, встреча заката у реки, спонтанный рейс, сауна, участие в квесте/игре, занятие спортом, )</a:t>
            </a:r>
          </a:p>
          <a:p>
            <a:endParaRPr lang="ru-RU" sz="22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23E312-AEBD-32FB-480C-EEA5E488C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7136" y="1698171"/>
            <a:ext cx="5081640" cy="359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2772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574</Words>
  <Application>Microsoft Office PowerPoint</Application>
  <PresentationFormat>Широкоэкранный</PresentationFormat>
  <Paragraphs>50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Сахарова</dc:creator>
  <cp:lastModifiedBy>Татьяна Сахарова</cp:lastModifiedBy>
  <cp:revision>22</cp:revision>
  <dcterms:created xsi:type="dcterms:W3CDTF">2022-05-12T06:02:08Z</dcterms:created>
  <dcterms:modified xsi:type="dcterms:W3CDTF">2022-05-12T07:31:19Z</dcterms:modified>
</cp:coreProperties>
</file>