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73" r:id="rId11"/>
    <p:sldId id="272" r:id="rId12"/>
    <p:sldId id="271" r:id="rId13"/>
    <p:sldId id="264" r:id="rId14"/>
    <p:sldId id="275" r:id="rId15"/>
    <p:sldId id="27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1138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5365E-CA97-4A71-A395-0339018A82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49F6BB-EA81-47D9-85CF-BD11EF549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05E739-F5F7-4DE3-8CED-0C7F0A2D8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839098-CD9E-4E95-8069-05DE28A2E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8A572-EFDD-4AD4-9FAB-2D86300AE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145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6E4482-EC67-4354-8987-7D008EA91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A23E2E-02A6-4139-BDD6-6109A66877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CFC59C-8617-4213-A0FC-93644E2E0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166AF2-F702-41E9-A0E2-7CAD974DD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640DBF-C1B9-460E-ABD6-E90DFA699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165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6D4DE30-9ECC-4BD5-AA83-5CC6FC3A27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82F398-5429-4AAF-9330-5E12DD570C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465E0B-297C-4BE8-882B-EEFC9772B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A3408C-03B7-455B-867D-4A26EA22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E49410-93CB-4799-8C23-BD11CC5F9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41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D70E75-A126-4843-A728-FE4B7ED24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53654E-B545-45A4-A82B-8A87169A7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838BA5-D3A2-4441-88DE-CA08F454E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263154-B0DE-49C5-A806-EBC95805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D9598A-5710-4902-BE42-7CAC01CD4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144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2E4EAB-44C6-4293-835D-07D82C61D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3A1758-C502-4CAD-BE96-0213BEEFB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30BB1A-4E4C-4A9E-BF27-F7652380A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28270B-1076-4DB8-A112-B20D0C1EF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5D7ACE-00D9-42E5-A412-35BAA9196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784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53C4FD-B9EC-4CC2-A174-0837DC23B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D5C43A-5CD6-49D5-B42F-FD3105D5BB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6AAA562-4F97-437D-8929-97D6AAC47E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1B3A1A-CCAB-4D83-A12C-473219532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94FBA4-1258-4ACC-97A8-E041ED2CF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7F0757-F79C-42CE-9467-4E1FE1AEA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404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FA7FA-E68A-4F98-BE9B-AA68E8287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18AA3C-C108-4B48-91E6-C488C478C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8FD490-6A41-4A94-B42B-F2FC6ED612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10413F-98A9-46E8-A6C7-B68B987AAE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99DF7B-BBA2-4828-A150-8A6D6FC09E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EF7E9DB-6B90-4ACA-8572-2E8776D0C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4185295-20A0-4D1A-AEF7-F18A73A0D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0F2D2D7-C18A-4523-BD6D-25A42E3A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941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F147E-9EAC-4363-9E3E-D4E22FEE4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7B0FA1B-6DA4-4954-B609-2320F0334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11E0F65-59BC-42D3-A9E3-735144968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EC88FA-4C2A-45C9-BBB3-066D333AA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75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DCEAEC4-5579-4AAD-A472-1DB717221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B185AF-0BF7-4C53-9330-89203AC30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10A59E6-CAA7-4218-926E-A37863249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066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453B2-83AA-4635-BA58-387CEFAFB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F476DE-4BCA-4581-BB52-82C770AC9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E05731-D6A1-4DC5-A6E4-4F3937A27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C13187-EA71-4332-9447-186623F41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E13811-F29E-4BBF-B1D2-AB2133037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D3E7A1-4A0D-4813-9A52-42F5D94FF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096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BAC2B-46B7-423F-9831-52E283346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4AC8CED-C09C-4E61-924B-67EEC56502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DA078F-31D2-487E-9068-E71273CA67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81718A-BC2F-46E4-8FD3-5204E227C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498744-A51E-429F-8D05-16106121A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4ABD5C-B0F8-47D5-B29B-909EC7420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97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FA4327-50AE-41B6-9184-DE659BB01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D60C43-B4B0-45FA-90B4-52D68E1A8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C5F37B-73B5-4FE7-B3C9-6318152DF1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495BA-8450-45A7-B681-20E85645B4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3610D9-D13E-485D-A97B-506694CE36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77E157-8EB5-442C-9E22-3C13D4B2F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F2313-C801-4BEC-8811-C2BD0588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04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52C89E-FEBA-4471-BFCA-33FC17CCDBB3}"/>
              </a:ext>
            </a:extLst>
          </p:cNvPr>
          <p:cNvSpPr txBox="1"/>
          <p:nvPr/>
        </p:nvSpPr>
        <p:spPr>
          <a:xfrm>
            <a:off x="2752531" y="643812"/>
            <a:ext cx="6830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НЕНАСИЛЬСТВЕННОЕ ОБЩЕНИЕ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1D7789-85A8-4AF8-A783-B72946B43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10" y="2759128"/>
            <a:ext cx="4856585" cy="32377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03D02C-AACA-4D65-957B-C6644CDEB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186" y="2541793"/>
            <a:ext cx="5505839" cy="3672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37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138210-7A55-4DB7-BCBC-CBC213EB2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86" y="1635967"/>
            <a:ext cx="11560812" cy="289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697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4418EE-4926-432E-A6C6-40942BBE7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22" y="1562512"/>
            <a:ext cx="11891955" cy="29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13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4FC1C6-9401-49B2-9445-AD462D663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67" y="1324947"/>
            <a:ext cx="10755065" cy="312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5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76020E-9973-40C0-8356-97FB19E36454}"/>
              </a:ext>
            </a:extLst>
          </p:cNvPr>
          <p:cNvSpPr txBox="1"/>
          <p:nvPr/>
        </p:nvSpPr>
        <p:spPr>
          <a:xfrm>
            <a:off x="1317561" y="763343"/>
            <a:ext cx="9556878" cy="4688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ННО — отличная штука, но не панацея.</a:t>
            </a:r>
            <a:r>
              <a:rPr lang="ru-RU" sz="36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требованием придерживаться принципов ненасильственного общения тоже может скрываться манипуляция и желание заткнуть рот «неудобным» людям, которые борются за свои права.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000" dirty="0">
              <a:solidFill>
                <a:srgbClr val="1E1E20"/>
              </a:solidFill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Важны мотивы, которыми мы движимы!</a:t>
            </a:r>
            <a:endParaRPr lang="ru-RU" sz="28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05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0C74E8-A9B7-495E-BA27-66B08107A8CA}"/>
              </a:ext>
            </a:extLst>
          </p:cNvPr>
          <p:cNvSpPr txBox="1"/>
          <p:nvPr/>
        </p:nvSpPr>
        <p:spPr>
          <a:xfrm>
            <a:off x="1349829" y="402772"/>
            <a:ext cx="10145485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Задание:</a:t>
            </a:r>
          </a:p>
          <a:p>
            <a:endParaRPr lang="ru-RU" sz="2400" dirty="0">
              <a:latin typeface="Constantia" panose="02030602050306030303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latin typeface="Constantia" panose="02030602050306030303" pitchFamily="18" charset="0"/>
              </a:rPr>
              <a:t>Анализировать свои эмоции и потребности, особенно в моменты неприятных ситуаций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latin typeface="Constantia" panose="02030602050306030303" pitchFamily="18" charset="0"/>
              </a:rPr>
              <a:t>Анализировать потребности партнера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latin typeface="Constantia" panose="02030602050306030303" pitchFamily="18" charset="0"/>
              </a:rPr>
              <a:t>Выбирать реакцию в соответствие с принципами ненасильственного общения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1400" dirty="0">
              <a:latin typeface="Constantia" panose="02030602050306030303" pitchFamily="18" charset="0"/>
            </a:endParaRPr>
          </a:p>
          <a:p>
            <a:r>
              <a:rPr lang="ru-RU" sz="4000" i="1" dirty="0">
                <a:latin typeface="Constantia" panose="02030602050306030303" pitchFamily="18" charset="0"/>
              </a:rPr>
              <a:t>(фото на следующем слайде в помощь)</a:t>
            </a:r>
          </a:p>
        </p:txBody>
      </p:sp>
    </p:spTree>
    <p:extLst>
      <p:ext uri="{BB962C8B-B14F-4D97-AF65-F5344CB8AC3E}">
        <p14:creationId xmlns:p14="http://schemas.microsoft.com/office/powerpoint/2010/main" val="1522346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A851AF-2518-40EC-A6B5-05A783CDE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035" y="-2072640"/>
            <a:ext cx="12692213" cy="979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99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02E640-2CDA-4A97-9A8D-69A8EDAF9FDF}"/>
              </a:ext>
            </a:extLst>
          </p:cNvPr>
          <p:cNvSpPr txBox="1"/>
          <p:nvPr/>
        </p:nvSpPr>
        <p:spPr>
          <a:xfrm>
            <a:off x="510852" y="316869"/>
            <a:ext cx="5740659" cy="603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nstantia" panose="02030602050306030303" pitchFamily="18" charset="0"/>
              </a:rPr>
              <a:t>Искаженные варианты отношений:</a:t>
            </a:r>
          </a:p>
          <a:p>
            <a:endParaRPr lang="ru-RU" dirty="0">
              <a:latin typeface="Constantia" panose="02030602050306030303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1.Созависимые </a:t>
            </a:r>
            <a:r>
              <a:rPr lang="ru-RU" sz="2400" dirty="0">
                <a:latin typeface="Constantia" panose="02030602050306030303" pitchFamily="18" charset="0"/>
              </a:rPr>
              <a:t>– треугольник Карпмана это модель созависимых отношений, в которых участвуют трое: </a:t>
            </a:r>
            <a:r>
              <a:rPr lang="ru-RU" sz="2400" b="1" i="1" dirty="0">
                <a:latin typeface="Constantia" panose="02030602050306030303" pitchFamily="18" charset="0"/>
              </a:rPr>
              <a:t>Преследователь, Жертва и Спасатель. </a:t>
            </a:r>
            <a:r>
              <a:rPr lang="ru-RU" sz="2400" dirty="0">
                <a:latin typeface="Constantia" panose="02030602050306030303" pitchFamily="18" charset="0"/>
              </a:rPr>
              <a:t>Каждый из них играет определенную роль.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onstantia" panose="02030602050306030303" pitchFamily="18" charset="0"/>
              </a:rPr>
              <a:t>Преследователь нападает на Жертву, контролирует ее и доминирует над ней; Жертва страдает и винит в своем состоянии обстоятельства и других людей; Спасатель защищает Жертву, тем самым убеждая ее, что она не может решить проблему своими силами.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447622-5480-41B7-A828-58FA2DE9C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057" y="1222309"/>
            <a:ext cx="5196091" cy="403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1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7FDF08-0608-4B4A-9C3E-72CED22D3142}"/>
              </a:ext>
            </a:extLst>
          </p:cNvPr>
          <p:cNvSpPr txBox="1"/>
          <p:nvPr/>
        </p:nvSpPr>
        <p:spPr>
          <a:xfrm>
            <a:off x="912068" y="754168"/>
            <a:ext cx="6097554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</a:rPr>
              <a:t>2.Тиран-жертва</a:t>
            </a:r>
            <a:r>
              <a:rPr lang="ru-RU" sz="2400" b="1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00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</a:rPr>
              <a:t>унижение, обесценивание, шутливые замечания в контексте обесценивания, чрезмерная критика, с</a:t>
            </a:r>
            <a:r>
              <a:rPr lang="ru-RU" sz="2800" dirty="0">
                <a:solidFill>
                  <a:srgbClr val="000000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тремление к полному контролю вашего времени и внимания, интересы, круг общения,</a:t>
            </a:r>
            <a:r>
              <a:rPr lang="ru-RU" sz="2800" dirty="0">
                <a:solidFill>
                  <a:srgbClr val="00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</a:rPr>
              <a:t> финансы; в</a:t>
            </a:r>
            <a:r>
              <a:rPr lang="ru-RU" sz="2800" dirty="0">
                <a:solidFill>
                  <a:srgbClr val="000000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аши личные границы нарушены. Человек пытается запретить вам самостоятельно принимать решения, выбирать. 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AC55B0-EAE3-4A58-926B-FA4F7B0D9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562" y="1744825"/>
            <a:ext cx="4191087" cy="278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57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478887-BE59-4225-9B6F-EF9828B645BD}"/>
              </a:ext>
            </a:extLst>
          </p:cNvPr>
          <p:cNvSpPr txBox="1"/>
          <p:nvPr/>
        </p:nvSpPr>
        <p:spPr>
          <a:xfrm>
            <a:off x="1229308" y="648060"/>
            <a:ext cx="3930521" cy="4903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3.Хронический конфликт -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спорная ситуация, которая существует в течение длительного времени.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7BB2D4-5766-4B3F-A61A-78C63FAE3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541" y="1644354"/>
            <a:ext cx="6054821" cy="403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714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752CCD-D9D7-4E28-B238-34FCFB0B2D8B}"/>
              </a:ext>
            </a:extLst>
          </p:cNvPr>
          <p:cNvSpPr txBox="1"/>
          <p:nvPr/>
        </p:nvSpPr>
        <p:spPr>
          <a:xfrm>
            <a:off x="1163994" y="543842"/>
            <a:ext cx="9771483" cy="5967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Ненасильственное общение</a:t>
            </a:r>
            <a:r>
              <a:rPr lang="ru-RU" sz="3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базируется на идее того, что </a:t>
            </a:r>
            <a:r>
              <a:rPr lang="ru-RU" sz="3200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человек способен к сопереживанию.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центре внимания ненасильственного общения стоит не убеждение других людей в переходе к каким-то «правильным» конкретным действиям,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развитие на взаимно уважительной основе душевных и благодарных отношений</a:t>
            </a:r>
            <a:r>
              <a:rPr lang="ru-RU" sz="3200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позволяет более тесное сотрудничество и взаимно обогащающее творчество в совместной жизни.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34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790231-B020-4882-AD7C-ED18A1F094B8}"/>
              </a:ext>
            </a:extLst>
          </p:cNvPr>
          <p:cNvSpPr txBox="1"/>
          <p:nvPr/>
        </p:nvSpPr>
        <p:spPr>
          <a:xfrm>
            <a:off x="1341276" y="604602"/>
            <a:ext cx="9211646" cy="532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нужно ненасильственное общение?</a:t>
            </a:r>
            <a:endParaRPr lang="ru-RU" sz="2400" b="1" dirty="0">
              <a:solidFill>
                <a:srgbClr val="FF0000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Ненасильственное общение позволяет построить взаимодействие с другими людьми таким образом, чтобы оно было: 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b="1" i="1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позитивно,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b="1" i="1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продуктивно, 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b="1" i="1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вскрывало значимые трудности и помогало их решать, 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b="1" i="1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развивало отношения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946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7FA544-36F2-48F2-BA51-7E65E9DAF96B}"/>
              </a:ext>
            </a:extLst>
          </p:cNvPr>
          <p:cNvSpPr txBox="1"/>
          <p:nvPr/>
        </p:nvSpPr>
        <p:spPr>
          <a:xfrm>
            <a:off x="1700115" y="560075"/>
            <a:ext cx="8791769" cy="53228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Ненасильственное общение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подход к общению, в основе которого лежит: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SzPts val="1400"/>
              <a:buFont typeface="Times New Roman" panose="02020603050405020304" pitchFamily="18" charset="0"/>
              <a:buAutoNum type="arabicPeriod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Эмпатия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хорошо понимать и чувствовать другого</a:t>
            </a: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понимать потребности, которые стоят за словами/чувствами (задавать вопросы к потребностям)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SzPts val="1400"/>
              <a:buFont typeface="Times New Roman" panose="02020603050405020304" pitchFamily="18" charset="0"/>
              <a:buAutoNum type="arabicPeriod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Осознанность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хорошо понимать себя и чувствовать свои потребности (осознанность, или само–эмпатия)</a:t>
            </a: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озвучивать их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Самовыражение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Я-сообщения, безоценочно, просьба, а не повеление, </a:t>
            </a:r>
            <a:r>
              <a:rPr lang="ru-RU" sz="2400" dirty="0">
                <a:solidFill>
                  <a:srgbClr val="1E1E2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— следить за тем, как вы сами говорите и доносите свои мысли, второе — видеть за словами собеседника его настоящее намерение.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29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9B73F6-F6A4-442F-B09A-560223808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153" y="142133"/>
            <a:ext cx="6717846" cy="657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56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AA2B2F-7DD6-4F68-8D53-769AF10D7E7C}"/>
              </a:ext>
            </a:extLst>
          </p:cNvPr>
          <p:cNvSpPr txBox="1"/>
          <p:nvPr/>
        </p:nvSpPr>
        <p:spPr>
          <a:xfrm>
            <a:off x="1341276" y="807570"/>
            <a:ext cx="8343900" cy="4914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главных компонента ННО остаются неизменными: </a:t>
            </a:r>
            <a:endParaRPr lang="ru-RU" sz="2400" dirty="0">
              <a:solidFill>
                <a:srgbClr val="FF0000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1E1E20"/>
              </a:buClr>
              <a:buSzPts val="1400"/>
              <a:buFont typeface="Times New Roman" panose="02020603050405020304" pitchFamily="18" charset="0"/>
              <a:buAutoNum type="arabicPeriod"/>
            </a:pPr>
            <a:r>
              <a:rPr lang="ru-RU" sz="32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безоценочное наблюдение ситуации, 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1E1E20"/>
              </a:buClr>
              <a:buSzPts val="1400"/>
              <a:buFont typeface="Times New Roman" panose="02020603050405020304" pitchFamily="18" charset="0"/>
              <a:buAutoNum type="arabicPeriod"/>
            </a:pPr>
            <a:r>
              <a:rPr lang="ru-RU" sz="32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эмоций, которые с ней связаны, 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1E1E20"/>
              </a:buClr>
              <a:buSzPts val="1400"/>
              <a:buFont typeface="Times New Roman" panose="02020603050405020304" pitchFamily="18" charset="0"/>
              <a:buAutoNum type="arabicPeriod"/>
            </a:pPr>
            <a:r>
              <a:rPr lang="ru-RU" sz="32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выражение потребности, которая является причиной эмоции, 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1E1E20"/>
              </a:buClr>
              <a:buSzPts val="1400"/>
              <a:buFont typeface="Times New Roman" panose="02020603050405020304" pitchFamily="18" charset="0"/>
              <a:buAutoNum type="arabicPeriod"/>
            </a:pPr>
            <a:r>
              <a:rPr lang="ru-RU" sz="3200" dirty="0">
                <a:solidFill>
                  <a:srgbClr val="1E1E20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просьба об удовлетворении этой потребности.</a:t>
            </a:r>
            <a:endParaRPr lang="ru-RU" sz="2400" dirty="0"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1925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436</Words>
  <Application>Microsoft Office PowerPoint</Application>
  <PresentationFormat>Широкоэкранный</PresentationFormat>
  <Paragraphs>34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Сахарова</dc:creator>
  <cp:lastModifiedBy>Татьяна Сахарова</cp:lastModifiedBy>
  <cp:revision>12</cp:revision>
  <dcterms:created xsi:type="dcterms:W3CDTF">2022-03-31T07:33:24Z</dcterms:created>
  <dcterms:modified xsi:type="dcterms:W3CDTF">2022-03-31T08:36:49Z</dcterms:modified>
</cp:coreProperties>
</file>