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58" r:id="rId4"/>
    <p:sldId id="270" r:id="rId5"/>
    <p:sldId id="271" r:id="rId6"/>
    <p:sldId id="257" r:id="rId7"/>
    <p:sldId id="259" r:id="rId8"/>
    <p:sldId id="260" r:id="rId9"/>
    <p:sldId id="261" r:id="rId10"/>
    <p:sldId id="263" r:id="rId11"/>
    <p:sldId id="264" r:id="rId12"/>
    <p:sldId id="262" r:id="rId13"/>
    <p:sldId id="268" r:id="rId14"/>
    <p:sldId id="269" r:id="rId15"/>
    <p:sldId id="273" r:id="rId16"/>
    <p:sldId id="265" r:id="rId17"/>
    <p:sldId id="266" r:id="rId18"/>
    <p:sldId id="272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14.04.2018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g"/><Relationship Id="rId4" Type="http://schemas.openxmlformats.org/officeDocument/2006/relationships/image" Target="../media/image30.jp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332656"/>
            <a:ext cx="61206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66"/>
                </a:solidFill>
                <a:latin typeface="Bookman Old Style" panose="02050604050505020204" pitchFamily="18" charset="0"/>
              </a:rPr>
              <a:t>Женственность </a:t>
            </a:r>
            <a:endParaRPr lang="ru-RU" sz="4800" b="1" dirty="0">
              <a:solidFill>
                <a:srgbClr val="FF0066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3727" y="1163653"/>
            <a:ext cx="5175504" cy="344728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556792"/>
            <a:ext cx="3709510" cy="246176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3683140"/>
            <a:ext cx="4725144" cy="3150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38936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980728"/>
            <a:ext cx="6480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66"/>
                </a:solidFill>
                <a:latin typeface="Bookman Old Style" panose="02050604050505020204" pitchFamily="18" charset="0"/>
              </a:rPr>
              <a:t>Многое зависит от осанки</a:t>
            </a:r>
            <a:endParaRPr lang="ru-RU" sz="3200" b="1" dirty="0">
              <a:solidFill>
                <a:srgbClr val="FF0066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6875" y="2060848"/>
            <a:ext cx="5810250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2245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26096" y="336969"/>
            <a:ext cx="69127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66"/>
                </a:solidFill>
                <a:latin typeface="Bookman Old Style" panose="02050604050505020204" pitchFamily="18" charset="0"/>
              </a:rPr>
              <a:t>Собственный стиль </a:t>
            </a:r>
            <a:r>
              <a:rPr lang="en-US" sz="4800" b="1" dirty="0" smtClean="0">
                <a:solidFill>
                  <a:srgbClr val="FF0066"/>
                </a:solidFill>
                <a:latin typeface="Bookman Old Style" panose="02050604050505020204" pitchFamily="18" charset="0"/>
              </a:rPr>
              <a:t>VS </a:t>
            </a:r>
            <a:r>
              <a:rPr lang="ru-RU" sz="4800" b="1" dirty="0" smtClean="0">
                <a:solidFill>
                  <a:srgbClr val="FF0066"/>
                </a:solidFill>
                <a:latin typeface="Bookman Old Style" panose="02050604050505020204" pitchFamily="18" charset="0"/>
              </a:rPr>
              <a:t>стереотипы</a:t>
            </a:r>
            <a:endParaRPr lang="ru-RU" sz="4800" b="1" dirty="0">
              <a:solidFill>
                <a:srgbClr val="FF0066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0862" y="2420888"/>
            <a:ext cx="6203235" cy="3877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293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836712"/>
            <a:ext cx="662473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66"/>
                </a:solidFill>
                <a:latin typeface="Bookman Old Style" panose="02050604050505020204" pitchFamily="18" charset="0"/>
              </a:rPr>
              <a:t>Гармония формы и содержания</a:t>
            </a:r>
            <a:endParaRPr lang="ru-RU" sz="4400" b="1" dirty="0">
              <a:solidFill>
                <a:srgbClr val="FF0066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1" y="2780928"/>
            <a:ext cx="5678863" cy="36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3971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29513" y="620688"/>
            <a:ext cx="59766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66"/>
                </a:solidFill>
                <a:latin typeface="Bookman Old Style" panose="02050604050505020204" pitchFamily="18" charset="0"/>
              </a:rPr>
              <a:t>Создание гармонии и уюта вокруг себя</a:t>
            </a:r>
            <a:endParaRPr lang="ru-RU" sz="3600" b="1" dirty="0">
              <a:solidFill>
                <a:srgbClr val="FF0066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014537"/>
            <a:ext cx="3838575" cy="28289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2965299"/>
            <a:ext cx="3363741" cy="3363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26961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89511" y="532401"/>
            <a:ext cx="59046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66"/>
                </a:solidFill>
                <a:latin typeface="Bookman Old Style" panose="02050604050505020204" pitchFamily="18" charset="0"/>
              </a:rPr>
              <a:t>Делает то, что любит и любит то, что делает</a:t>
            </a:r>
            <a:endParaRPr lang="ru-RU" sz="3600" b="1" dirty="0">
              <a:solidFill>
                <a:srgbClr val="FF0066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509119"/>
            <a:ext cx="2950572" cy="196553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286727"/>
            <a:ext cx="2952750" cy="19621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2226801"/>
            <a:ext cx="2954192" cy="19723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504" y="3902752"/>
            <a:ext cx="4650986" cy="2571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9354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4345957"/>
            <a:ext cx="2857500" cy="244792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256362" y="548680"/>
            <a:ext cx="698477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u="sng" dirty="0" smtClean="0">
                <a:solidFill>
                  <a:srgbClr val="FF0066"/>
                </a:solidFill>
                <a:latin typeface="Bookman Old Style" panose="02050604050505020204" pitchFamily="18" charset="0"/>
              </a:rPr>
              <a:t>Объявляем бой: </a:t>
            </a:r>
            <a:r>
              <a:rPr lang="ru-RU" sz="4000" b="1" dirty="0" smtClean="0">
                <a:solidFill>
                  <a:srgbClr val="FF0066"/>
                </a:solidFill>
                <a:latin typeface="Bookman Old Style" panose="02050604050505020204" pitchFamily="18" charset="0"/>
              </a:rPr>
              <a:t>стрессам/недосыпам/</a:t>
            </a:r>
          </a:p>
          <a:p>
            <a:pPr algn="ctr"/>
            <a:r>
              <a:rPr lang="ru-RU" sz="4000" b="1" dirty="0" smtClean="0">
                <a:solidFill>
                  <a:srgbClr val="FF0066"/>
                </a:solidFill>
                <a:latin typeface="Bookman Old Style" panose="02050604050505020204" pitchFamily="18" charset="0"/>
              </a:rPr>
              <a:t>нездоровому питанию</a:t>
            </a:r>
            <a:endParaRPr lang="ru-RU" sz="4000" b="1" dirty="0">
              <a:solidFill>
                <a:srgbClr val="FF0066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7731" y="2487672"/>
            <a:ext cx="2563334" cy="259751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566" y="2439370"/>
            <a:ext cx="3914378" cy="2519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2247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8900" y="684281"/>
            <a:ext cx="6624736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66"/>
                </a:solidFill>
                <a:latin typeface="Bookman Old Style" panose="02050604050505020204" pitchFamily="18" charset="0"/>
              </a:rPr>
              <a:t>Всем «рулят» гормоны: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b="1" dirty="0" smtClean="0">
                <a:solidFill>
                  <a:srgbClr val="FF0066"/>
                </a:solidFill>
                <a:latin typeface="Bookman Old Style" panose="02050604050505020204" pitchFamily="18" charset="0"/>
              </a:rPr>
              <a:t>Эстроген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b="1" dirty="0" smtClean="0">
                <a:solidFill>
                  <a:srgbClr val="FF0066"/>
                </a:solidFill>
                <a:latin typeface="Bookman Old Style" panose="02050604050505020204" pitchFamily="18" charset="0"/>
              </a:rPr>
              <a:t>Андрогены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b="1" dirty="0" smtClean="0">
                <a:solidFill>
                  <a:srgbClr val="FF0066"/>
                </a:solidFill>
                <a:latin typeface="Bookman Old Style" panose="02050604050505020204" pitchFamily="18" charset="0"/>
              </a:rPr>
              <a:t>Тироксин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b="1" dirty="0" smtClean="0">
                <a:solidFill>
                  <a:srgbClr val="FF0066"/>
                </a:solidFill>
                <a:latin typeface="Bookman Old Style" panose="02050604050505020204" pitchFamily="18" charset="0"/>
              </a:rPr>
              <a:t>Прогестерон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b="1" dirty="0" smtClean="0">
                <a:solidFill>
                  <a:srgbClr val="FF0066"/>
                </a:solidFill>
                <a:latin typeface="Bookman Old Style" panose="02050604050505020204" pitchFamily="18" charset="0"/>
              </a:rPr>
              <a:t>Окситоцин </a:t>
            </a:r>
            <a:endParaRPr lang="ru-RU" sz="3200" b="1" dirty="0">
              <a:solidFill>
                <a:srgbClr val="FF0066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0172" y="3356992"/>
            <a:ext cx="4375563" cy="3284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9319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692696"/>
            <a:ext cx="67687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66"/>
                </a:solidFill>
                <a:latin typeface="Bookman Old Style" panose="02050604050505020204" pitchFamily="18" charset="0"/>
              </a:rPr>
              <a:t>Умею ли я что-то делать для себя???</a:t>
            </a:r>
            <a:endParaRPr lang="ru-RU" sz="4000" b="1" dirty="0">
              <a:solidFill>
                <a:srgbClr val="FF0066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5445224"/>
            <a:ext cx="5814000" cy="11628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914" y="2204864"/>
            <a:ext cx="2857500" cy="28575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2016135"/>
            <a:ext cx="3812323" cy="252952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3280899"/>
            <a:ext cx="3079652" cy="2053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7997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89" y="836712"/>
            <a:ext cx="9121013" cy="547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3694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8915" y="363915"/>
            <a:ext cx="7704856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FF0066"/>
                </a:solidFill>
                <a:latin typeface="Bookman Old Style" panose="02050604050505020204" pitchFamily="18" charset="0"/>
              </a:rPr>
              <a:t>Женственность </a:t>
            </a:r>
            <a:r>
              <a:rPr lang="ru-RU" sz="3200" dirty="0" smtClean="0">
                <a:solidFill>
                  <a:srgbClr val="FF0066"/>
                </a:solidFill>
                <a:latin typeface="Bookman Old Style" panose="02050604050505020204" pitchFamily="18" charset="0"/>
              </a:rPr>
              <a:t>— </a:t>
            </a:r>
            <a:r>
              <a:rPr lang="ru-RU" sz="3200" dirty="0">
                <a:solidFill>
                  <a:srgbClr val="FF0066"/>
                </a:solidFill>
                <a:latin typeface="Bookman Old Style" panose="02050604050505020204" pitchFamily="18" charset="0"/>
              </a:rPr>
              <a:t>совокупность качеств</a:t>
            </a:r>
            <a:r>
              <a:rPr lang="ru-RU" sz="3200" dirty="0" smtClean="0">
                <a:solidFill>
                  <a:srgbClr val="FF0066"/>
                </a:solidFill>
                <a:latin typeface="Bookman Old Style" panose="02050604050505020204" pitchFamily="18" charset="0"/>
              </a:rPr>
              <a:t>, </a:t>
            </a:r>
            <a:r>
              <a:rPr lang="ru-RU" sz="3200" dirty="0">
                <a:solidFill>
                  <a:srgbClr val="FF0066"/>
                </a:solidFill>
                <a:latin typeface="Bookman Old Style" panose="02050604050505020204" pitchFamily="18" charset="0"/>
              </a:rPr>
              <a:t>таких как </a:t>
            </a:r>
            <a:r>
              <a:rPr lang="ru-RU" sz="3200" i="1" dirty="0">
                <a:solidFill>
                  <a:srgbClr val="FF0066"/>
                </a:solidFill>
                <a:latin typeface="Bookman Old Style" panose="02050604050505020204" pitchFamily="18" charset="0"/>
              </a:rPr>
              <a:t>чувствительность, нежность, мягкость, жертвенность, </a:t>
            </a:r>
            <a:r>
              <a:rPr lang="ru-RU" sz="3200" i="1" dirty="0" smtClean="0">
                <a:solidFill>
                  <a:srgbClr val="FF0066"/>
                </a:solidFill>
                <a:latin typeface="Bookman Old Style" panose="02050604050505020204" pitchFamily="18" charset="0"/>
              </a:rPr>
              <a:t>сострадательность, верность, эмоциональность </a:t>
            </a:r>
          </a:p>
          <a:p>
            <a:endParaRPr lang="ru-RU" sz="3200" dirty="0">
              <a:solidFill>
                <a:srgbClr val="FF0066"/>
              </a:solidFill>
              <a:latin typeface="Bookman Old Style" panose="02050604050505020204" pitchFamily="18" charset="0"/>
            </a:endParaRPr>
          </a:p>
          <a:p>
            <a:r>
              <a:rPr lang="ru-RU" sz="3200" b="1" i="1" dirty="0" smtClean="0">
                <a:solidFill>
                  <a:srgbClr val="FF0066"/>
                </a:solidFill>
                <a:latin typeface="Bookman Old Style" panose="02050604050505020204" pitchFamily="18" charset="0"/>
              </a:rPr>
              <a:t>Противоположностью </a:t>
            </a:r>
            <a:r>
              <a:rPr lang="ru-RU" sz="3200" b="1" i="1" dirty="0">
                <a:solidFill>
                  <a:srgbClr val="FF0066"/>
                </a:solidFill>
                <a:latin typeface="Bookman Old Style" panose="02050604050505020204" pitchFamily="18" charset="0"/>
              </a:rPr>
              <a:t>женственности </a:t>
            </a:r>
            <a:r>
              <a:rPr lang="ru-RU" sz="3200" dirty="0">
                <a:solidFill>
                  <a:srgbClr val="FF0066"/>
                </a:solidFill>
                <a:latin typeface="Bookman Old Style" panose="02050604050505020204" pitchFamily="18" charset="0"/>
              </a:rPr>
              <a:t>является </a:t>
            </a:r>
            <a:r>
              <a:rPr lang="ru-RU" sz="3200" dirty="0" smtClean="0">
                <a:solidFill>
                  <a:srgbClr val="FF0066"/>
                </a:solidFill>
                <a:latin typeface="Bookman Old Style" panose="02050604050505020204" pitchFamily="18" charset="0"/>
              </a:rPr>
              <a:t>мужеподобность—включающий </a:t>
            </a:r>
            <a:r>
              <a:rPr lang="ru-RU" sz="3200" dirty="0">
                <a:solidFill>
                  <a:srgbClr val="FF0066"/>
                </a:solidFill>
                <a:latin typeface="Bookman Old Style" panose="02050604050505020204" pitchFamily="18" charset="0"/>
              </a:rPr>
              <a:t>в себя такие черты, как </a:t>
            </a:r>
            <a:r>
              <a:rPr lang="ru-RU" sz="3200" i="1" dirty="0">
                <a:solidFill>
                  <a:srgbClr val="FF0066"/>
                </a:solidFill>
                <a:latin typeface="Bookman Old Style" panose="02050604050505020204" pitchFamily="18" charset="0"/>
              </a:rPr>
              <a:t>смелость, независимость, уверенность в себе, хладнокровие и </a:t>
            </a:r>
            <a:r>
              <a:rPr lang="ru-RU" sz="3200" i="1" dirty="0" smtClean="0">
                <a:solidFill>
                  <a:srgbClr val="FF0066"/>
                </a:solidFill>
                <a:latin typeface="Bookman Old Style" panose="02050604050505020204" pitchFamily="18" charset="0"/>
              </a:rPr>
              <a:t>рациональность.</a:t>
            </a:r>
            <a:endParaRPr lang="ru-RU" sz="3200" i="1" dirty="0">
              <a:solidFill>
                <a:srgbClr val="FF0066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78651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370111"/>
            <a:ext cx="66247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FF0066"/>
                </a:solidFill>
                <a:latin typeface="Bookman Old Style" panose="02050604050505020204" pitchFamily="18" charset="0"/>
              </a:rPr>
              <a:t>Истинная женщина знает о своем </a:t>
            </a:r>
            <a:r>
              <a:rPr lang="ru-RU" sz="3200" b="1" dirty="0" smtClean="0">
                <a:solidFill>
                  <a:srgbClr val="FF0066"/>
                </a:solidFill>
                <a:latin typeface="Bookman Old Style" panose="02050604050505020204" pitchFamily="18" charset="0"/>
              </a:rPr>
              <a:t>предназначении.</a:t>
            </a:r>
            <a:endParaRPr lang="ru-RU" sz="3200" b="1" dirty="0">
              <a:solidFill>
                <a:srgbClr val="FF0066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3717032"/>
            <a:ext cx="4215720" cy="265458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628424"/>
            <a:ext cx="4350060" cy="290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3971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332656"/>
            <a:ext cx="7920880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FF0066"/>
                </a:solidFill>
                <a:latin typeface="Bookman Old Style" panose="02050604050505020204" pitchFamily="18" charset="0"/>
              </a:rPr>
              <a:t>10 Кто найдет добродетельную жену? цена ее выше жемчугов; 11 </a:t>
            </a:r>
            <a:r>
              <a:rPr lang="ru-RU" sz="2400" b="1" u="sng" dirty="0">
                <a:solidFill>
                  <a:srgbClr val="FF0066"/>
                </a:solidFill>
                <a:latin typeface="Bookman Old Style" panose="02050604050505020204" pitchFamily="18" charset="0"/>
              </a:rPr>
              <a:t>уверено в ней сердце мужа </a:t>
            </a:r>
            <a:r>
              <a:rPr lang="ru-RU" sz="2400" b="1" dirty="0">
                <a:solidFill>
                  <a:srgbClr val="FF0066"/>
                </a:solidFill>
                <a:latin typeface="Bookman Old Style" panose="02050604050505020204" pitchFamily="18" charset="0"/>
              </a:rPr>
              <a:t>ее, и он не останется без прибытка; 12 она </a:t>
            </a:r>
            <a:r>
              <a:rPr lang="ru-RU" sz="2400" b="1" u="sng" dirty="0">
                <a:solidFill>
                  <a:srgbClr val="FF0066"/>
                </a:solidFill>
                <a:latin typeface="Bookman Old Style" panose="02050604050505020204" pitchFamily="18" charset="0"/>
              </a:rPr>
              <a:t>воздает ему добром</a:t>
            </a:r>
            <a:r>
              <a:rPr lang="ru-RU" sz="2400" b="1" dirty="0">
                <a:solidFill>
                  <a:srgbClr val="FF0066"/>
                </a:solidFill>
                <a:latin typeface="Bookman Old Style" panose="02050604050505020204" pitchFamily="18" charset="0"/>
              </a:rPr>
              <a:t>, а не злом, во все дни жизни своей. 13 Добывает шерсть и лен, и </a:t>
            </a:r>
            <a:r>
              <a:rPr lang="ru-RU" sz="2400" b="1" u="sng" dirty="0">
                <a:solidFill>
                  <a:srgbClr val="FF0066"/>
                </a:solidFill>
                <a:latin typeface="Bookman Old Style" panose="02050604050505020204" pitchFamily="18" charset="0"/>
              </a:rPr>
              <a:t>с охотою работает </a:t>
            </a:r>
            <a:r>
              <a:rPr lang="ru-RU" sz="2400" b="1" dirty="0">
                <a:solidFill>
                  <a:srgbClr val="FF0066"/>
                </a:solidFill>
                <a:latin typeface="Bookman Old Style" panose="02050604050505020204" pitchFamily="18" charset="0"/>
              </a:rPr>
              <a:t>своими руками. 14 Она, как купеческие корабли, издалека добывает хлеб свой. 15 Она встает еще ночью и </a:t>
            </a:r>
            <a:r>
              <a:rPr lang="ru-RU" sz="2400" b="1" u="sng" dirty="0">
                <a:solidFill>
                  <a:srgbClr val="FF0066"/>
                </a:solidFill>
                <a:latin typeface="Bookman Old Style" panose="02050604050505020204" pitchFamily="18" charset="0"/>
              </a:rPr>
              <a:t>раздает пищу в доме </a:t>
            </a:r>
            <a:r>
              <a:rPr lang="ru-RU" sz="2400" b="1" dirty="0">
                <a:solidFill>
                  <a:srgbClr val="FF0066"/>
                </a:solidFill>
                <a:latin typeface="Bookman Old Style" panose="02050604050505020204" pitchFamily="18" charset="0"/>
              </a:rPr>
              <a:t>своем и урочное служанкам своим. 16 </a:t>
            </a:r>
            <a:r>
              <a:rPr lang="ru-RU" sz="2400" b="1" u="sng" dirty="0">
                <a:solidFill>
                  <a:srgbClr val="FF0066"/>
                </a:solidFill>
                <a:latin typeface="Bookman Old Style" panose="02050604050505020204" pitchFamily="18" charset="0"/>
              </a:rPr>
              <a:t>Задумает </a:t>
            </a:r>
            <a:r>
              <a:rPr lang="ru-RU" sz="2400" b="1" dirty="0">
                <a:solidFill>
                  <a:srgbClr val="FF0066"/>
                </a:solidFill>
                <a:latin typeface="Bookman Old Style" panose="02050604050505020204" pitchFamily="18" charset="0"/>
              </a:rPr>
              <a:t>она о поле, и приобретает его; от плодов рук своих насаждает виноградник. 17 Препоясывает силою чресла свои и </a:t>
            </a:r>
            <a:r>
              <a:rPr lang="ru-RU" sz="2400" b="1" u="sng" dirty="0">
                <a:solidFill>
                  <a:srgbClr val="FF0066"/>
                </a:solidFill>
                <a:latin typeface="Bookman Old Style" panose="02050604050505020204" pitchFamily="18" charset="0"/>
              </a:rPr>
              <a:t>укрепляет мышцы свои</a:t>
            </a:r>
            <a:r>
              <a:rPr lang="ru-RU" sz="2400" b="1" dirty="0">
                <a:solidFill>
                  <a:srgbClr val="FF0066"/>
                </a:solidFill>
                <a:latin typeface="Bookman Old Style" panose="02050604050505020204" pitchFamily="18" charset="0"/>
              </a:rPr>
              <a:t>. 18 Она </a:t>
            </a:r>
            <a:r>
              <a:rPr lang="ru-RU" sz="2400" b="1" u="sng" dirty="0">
                <a:solidFill>
                  <a:srgbClr val="FF0066"/>
                </a:solidFill>
                <a:latin typeface="Bookman Old Style" panose="02050604050505020204" pitchFamily="18" charset="0"/>
              </a:rPr>
              <a:t>чувствует, что занятие ее хорошо</a:t>
            </a:r>
            <a:r>
              <a:rPr lang="ru-RU" sz="2400" b="1" dirty="0">
                <a:solidFill>
                  <a:srgbClr val="FF0066"/>
                </a:solidFill>
                <a:latin typeface="Bookman Old Style" panose="02050604050505020204" pitchFamily="18" charset="0"/>
              </a:rPr>
              <a:t>, и - светильник ее не гаснет и ночью. 19 Протягивает руки свои к прялке, и персты ее берутся за веретено. </a:t>
            </a:r>
          </a:p>
        </p:txBody>
      </p:sp>
    </p:spTree>
    <p:extLst>
      <p:ext uri="{BB962C8B-B14F-4D97-AF65-F5344CB8AC3E}">
        <p14:creationId xmlns:p14="http://schemas.microsoft.com/office/powerpoint/2010/main" val="2313969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08615" y="404664"/>
            <a:ext cx="6768752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FF0066"/>
                </a:solidFill>
                <a:latin typeface="Bookman Old Style" panose="02050604050505020204" pitchFamily="18" charset="0"/>
              </a:rPr>
              <a:t>20 Длань свою она открывает бедному, и </a:t>
            </a:r>
            <a:r>
              <a:rPr lang="ru-RU" sz="2000" b="1" u="sng" dirty="0">
                <a:solidFill>
                  <a:srgbClr val="FF0066"/>
                </a:solidFill>
                <a:latin typeface="Bookman Old Style" panose="02050604050505020204" pitchFamily="18" charset="0"/>
              </a:rPr>
              <a:t>руку свою подает нуждающемуся</a:t>
            </a:r>
            <a:r>
              <a:rPr lang="ru-RU" sz="2000" b="1" dirty="0">
                <a:solidFill>
                  <a:srgbClr val="FF0066"/>
                </a:solidFill>
                <a:latin typeface="Bookman Old Style" panose="02050604050505020204" pitchFamily="18" charset="0"/>
              </a:rPr>
              <a:t>. 21 Не боится стужи для семьи своей, потому что вся семья ее одета в двойные одежды. 22 Она делает себе ковры; виссон и пурпур - одежда ее. 23 Муж ее известен у ворот, когда сидит со старейшинами земли. 24 Она делает покрывала и продает, и </a:t>
            </a:r>
            <a:r>
              <a:rPr lang="ru-RU" sz="2000" b="1" dirty="0" err="1">
                <a:solidFill>
                  <a:srgbClr val="FF0066"/>
                </a:solidFill>
                <a:latin typeface="Bookman Old Style" panose="02050604050505020204" pitchFamily="18" charset="0"/>
              </a:rPr>
              <a:t>поясы</a:t>
            </a:r>
            <a:r>
              <a:rPr lang="ru-RU" sz="2000" b="1" dirty="0">
                <a:solidFill>
                  <a:srgbClr val="FF0066"/>
                </a:solidFill>
                <a:latin typeface="Bookman Old Style" panose="02050604050505020204" pitchFamily="18" charset="0"/>
              </a:rPr>
              <a:t> доставляет купцам Финикийским. 25 Крепость и красота - одежда ее, и </a:t>
            </a:r>
            <a:r>
              <a:rPr lang="ru-RU" sz="2000" b="1" u="sng" dirty="0">
                <a:solidFill>
                  <a:srgbClr val="FF0066"/>
                </a:solidFill>
                <a:latin typeface="Bookman Old Style" panose="02050604050505020204" pitchFamily="18" charset="0"/>
              </a:rPr>
              <a:t>весело смотрит она на будущее</a:t>
            </a:r>
            <a:r>
              <a:rPr lang="ru-RU" sz="2000" b="1" dirty="0">
                <a:solidFill>
                  <a:srgbClr val="FF0066"/>
                </a:solidFill>
                <a:latin typeface="Bookman Old Style" panose="02050604050505020204" pitchFamily="18" charset="0"/>
              </a:rPr>
              <a:t>. </a:t>
            </a:r>
            <a:r>
              <a:rPr lang="ru-RU" sz="2000" b="1" u="sng" dirty="0">
                <a:solidFill>
                  <a:srgbClr val="FF0066"/>
                </a:solidFill>
                <a:latin typeface="Bookman Old Style" panose="02050604050505020204" pitchFamily="18" charset="0"/>
              </a:rPr>
              <a:t>26 Уста свои открывает с мудростью, и кроткое наставление на языке ее. </a:t>
            </a:r>
            <a:r>
              <a:rPr lang="ru-RU" sz="2000" b="1" dirty="0">
                <a:solidFill>
                  <a:srgbClr val="FF0066"/>
                </a:solidFill>
                <a:latin typeface="Bookman Old Style" panose="02050604050505020204" pitchFamily="18" charset="0"/>
              </a:rPr>
              <a:t>27 Она наблюдает за хозяйством в доме своем и не ест хлеба праздности. 28 Встают дети и ублажают ее, - муж, и хвалит ее: 29 "много было жен добродетельных, но ты превзошла всех их". 30 Миловидность обманчива и красота суетна; но жена, </a:t>
            </a:r>
            <a:r>
              <a:rPr lang="ru-RU" sz="2000" b="1" u="sng" dirty="0">
                <a:solidFill>
                  <a:srgbClr val="FF0066"/>
                </a:solidFill>
                <a:latin typeface="Bookman Old Style" panose="02050604050505020204" pitchFamily="18" charset="0"/>
              </a:rPr>
              <a:t>боящаяся Господа</a:t>
            </a:r>
            <a:r>
              <a:rPr lang="ru-RU" sz="2000" b="1" dirty="0">
                <a:solidFill>
                  <a:srgbClr val="FF0066"/>
                </a:solidFill>
                <a:latin typeface="Bookman Old Style" panose="02050604050505020204" pitchFamily="18" charset="0"/>
              </a:rPr>
              <a:t>, достойна хвалы. 31 Дайте ей от плода рук ее, и да прославят ее у ворот дела ее! </a:t>
            </a:r>
          </a:p>
        </p:txBody>
      </p:sp>
    </p:spTree>
    <p:extLst>
      <p:ext uri="{BB962C8B-B14F-4D97-AF65-F5344CB8AC3E}">
        <p14:creationId xmlns:p14="http://schemas.microsoft.com/office/powerpoint/2010/main" val="36243037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620688"/>
            <a:ext cx="63367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FF0066"/>
                </a:solidFill>
                <a:latin typeface="Bookman Old Style" panose="02050604050505020204" pitchFamily="18" charset="0"/>
              </a:rPr>
              <a:t>Истинная женщина позволяет о себе заботиться.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3429000"/>
            <a:ext cx="5619750" cy="32004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094" y="2375014"/>
            <a:ext cx="4283085" cy="2673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3971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361188"/>
            <a:ext cx="66967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66"/>
                </a:solidFill>
                <a:latin typeface="Bookman Old Style" panose="02050604050505020204" pitchFamily="18" charset="0"/>
              </a:rPr>
              <a:t>Истинная женщина улыбается </a:t>
            </a:r>
            <a:endParaRPr lang="ru-RU" sz="4000" b="1" dirty="0">
              <a:solidFill>
                <a:srgbClr val="FF0066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650886"/>
            <a:ext cx="3593840" cy="239439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4437112"/>
            <a:ext cx="3491880" cy="232792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4091042"/>
            <a:ext cx="3728874" cy="248591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772816"/>
            <a:ext cx="3315072" cy="2545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3971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188640"/>
            <a:ext cx="705678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66"/>
                </a:solidFill>
                <a:latin typeface="Bookman Old Style" panose="02050604050505020204" pitchFamily="18" charset="0"/>
              </a:rPr>
              <a:t>Истинная женщина обладает мягкостью манер и плавной походкой</a:t>
            </a:r>
            <a:endParaRPr lang="ru-RU" sz="3600" b="1" dirty="0">
              <a:solidFill>
                <a:srgbClr val="FF0066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996952"/>
            <a:ext cx="5219700" cy="37592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1942966"/>
            <a:ext cx="4762500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3971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812611"/>
            <a:ext cx="61206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66"/>
                </a:solidFill>
                <a:latin typeface="Bookman Old Style" panose="02050604050505020204" pitchFamily="18" charset="0"/>
              </a:rPr>
              <a:t>Умение слушать больше, чем говорить</a:t>
            </a:r>
            <a:endParaRPr lang="ru-RU" sz="3600" b="1" dirty="0">
              <a:solidFill>
                <a:srgbClr val="FF0066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2780928"/>
            <a:ext cx="6171145" cy="3283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39713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1329</TotalTime>
  <Words>444</Words>
  <Application>Microsoft Office PowerPoint</Application>
  <PresentationFormat>Экран (4:3)</PresentationFormat>
  <Paragraphs>25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Tatiana</dc:creator>
  <cp:lastModifiedBy>Татьяна Сахарова</cp:lastModifiedBy>
  <cp:revision>42</cp:revision>
  <dcterms:created xsi:type="dcterms:W3CDTF">2018-04-04T06:30:52Z</dcterms:created>
  <dcterms:modified xsi:type="dcterms:W3CDTF">2018-04-15T09:22:58Z</dcterms:modified>
</cp:coreProperties>
</file>