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9" r:id="rId5"/>
    <p:sldId id="270" r:id="rId6"/>
    <p:sldId id="280" r:id="rId7"/>
    <p:sldId id="271" r:id="rId8"/>
    <p:sldId id="272" r:id="rId9"/>
    <p:sldId id="273" r:id="rId10"/>
    <p:sldId id="284" r:id="rId11"/>
    <p:sldId id="274" r:id="rId12"/>
    <p:sldId id="275" r:id="rId13"/>
    <p:sldId id="276" r:id="rId14"/>
    <p:sldId id="267" r:id="rId15"/>
    <p:sldId id="265" r:id="rId16"/>
    <p:sldId id="257" r:id="rId17"/>
    <p:sldId id="258" r:id="rId18"/>
    <p:sldId id="264" r:id="rId19"/>
    <p:sldId id="261" r:id="rId20"/>
    <p:sldId id="283" r:id="rId21"/>
    <p:sldId id="285" r:id="rId22"/>
    <p:sldId id="286" r:id="rId23"/>
    <p:sldId id="263" r:id="rId24"/>
    <p:sldId id="277" r:id="rId25"/>
    <p:sldId id="281" r:id="rId26"/>
    <p:sldId id="282" r:id="rId27"/>
    <p:sldId id="278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669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Границы в браке: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эгоизм или норма?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64" y="1628800"/>
            <a:ext cx="4799284" cy="28155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36" y="3877063"/>
            <a:ext cx="60960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50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69127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rgbClr val="FF0000"/>
                </a:solidFill>
              </a:rPr>
              <a:t>5. </a:t>
            </a:r>
            <a:r>
              <a:rPr lang="ru-RU" sz="2800" dirty="0">
                <a:solidFill>
                  <a:srgbClr val="FF0000"/>
                </a:solidFill>
              </a:rPr>
              <a:t>Полагают, что их </a:t>
            </a:r>
            <a:r>
              <a:rPr lang="ru-RU" sz="2800" b="1" i="1" dirty="0">
                <a:solidFill>
                  <a:srgbClr val="FF0000"/>
                </a:solidFill>
              </a:rPr>
              <a:t>счастье и другие чувства зависит от других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</a:p>
          <a:p>
            <a:pPr lvl="0"/>
            <a:endParaRPr lang="ru-RU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800" dirty="0" smtClean="0">
                <a:solidFill>
                  <a:srgbClr val="FF0000"/>
                </a:solidFill>
              </a:rPr>
              <a:t>6. </a:t>
            </a:r>
            <a:r>
              <a:rPr lang="ru-RU" sz="2800" dirty="0">
                <a:solidFill>
                  <a:srgbClr val="FF0000"/>
                </a:solidFill>
              </a:rPr>
              <a:t>Доверяют другим потому, что </a:t>
            </a:r>
            <a:r>
              <a:rPr lang="ru-RU" sz="2800" b="1" i="1" dirty="0">
                <a:solidFill>
                  <a:srgbClr val="FF0000"/>
                </a:solidFill>
              </a:rPr>
              <a:t>другие лучше знают и мнение других важнее.</a:t>
            </a:r>
          </a:p>
          <a:p>
            <a:pPr lvl="0"/>
            <a:endParaRPr lang="ru-RU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800" dirty="0" smtClean="0">
                <a:solidFill>
                  <a:srgbClr val="FF0000"/>
                </a:solidFill>
              </a:rPr>
              <a:t>7. </a:t>
            </a:r>
            <a:r>
              <a:rPr lang="ru-RU" sz="2800" dirty="0">
                <a:solidFill>
                  <a:srgbClr val="FF0000"/>
                </a:solidFill>
              </a:rPr>
              <a:t>Занимаются </a:t>
            </a:r>
            <a:r>
              <a:rPr lang="ru-RU" sz="2800" b="1" i="1" dirty="0">
                <a:solidFill>
                  <a:srgbClr val="FF0000"/>
                </a:solidFill>
              </a:rPr>
              <a:t>делами и проблемами других, а не своими</a:t>
            </a:r>
            <a:r>
              <a:rPr lang="ru-RU" sz="2800" dirty="0">
                <a:solidFill>
                  <a:srgbClr val="FF0000"/>
                </a:solidFill>
              </a:rPr>
              <a:t>. Время на других уходит больше, чем на себя.</a:t>
            </a:r>
          </a:p>
          <a:p>
            <a:pPr lvl="0"/>
            <a:endParaRPr lang="ru-RU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800" dirty="0" smtClean="0">
                <a:solidFill>
                  <a:srgbClr val="FF0000"/>
                </a:solidFill>
              </a:rPr>
              <a:t>8. </a:t>
            </a:r>
            <a:r>
              <a:rPr lang="ru-RU" sz="2800" dirty="0">
                <a:solidFill>
                  <a:srgbClr val="FF0000"/>
                </a:solidFill>
              </a:rPr>
              <a:t>Продолжают отношения </a:t>
            </a:r>
            <a:r>
              <a:rPr lang="ru-RU" sz="2800" b="1" i="1" dirty="0">
                <a:solidFill>
                  <a:srgbClr val="FF0000"/>
                </a:solidFill>
              </a:rPr>
              <a:t>с людьми, которые обращаются с ними плохо или которых они не любят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24607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77686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9. </a:t>
            </a:r>
            <a:r>
              <a:rPr lang="ru-RU" sz="2400" dirty="0">
                <a:solidFill>
                  <a:srgbClr val="FF0000"/>
                </a:solidFill>
              </a:rPr>
              <a:t>Им </a:t>
            </a:r>
            <a:r>
              <a:rPr lang="ru-RU" sz="2400" b="1" i="1" dirty="0">
                <a:solidFill>
                  <a:srgbClr val="FF0000"/>
                </a:solidFill>
              </a:rPr>
              <a:t>трудно просить о чем-то </a:t>
            </a:r>
            <a:r>
              <a:rPr lang="ru-RU" sz="2400" dirty="0">
                <a:solidFill>
                  <a:srgbClr val="FF0000"/>
                </a:solidFill>
              </a:rPr>
              <a:t>в чем они нуждаются.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10. </a:t>
            </a:r>
            <a:r>
              <a:rPr lang="ru-RU" sz="2400" dirty="0">
                <a:solidFill>
                  <a:srgbClr val="FF0000"/>
                </a:solidFill>
              </a:rPr>
              <a:t>Чувствуют себя </a:t>
            </a:r>
            <a:r>
              <a:rPr lang="ru-RU" sz="2400" i="1" dirty="0">
                <a:solidFill>
                  <a:srgbClr val="FF0000"/>
                </a:solidFill>
              </a:rPr>
              <a:t>ответственными за чувства других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11. </a:t>
            </a:r>
            <a:r>
              <a:rPr lang="ru-RU" sz="2400" b="1" i="1" dirty="0">
                <a:solidFill>
                  <a:srgbClr val="FF0000"/>
                </a:solidFill>
              </a:rPr>
              <a:t>Вкладывают в отношения больше</a:t>
            </a:r>
            <a:r>
              <a:rPr lang="ru-RU" sz="2400" dirty="0">
                <a:solidFill>
                  <a:srgbClr val="FF0000"/>
                </a:solidFill>
              </a:rPr>
              <a:t>, чем получают от них.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12. </a:t>
            </a:r>
            <a:r>
              <a:rPr lang="ru-RU" sz="2400" b="1" i="1" dirty="0">
                <a:solidFill>
                  <a:srgbClr val="FF0000"/>
                </a:solidFill>
              </a:rPr>
              <a:t>Не могут дать отпор другим людям</a:t>
            </a:r>
            <a:r>
              <a:rPr lang="ru-RU" sz="2400" dirty="0">
                <a:solidFill>
                  <a:srgbClr val="FF0000"/>
                </a:solidFill>
              </a:rPr>
              <a:t>, которые могут пользоваться их вещами или деньгами.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13. </a:t>
            </a:r>
            <a:r>
              <a:rPr lang="ru-RU" sz="2400" b="1" i="1" dirty="0">
                <a:solidFill>
                  <a:srgbClr val="FF0000"/>
                </a:solidFill>
              </a:rPr>
              <a:t>Подчиняются желанию </a:t>
            </a:r>
            <a:r>
              <a:rPr lang="ru-RU" sz="2400" dirty="0">
                <a:solidFill>
                  <a:srgbClr val="FF0000"/>
                </a:solidFill>
              </a:rPr>
              <a:t>друзей/коллег.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14. </a:t>
            </a:r>
            <a:r>
              <a:rPr lang="ru-RU" sz="2400" b="1" i="1" dirty="0">
                <a:solidFill>
                  <a:srgbClr val="FF0000"/>
                </a:solidFill>
              </a:rPr>
              <a:t>Застенчивы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15. </a:t>
            </a:r>
            <a:r>
              <a:rPr lang="ru-RU" sz="2400" dirty="0">
                <a:solidFill>
                  <a:srgbClr val="FF0000"/>
                </a:solidFill>
              </a:rPr>
              <a:t>Им </a:t>
            </a:r>
            <a:r>
              <a:rPr lang="ru-RU" sz="2400" b="1" i="1" dirty="0">
                <a:solidFill>
                  <a:srgbClr val="FF0000"/>
                </a:solidFill>
              </a:rPr>
              <a:t>трудно высказать свое мнение </a:t>
            </a:r>
            <a:r>
              <a:rPr lang="ru-RU" sz="2400" dirty="0">
                <a:solidFill>
                  <a:srgbClr val="FF0000"/>
                </a:solidFill>
              </a:rPr>
              <a:t>или открыть свои мысли.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16. </a:t>
            </a:r>
            <a:r>
              <a:rPr lang="ru-RU" sz="2400" dirty="0">
                <a:solidFill>
                  <a:srgbClr val="FF0000"/>
                </a:solidFill>
              </a:rPr>
              <a:t>Им </a:t>
            </a:r>
            <a:r>
              <a:rPr lang="ru-RU" sz="2400" b="1" i="1" dirty="0">
                <a:solidFill>
                  <a:srgbClr val="FF0000"/>
                </a:solidFill>
              </a:rPr>
              <a:t>трудно быть с самим собой </a:t>
            </a:r>
            <a:r>
              <a:rPr lang="ru-RU" sz="2400" dirty="0">
                <a:solidFill>
                  <a:srgbClr val="FF0000"/>
                </a:solidFill>
              </a:rPr>
              <a:t>наедине.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17. </a:t>
            </a:r>
            <a:r>
              <a:rPr lang="ru-RU" sz="2400" b="1" i="1" dirty="0">
                <a:solidFill>
                  <a:srgbClr val="FF0000"/>
                </a:solidFill>
              </a:rPr>
              <a:t>Чувствительны к критике.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18. </a:t>
            </a:r>
            <a:r>
              <a:rPr lang="ru-RU" sz="2400" dirty="0">
                <a:solidFill>
                  <a:srgbClr val="FF0000"/>
                </a:solidFill>
              </a:rPr>
              <a:t>Не могут хранить секреты.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19. </a:t>
            </a:r>
            <a:r>
              <a:rPr lang="ru-RU" sz="2400" dirty="0">
                <a:solidFill>
                  <a:srgbClr val="FF0000"/>
                </a:solidFill>
              </a:rPr>
              <a:t>Чувствуют себя </a:t>
            </a:r>
            <a:r>
              <a:rPr lang="ru-RU" sz="2400" b="1" i="1" dirty="0">
                <a:solidFill>
                  <a:srgbClr val="FF0000"/>
                </a:solidFill>
              </a:rPr>
              <a:t>опустошенными, завидуют </a:t>
            </a:r>
            <a:r>
              <a:rPr lang="ru-RU" sz="2400" dirty="0">
                <a:solidFill>
                  <a:srgbClr val="FF0000"/>
                </a:solidFill>
              </a:rPr>
              <a:t>другим.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20. </a:t>
            </a:r>
            <a:r>
              <a:rPr lang="ru-RU" sz="2400" b="1" i="1" dirty="0">
                <a:solidFill>
                  <a:srgbClr val="FF0000"/>
                </a:solidFill>
              </a:rPr>
              <a:t>Часто испытывают гнев.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21. </a:t>
            </a:r>
            <a:r>
              <a:rPr lang="ru-RU" sz="2400" b="1" i="1" dirty="0">
                <a:solidFill>
                  <a:srgbClr val="FF0000"/>
                </a:solidFill>
              </a:rPr>
              <a:t>Не могут определить свои истинные желания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3502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34481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Как мы можем проявить свои границы перед другими людьми:</a:t>
            </a:r>
          </a:p>
          <a:p>
            <a:r>
              <a:rPr lang="ru-RU" sz="2400" dirty="0">
                <a:solidFill>
                  <a:srgbClr val="FF0000"/>
                </a:solidFill>
              </a:rPr>
              <a:t>1. </a:t>
            </a:r>
            <a:r>
              <a:rPr lang="ru-RU" sz="2400" b="1" i="1" dirty="0">
                <a:solidFill>
                  <a:srgbClr val="FF0000"/>
                </a:solidFill>
              </a:rPr>
              <a:t>При помощи речи </a:t>
            </a:r>
            <a:r>
              <a:rPr lang="ru-RU" sz="2400" dirty="0">
                <a:solidFill>
                  <a:srgbClr val="FF0000"/>
                </a:solidFill>
              </a:rPr>
              <a:t>выразить то что мы хотим, во что верим.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2. При помощи </a:t>
            </a:r>
            <a:r>
              <a:rPr lang="ru-RU" sz="2400" b="1" i="1" dirty="0">
                <a:solidFill>
                  <a:srgbClr val="FF0000"/>
                </a:solidFill>
              </a:rPr>
              <a:t>правды о себе </a:t>
            </a:r>
            <a:r>
              <a:rPr lang="ru-RU" sz="2400" dirty="0">
                <a:solidFill>
                  <a:srgbClr val="FF0000"/>
                </a:solidFill>
              </a:rPr>
              <a:t>(ложь обозначает ваши границы не в том месте, где они находятся на самом деле).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3. При помощи </a:t>
            </a:r>
            <a:r>
              <a:rPr lang="ru-RU" sz="2400" b="1" i="1" dirty="0">
                <a:solidFill>
                  <a:srgbClr val="FF0000"/>
                </a:solidFill>
              </a:rPr>
              <a:t>последовательности</a:t>
            </a:r>
            <a:r>
              <a:rPr lang="ru-RU" sz="2400" dirty="0">
                <a:solidFill>
                  <a:srgbClr val="FF0000"/>
                </a:solidFill>
              </a:rPr>
              <a:t> (сказал – сделал).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4. При помощи установления </a:t>
            </a:r>
            <a:r>
              <a:rPr lang="ru-RU" sz="2400" b="1" i="1" dirty="0">
                <a:solidFill>
                  <a:srgbClr val="FF0000"/>
                </a:solidFill>
              </a:rPr>
              <a:t>эмоциональной дистанции </a:t>
            </a:r>
            <a:r>
              <a:rPr lang="ru-RU" sz="2400" dirty="0">
                <a:solidFill>
                  <a:srgbClr val="FF0000"/>
                </a:solidFill>
              </a:rPr>
              <a:t>(если человек нарушает ваши границы, то отстраниться от близкого общения с ним и вовлеченности в его дела).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5. При помощи установления </a:t>
            </a:r>
            <a:r>
              <a:rPr lang="ru-RU" sz="2400" b="1" i="1" dirty="0">
                <a:solidFill>
                  <a:srgbClr val="FF0000"/>
                </a:solidFill>
              </a:rPr>
              <a:t>временных рамок общения </a:t>
            </a:r>
            <a:r>
              <a:rPr lang="ru-RU" sz="2400" dirty="0">
                <a:solidFill>
                  <a:srgbClr val="FF0000"/>
                </a:solidFill>
              </a:rPr>
              <a:t>(вы решаете сколько, когда и с кем общаться).</a:t>
            </a:r>
          </a:p>
        </p:txBody>
      </p:sp>
    </p:spTree>
    <p:extLst>
      <p:ext uri="{BB962C8B-B14F-4D97-AF65-F5344CB8AC3E}">
        <p14:creationId xmlns:p14="http://schemas.microsoft.com/office/powerpoint/2010/main" val="960023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764704"/>
            <a:ext cx="712879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Где и как формируются границы личности: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В семье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В окружении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sz="3600" i="1" dirty="0" smtClean="0">
                <a:solidFill>
                  <a:srgbClr val="FF0000"/>
                </a:solidFill>
              </a:rPr>
              <a:t>Как </a:t>
            </a:r>
            <a:r>
              <a:rPr lang="ru-RU" sz="3600" i="1" dirty="0">
                <a:solidFill>
                  <a:srgbClr val="FF0000"/>
                </a:solidFill>
              </a:rPr>
              <a:t>в старом анекдоте:</a:t>
            </a:r>
          </a:p>
          <a:p>
            <a:r>
              <a:rPr lang="ru-RU" sz="3600" i="1" dirty="0">
                <a:solidFill>
                  <a:srgbClr val="FF0000"/>
                </a:solidFill>
              </a:rPr>
              <a:t>– Изя, иди домой!</a:t>
            </a:r>
          </a:p>
          <a:p>
            <a:r>
              <a:rPr lang="ru-RU" sz="3600" i="1" dirty="0">
                <a:solidFill>
                  <a:srgbClr val="FF0000"/>
                </a:solidFill>
              </a:rPr>
              <a:t>– Мама, я замерз?</a:t>
            </a:r>
          </a:p>
          <a:p>
            <a:r>
              <a:rPr lang="ru-RU" sz="3600" i="1" dirty="0">
                <a:solidFill>
                  <a:srgbClr val="FF0000"/>
                </a:solidFill>
              </a:rPr>
              <a:t>– Нет, ты хочешь кушать!</a:t>
            </a:r>
          </a:p>
        </p:txBody>
      </p:sp>
    </p:spTree>
    <p:extLst>
      <p:ext uri="{BB962C8B-B14F-4D97-AF65-F5344CB8AC3E}">
        <p14:creationId xmlns:p14="http://schemas.microsoft.com/office/powerpoint/2010/main" val="3926097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99288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Границы в общем смысле -</a:t>
            </a:r>
            <a:r>
              <a:rPr lang="ru-RU" sz="3000" dirty="0">
                <a:solidFill>
                  <a:srgbClr val="FF0000"/>
                </a:solidFill>
              </a:rPr>
              <a:t> это линии или сооружения, показывающие ограничения, передел или грань. </a:t>
            </a:r>
            <a:endParaRPr lang="ru-RU" sz="3000" dirty="0" smtClean="0">
              <a:solidFill>
                <a:srgbClr val="FF0000"/>
              </a:solidFill>
            </a:endParaRPr>
          </a:p>
          <a:p>
            <a:r>
              <a:rPr lang="ru-RU" sz="3000" b="1" dirty="0" smtClean="0">
                <a:solidFill>
                  <a:srgbClr val="FF0000"/>
                </a:solidFill>
              </a:rPr>
              <a:t>В </a:t>
            </a:r>
            <a:r>
              <a:rPr lang="ru-RU" sz="3000" b="1" dirty="0">
                <a:solidFill>
                  <a:srgbClr val="FF0000"/>
                </a:solidFill>
              </a:rPr>
              <a:t>психологическом смысле границы </a:t>
            </a:r>
            <a:r>
              <a:rPr lang="ru-RU" sz="3000" dirty="0">
                <a:solidFill>
                  <a:srgbClr val="FF0000"/>
                </a:solidFill>
              </a:rPr>
              <a:t>- это понимание собственного 'я' как отдельного от других. Это понимание своей отдельности формирует основу нашей личности. </a:t>
            </a:r>
            <a:endParaRPr lang="ru-RU" sz="3000" dirty="0" smtClean="0">
              <a:solidFill>
                <a:srgbClr val="FF0000"/>
              </a:solidFill>
            </a:endParaRPr>
          </a:p>
          <a:p>
            <a:endParaRPr lang="ru-RU" sz="3000" dirty="0">
              <a:solidFill>
                <a:srgbClr val="FF0000"/>
              </a:solidFill>
            </a:endParaRPr>
          </a:p>
          <a:p>
            <a:r>
              <a:rPr lang="ru-RU" sz="3000" dirty="0" smtClean="0">
                <a:solidFill>
                  <a:srgbClr val="FF0000"/>
                </a:solidFill>
              </a:rPr>
              <a:t>Границы </a:t>
            </a:r>
            <a:r>
              <a:rPr lang="ru-RU" sz="3000" dirty="0">
                <a:solidFill>
                  <a:srgbClr val="FF0000"/>
                </a:solidFill>
              </a:rPr>
              <a:t>говорят нам, где мы, а где не мы, что мы можем выбрать, а что не можем, что мы в состоянии вынести, а что нет, что мы чувствуем и чего не чувствуем, что нам нравится и что нам не нравится, чего мы хотим и чего не хотим. </a:t>
            </a:r>
          </a:p>
        </p:txBody>
      </p:sp>
    </p:spTree>
    <p:extLst>
      <p:ext uri="{BB962C8B-B14F-4D97-AF65-F5344CB8AC3E}">
        <p14:creationId xmlns:p14="http://schemas.microsoft.com/office/powerpoint/2010/main" val="1825437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727280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Семья без границ – это…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Преобладание интересов и потребностей одного над другим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Подавление личности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Травмированные дети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Поле боя, на котором нет победителей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629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636" y="260648"/>
            <a:ext cx="726478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Границы в браке – это…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Знать свои границы и обозначить их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Знать границы другого человека и уважать их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Договариваться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F0000"/>
                </a:solidFill>
              </a:rPr>
              <a:t>Каждый несет ответственность за свои </a:t>
            </a:r>
            <a:r>
              <a:rPr lang="ru-RU" sz="3200" dirty="0" smtClean="0">
                <a:solidFill>
                  <a:srgbClr val="FF0000"/>
                </a:solidFill>
              </a:rPr>
              <a:t>слова/действия/чувства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Позволить законам «сеяния и жатвы» действовать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Позволить Богу учить и воспитывать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030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0255" y="620688"/>
            <a:ext cx="72008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Границы в браке – это не тоже что…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Эгоизм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Каждый живет своей жизнью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Контроль друг над другом (нет доверия)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Шантаж и манипуляции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24/7 вместе/одни увлечения/вкусы/мысли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</a:rPr>
              <a:t>Наказание за </a:t>
            </a:r>
            <a:r>
              <a:rPr lang="ru-RU" sz="3200" dirty="0" smtClean="0">
                <a:solidFill>
                  <a:srgbClr val="FF0000"/>
                </a:solidFill>
              </a:rPr>
              <a:t>провинность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smtClean="0">
                <a:solidFill>
                  <a:srgbClr val="FF0000"/>
                </a:solidFill>
              </a:rPr>
              <a:t>Не вместо любви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030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813690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 браке мы должны любить друг друга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а не быть друг другом!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Я не могу чувствовать за Вас Ваши чувства.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Я не могу думать за Вас и угадывать Ваши мысли.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Я не могу вести себя за Вас, как полагается.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Я не могу расти за Вас.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Все это можете делать только Вы.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Так </a:t>
            </a:r>
            <a:r>
              <a:rPr lang="ru-RU" sz="2800" i="1" dirty="0"/>
              <a:t>же и Вы не можете расти за меня.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Вывод:</a:t>
            </a:r>
            <a:r>
              <a:rPr lang="ru-RU" sz="2800" dirty="0" smtClean="0">
                <a:solidFill>
                  <a:srgbClr val="FF0000"/>
                </a:solidFill>
              </a:rPr>
              <a:t> необходимо </a:t>
            </a:r>
            <a:r>
              <a:rPr lang="ru-RU" sz="2800" dirty="0">
                <a:solidFill>
                  <a:srgbClr val="FF0000"/>
                </a:solidFill>
              </a:rPr>
              <a:t>не только помогать, но и устанавливать границы разрушительному и безответственному поведению других людей.</a:t>
            </a:r>
          </a:p>
        </p:txBody>
      </p:sp>
    </p:spTree>
    <p:extLst>
      <p:ext uri="{BB962C8B-B14F-4D97-AF65-F5344CB8AC3E}">
        <p14:creationId xmlns:p14="http://schemas.microsoft.com/office/powerpoint/2010/main" val="2252030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836712"/>
            <a:ext cx="70567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Примеры: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Если </a:t>
            </a:r>
            <a:r>
              <a:rPr lang="ru-RU" sz="2800" dirty="0">
                <a:solidFill>
                  <a:srgbClr val="FF0000"/>
                </a:solidFill>
              </a:rPr>
              <a:t>муж или дети начинают манипулировать вами </a:t>
            </a:r>
            <a:r>
              <a:rPr lang="ru-RU" sz="2800" dirty="0" smtClean="0">
                <a:solidFill>
                  <a:srgbClr val="FF0000"/>
                </a:solidFill>
              </a:rPr>
              <a:t>фразами “</a:t>
            </a:r>
            <a:r>
              <a:rPr lang="ru-RU" sz="2800" dirty="0">
                <a:solidFill>
                  <a:srgbClr val="FF0000"/>
                </a:solidFill>
              </a:rPr>
              <a:t>Тебе до меня дела нет (ты меня не любишь)!”, когда вы устали или решили уделить внимание себе любимой…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Ваш ответ: “Конечно же я тебя люблю, но в настоящий момент я очень устала и мне необходимо 15 (30) минут времени для отдыха и потом я вся твоя…”</a:t>
            </a:r>
          </a:p>
        </p:txBody>
      </p:sp>
    </p:spTree>
    <p:extLst>
      <p:ext uri="{BB962C8B-B14F-4D97-AF65-F5344CB8AC3E}">
        <p14:creationId xmlns:p14="http://schemas.microsoft.com/office/powerpoint/2010/main" val="225203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836712"/>
            <a:ext cx="6984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Индивидуальные границы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тело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мысли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мнения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потребности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FF0000"/>
                </a:solidFill>
              </a:rPr>
              <a:t>убеждения </a:t>
            </a:r>
            <a:r>
              <a:rPr lang="ru-RU" sz="3600" dirty="0">
                <a:solidFill>
                  <a:srgbClr val="FF0000"/>
                </a:solidFill>
              </a:rPr>
              <a:t>и </a:t>
            </a:r>
            <a:r>
              <a:rPr lang="ru-RU" sz="3600" dirty="0" smtClean="0">
                <a:solidFill>
                  <a:srgbClr val="FF0000"/>
                </a:solidFill>
              </a:rPr>
              <a:t>желания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</a:rPr>
              <a:t>в</a:t>
            </a:r>
            <a:r>
              <a:rPr lang="ru-RU" sz="3600" dirty="0" smtClean="0">
                <a:solidFill>
                  <a:srgbClr val="FF0000"/>
                </a:solidFill>
              </a:rPr>
              <a:t>кусы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</a:rPr>
              <a:t>и</a:t>
            </a:r>
            <a:r>
              <a:rPr lang="ru-RU" sz="3600" dirty="0" smtClean="0">
                <a:solidFill>
                  <a:srgbClr val="FF0000"/>
                </a:solidFill>
              </a:rPr>
              <a:t>нтересы</a:t>
            </a:r>
          </a:p>
          <a:p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01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69127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 smtClean="0">
                <a:solidFill>
                  <a:srgbClr val="FF0000"/>
                </a:solidFill>
              </a:rPr>
              <a:t>Если ребенок (не сделал уроки/не убрал в комнате/забыл что-то):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Обычно: «Как ты можешь так поступать? Кто из тебя вырастет? Снова ты…»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Или же «Ты не сделал уроки, будешь пожинать последствия», «Твой беспорядок – твоя проблема, я убирать за тебя не буду», «Ты забыл это сделать, придется теперь делать вместо просмотра фильма(завтра получишь плохую оценку и в следующий раз выбирай как поступать)»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66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04152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Если вы накричали на мужа за то, что он вам не помогает по дому: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«Я на тебя всю жизнь положила, а ты? Да ты мне всю кровь выпил!»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Или «Извини, что кричала на тебя. Однако, мне тяжело все дела в доме делать самой. Давай подумаем и распределим, кто за что отвечает»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Или «Я очень устаю на работе и нуждаюсь в помощь по дому. Мы говорили с тобой об этом много раз, но ничего не меняется. Поэтому я буду делать ту часть, которую мы оговаривали ранее»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29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70485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 беседуете с сыном/дочерью о том, куда идти после школы учиться: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«Я мать, я прожила гораздо дольше тебя и знаю! Ты пойдешь в…Мне бы твои возможности…Я в твои годы хотела…Мы решили, что ты…»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Или «Сынок/доченька, я тебя очень люблю и переживаю. Думала о твоем поступлении и у меня появились некоторые соображения по этому поводу. Давай мы подумаем вместе над + и – каждого из вариантов. Ты </a:t>
            </a:r>
            <a:r>
              <a:rPr lang="ru-RU" sz="2800" dirty="0">
                <a:solidFill>
                  <a:srgbClr val="FF0000"/>
                </a:solidFill>
              </a:rPr>
              <a:t>достаточно взрослый, чтобы принять верное решение. </a:t>
            </a:r>
            <a:r>
              <a:rPr lang="ru-RU" sz="2800" dirty="0" smtClean="0">
                <a:solidFill>
                  <a:srgbClr val="FF0000"/>
                </a:solidFill>
              </a:rPr>
              <a:t>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07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2342" y="476672"/>
            <a:ext cx="712879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</a:rPr>
              <a:t>Выводы о границах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2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О г. оповещают, а не догадываются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Г. проницаема с позволения владельца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Г. может менять форму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У другого человека тоже есть границы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Границы – это не конкуренция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Мудрый баланс </a:t>
            </a:r>
            <a:r>
              <a:rPr lang="ru-RU" sz="2800" i="1" dirty="0" smtClean="0">
                <a:solidFill>
                  <a:srgbClr val="FF0000"/>
                </a:solidFill>
              </a:rPr>
              <a:t>(иногда в силу обстоятельств граница может быть открыта)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0302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7569" y="548680"/>
            <a:ext cx="734481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Заблуждения: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Заблуждение </a:t>
            </a:r>
            <a:r>
              <a:rPr lang="ru-RU" sz="3200" dirty="0">
                <a:solidFill>
                  <a:srgbClr val="FF0000"/>
                </a:solidFill>
              </a:rPr>
              <a:t>№ 1: Границы отталкивают от тебя других </a:t>
            </a:r>
            <a:r>
              <a:rPr lang="ru-RU" sz="3200" dirty="0" smtClean="0">
                <a:solidFill>
                  <a:srgbClr val="FF0000"/>
                </a:solidFill>
              </a:rPr>
              <a:t>людей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Заблуждение № 2: У настоящей любви нет никаких </a:t>
            </a:r>
            <a:r>
              <a:rPr lang="ru-RU" sz="3200" dirty="0" smtClean="0">
                <a:solidFill>
                  <a:srgbClr val="FF0000"/>
                </a:solidFill>
              </a:rPr>
              <a:t>границ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Заблуждение № 3. Установка своих границ — это </a:t>
            </a:r>
            <a:r>
              <a:rPr lang="ru-RU" sz="3200" dirty="0" smtClean="0">
                <a:solidFill>
                  <a:srgbClr val="FF0000"/>
                </a:solidFill>
              </a:rPr>
              <a:t>эгоистично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Заблуждение № 4. Устанавливать свои границы — это грубо. Или — это наказание.</a:t>
            </a:r>
          </a:p>
        </p:txBody>
      </p:sp>
    </p:spTree>
    <p:extLst>
      <p:ext uri="{BB962C8B-B14F-4D97-AF65-F5344CB8AC3E}">
        <p14:creationId xmlns:p14="http://schemas.microsoft.com/office/powerpoint/2010/main" val="21976336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896448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Почувствуйте</a:t>
            </a:r>
            <a:r>
              <a:rPr lang="ru-RU" sz="2800" b="1" dirty="0">
                <a:solidFill>
                  <a:srgbClr val="FF0000"/>
                </a:solidFill>
              </a:rPr>
              <a:t>, когда нарушаются ваши </a:t>
            </a:r>
            <a:r>
              <a:rPr lang="ru-RU" sz="2800" b="1" dirty="0" smtClean="0">
                <a:solidFill>
                  <a:srgbClr val="FF0000"/>
                </a:solidFill>
              </a:rPr>
              <a:t>границы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Выясните</a:t>
            </a:r>
            <a:r>
              <a:rPr lang="ru-RU" sz="2800" b="1" dirty="0">
                <a:solidFill>
                  <a:srgbClr val="FF0000"/>
                </a:solidFill>
              </a:rPr>
              <a:t>, когда вы нарушаете чужие </a:t>
            </a:r>
            <a:r>
              <a:rPr lang="ru-RU" sz="2800" b="1" dirty="0" smtClean="0">
                <a:solidFill>
                  <a:srgbClr val="FF0000"/>
                </a:solidFill>
              </a:rPr>
              <a:t>границы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Как часто </a:t>
            </a:r>
            <a:r>
              <a:rPr lang="ru-RU" sz="2400" b="1" i="1" dirty="0">
                <a:solidFill>
                  <a:srgbClr val="FF0000"/>
                </a:solidFill>
              </a:rPr>
              <a:t>из “лучших побуждений” вы советовали другим </a:t>
            </a:r>
            <a:r>
              <a:rPr lang="ru-RU" sz="2400" dirty="0">
                <a:solidFill>
                  <a:srgbClr val="FF0000"/>
                </a:solidFill>
              </a:rPr>
              <a:t>поступить так-то и так-то, потому что </a:t>
            </a:r>
            <a:r>
              <a:rPr lang="ru-RU" sz="2400" b="1" dirty="0">
                <a:solidFill>
                  <a:srgbClr val="FF0000"/>
                </a:solidFill>
              </a:rPr>
              <a:t>точно знаете, что это правильно, </a:t>
            </a:r>
            <a:r>
              <a:rPr lang="ru-RU" sz="2400" dirty="0">
                <a:solidFill>
                  <a:srgbClr val="FF0000"/>
                </a:solidFill>
              </a:rPr>
              <a:t>да ещё и доказывали свою правоту;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Сколько раз давая поручения </a:t>
            </a:r>
            <a:r>
              <a:rPr lang="ru-RU" sz="2400" dirty="0" smtClean="0">
                <a:solidFill>
                  <a:srgbClr val="FF0000"/>
                </a:solidFill>
              </a:rPr>
              <a:t>подчинённым/детям/мужу, </a:t>
            </a:r>
            <a:r>
              <a:rPr lang="ru-RU" sz="2400" dirty="0">
                <a:solidFill>
                  <a:srgbClr val="FF0000"/>
                </a:solidFill>
              </a:rPr>
              <a:t>видя, что они не справляются, </a:t>
            </a:r>
            <a:r>
              <a:rPr lang="ru-RU" sz="2400" b="1" dirty="0">
                <a:solidFill>
                  <a:srgbClr val="FF0000"/>
                </a:solidFill>
              </a:rPr>
              <a:t>делали сами (пока их научишь…);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Сколько раз </a:t>
            </a:r>
            <a:r>
              <a:rPr lang="ru-RU" sz="2400" b="1" dirty="0">
                <a:solidFill>
                  <a:srgbClr val="FF0000"/>
                </a:solidFill>
              </a:rPr>
              <a:t>убирали в детской комнате разбросанные игрушки</a:t>
            </a:r>
            <a:r>
              <a:rPr lang="ru-RU" sz="2400" dirty="0">
                <a:solidFill>
                  <a:srgbClr val="FF0000"/>
                </a:solidFill>
              </a:rPr>
              <a:t>, несмотря на то, что дети это сами должны делать (пока от них дождёшься);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Работаете </a:t>
            </a:r>
            <a:r>
              <a:rPr lang="ru-RU" sz="2400" b="1" dirty="0">
                <a:solidFill>
                  <a:srgbClr val="FF0000"/>
                </a:solidFill>
              </a:rPr>
              <a:t>не покладая рук, обеспечивая комфорт мужу на диване;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Как часто </a:t>
            </a:r>
            <a:r>
              <a:rPr lang="ru-RU" sz="2400" b="1" dirty="0">
                <a:solidFill>
                  <a:srgbClr val="FF0000"/>
                </a:solidFill>
              </a:rPr>
              <a:t>встревали в спор </a:t>
            </a:r>
            <a:r>
              <a:rPr lang="ru-RU" sz="2400" dirty="0">
                <a:solidFill>
                  <a:srgbClr val="FF0000"/>
                </a:solidFill>
              </a:rPr>
              <a:t>между соседками, сослуживцами, мужем и детьми…;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Ребёнок </a:t>
            </a:r>
            <a:r>
              <a:rPr lang="ru-RU" sz="2400" b="1" dirty="0">
                <a:solidFill>
                  <a:srgbClr val="FF0000"/>
                </a:solidFill>
              </a:rPr>
              <a:t>начал мастерить, а вам срочно нужно его в магазин отправить </a:t>
            </a:r>
            <a:r>
              <a:rPr lang="ru-RU" sz="2400" dirty="0">
                <a:solidFill>
                  <a:srgbClr val="FF0000"/>
                </a:solidFill>
              </a:rPr>
              <a:t>(мастерство подождёт);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Мама с подружками в кои-то веки встречается,</a:t>
            </a:r>
            <a:r>
              <a:rPr lang="ru-RU" sz="2400" dirty="0">
                <a:solidFill>
                  <a:srgbClr val="FF0000"/>
                </a:solidFill>
              </a:rPr>
              <a:t> а вы её убедительно просите с детьми посидеть.</a:t>
            </a:r>
          </a:p>
        </p:txBody>
      </p:sp>
    </p:spTree>
    <p:extLst>
      <p:ext uri="{BB962C8B-B14F-4D97-AF65-F5344CB8AC3E}">
        <p14:creationId xmlns:p14="http://schemas.microsoft.com/office/powerpoint/2010/main" val="2057323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741682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3. Определите, что руководит </a:t>
            </a:r>
            <a:r>
              <a:rPr lang="ru-RU" sz="3600" b="1" dirty="0" smtClean="0">
                <a:solidFill>
                  <a:srgbClr val="FF0000"/>
                </a:solidFill>
              </a:rPr>
              <a:t>вами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rgbClr val="FF0000"/>
                </a:solidFill>
              </a:rPr>
              <a:t>Чувство вины или </a:t>
            </a:r>
            <a:r>
              <a:rPr lang="ru-RU" sz="3000" b="1" dirty="0" smtClean="0">
                <a:solidFill>
                  <a:srgbClr val="FF0000"/>
                </a:solidFill>
              </a:rPr>
              <a:t>стыда </a:t>
            </a:r>
            <a:r>
              <a:rPr lang="ru-RU" sz="2400" dirty="0" smtClean="0">
                <a:solidFill>
                  <a:srgbClr val="FF0000"/>
                </a:solidFill>
              </a:rPr>
              <a:t>(из детства – и теперь каждый </a:t>
            </a:r>
            <a:r>
              <a:rPr lang="ru-RU" sz="2400" dirty="0">
                <a:solidFill>
                  <a:srgbClr val="FF0000"/>
                </a:solidFill>
              </a:rPr>
              <a:t>раз испытываете эти чувства, когда хотите отказать в просьбе и не можете, а вдруг мама (подруга…) обидится, расстроится, и виной всему снова будете </a:t>
            </a:r>
            <a:r>
              <a:rPr lang="ru-RU" sz="2400" dirty="0" smtClean="0">
                <a:solidFill>
                  <a:srgbClr val="FF0000"/>
                </a:solidFill>
              </a:rPr>
              <a:t>вы)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rgbClr val="FF0000"/>
                </a:solidFill>
              </a:rPr>
              <a:t>Комплекс </a:t>
            </a:r>
            <a:r>
              <a:rPr lang="ru-RU" sz="3000" b="1" dirty="0" smtClean="0">
                <a:solidFill>
                  <a:srgbClr val="FF0000"/>
                </a:solidFill>
              </a:rPr>
              <a:t>отличницы </a:t>
            </a:r>
            <a:r>
              <a:rPr lang="ru-RU" sz="2400" dirty="0" smtClean="0">
                <a:solidFill>
                  <a:srgbClr val="FF0000"/>
                </a:solidFill>
              </a:rPr>
              <a:t>Или </a:t>
            </a:r>
            <a:r>
              <a:rPr lang="ru-RU" sz="2400" dirty="0">
                <a:solidFill>
                  <a:srgbClr val="FF0000"/>
                </a:solidFill>
              </a:rPr>
              <a:t>гипертрофическое чувство ответственности.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rgbClr val="FF0000"/>
                </a:solidFill>
              </a:rPr>
              <a:t>Гордыня (взращённое эго) </a:t>
            </a:r>
            <a:r>
              <a:rPr lang="ru-RU" sz="2400" dirty="0" smtClean="0">
                <a:solidFill>
                  <a:srgbClr val="FF0000"/>
                </a:solidFill>
              </a:rPr>
              <a:t>«Я </a:t>
            </a:r>
            <a:r>
              <a:rPr lang="ru-RU" sz="2400" dirty="0">
                <a:solidFill>
                  <a:srgbClr val="FF0000"/>
                </a:solidFill>
              </a:rPr>
              <a:t>прошла свой путь, не “наступала на грабли”, набралась опыта, начиталась книг и теперь я всё знаю, а вы нет. Поэтому “Делайте, как я говорю!”</a:t>
            </a:r>
          </a:p>
        </p:txBody>
      </p:sp>
    </p:spTree>
    <p:extLst>
      <p:ext uri="{BB962C8B-B14F-4D97-AF65-F5344CB8AC3E}">
        <p14:creationId xmlns:p14="http://schemas.microsoft.com/office/powerpoint/2010/main" val="2168223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801" y="188640"/>
            <a:ext cx="7848871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Способы </a:t>
            </a:r>
            <a:r>
              <a:rPr lang="ru-RU" sz="3600" b="1" dirty="0">
                <a:solidFill>
                  <a:srgbClr val="FF0000"/>
                </a:solidFill>
              </a:rPr>
              <a:t>защиты своих </a:t>
            </a:r>
            <a:r>
              <a:rPr lang="ru-RU" sz="3600" b="1" dirty="0" smtClean="0">
                <a:solidFill>
                  <a:srgbClr val="FF0000"/>
                </a:solidFill>
              </a:rPr>
              <a:t>границ: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После того как…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Очерчены границы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Отстояли границы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Отказ </a:t>
            </a:r>
            <a:r>
              <a:rPr lang="ru-RU" sz="3200" b="1" dirty="0">
                <a:solidFill>
                  <a:srgbClr val="FF0000"/>
                </a:solidFill>
              </a:rPr>
              <a:t>от русла общения.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установления психологических границ: </a:t>
            </a:r>
            <a:r>
              <a:rPr lang="ru-RU" sz="2800" dirty="0">
                <a:solidFill>
                  <a:srgbClr val="FF0000"/>
                </a:solidFill>
              </a:rPr>
              <a:t>«Хватит на меня кричать. ты должен обращаться со мной ласково».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«Ты можешь продолжать кричать на меня сколько тебе угодно. А мне не хочется общаться с тобой, когда ты так себя ведешь».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836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836712"/>
            <a:ext cx="70567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FF0000"/>
                </a:solidFill>
              </a:rPr>
              <a:t>Выход из пространства общения.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Практика…</a:t>
            </a:r>
          </a:p>
          <a:p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Уход </a:t>
            </a:r>
            <a:r>
              <a:rPr lang="ru-RU" sz="3200" b="1" dirty="0">
                <a:solidFill>
                  <a:srgbClr val="FF0000"/>
                </a:solidFill>
              </a:rPr>
              <a:t>из отношений.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Угроза жизни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Измена 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1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676875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Выделяют несколько типов личных границ: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- Мягкие </a:t>
            </a:r>
            <a:r>
              <a:rPr lang="ru-RU" sz="2800" dirty="0">
                <a:solidFill>
                  <a:srgbClr val="FF0000"/>
                </a:solidFill>
              </a:rPr>
              <a:t>– тут же сливаются с другими людьми;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- Губчатые </a:t>
            </a:r>
            <a:r>
              <a:rPr lang="ru-RU" sz="2800" dirty="0">
                <a:solidFill>
                  <a:srgbClr val="FF0000"/>
                </a:solidFill>
              </a:rPr>
              <a:t>– впитывают чужое – люди не уверены в себе;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- Жесткие </a:t>
            </a:r>
            <a:r>
              <a:rPr lang="ru-RU" sz="2800" dirty="0">
                <a:solidFill>
                  <a:srgbClr val="FF0000"/>
                </a:solidFill>
              </a:rPr>
              <a:t>– одинаково во всех ситуациях человек остается в своих границах. Нарушители получают жесткий отпор. С одной стороны это не плохо, но не умение лавировать в ситуации может принести проблемы в личную жизнь.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- Гибкие </a:t>
            </a:r>
            <a:r>
              <a:rPr lang="ru-RU" sz="2800" dirty="0">
                <a:solidFill>
                  <a:srgbClr val="FF0000"/>
                </a:solidFill>
              </a:rPr>
              <a:t>– те что могут меняться в зависимости от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1306874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9789" y="404664"/>
            <a:ext cx="676875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Как люди взламывают границы других: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обвиняют </a:t>
            </a:r>
            <a:r>
              <a:rPr lang="ru-RU" sz="2800" b="1" dirty="0">
                <a:solidFill>
                  <a:srgbClr val="FF0000"/>
                </a:solidFill>
              </a:rPr>
              <a:t>человека в своих проблемах </a:t>
            </a:r>
            <a:r>
              <a:rPr lang="ru-RU" sz="2800" dirty="0">
                <a:solidFill>
                  <a:srgbClr val="FF0000"/>
                </a:solidFill>
              </a:rPr>
              <a:t>(ты испортил мне жизнь; это все из-за тебя; если бы не ты…)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контролируют </a:t>
            </a:r>
            <a:r>
              <a:rPr lang="ru-RU" sz="2800" b="1" dirty="0">
                <a:solidFill>
                  <a:srgbClr val="FF0000"/>
                </a:solidFill>
              </a:rPr>
              <a:t>поведение </a:t>
            </a:r>
            <a:r>
              <a:rPr lang="ru-RU" sz="2800" dirty="0">
                <a:solidFill>
                  <a:srgbClr val="FF0000"/>
                </a:solidFill>
              </a:rPr>
              <a:t>(ты больше не должен(на) поступать так; сделай так, так и так)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дают </a:t>
            </a:r>
            <a:r>
              <a:rPr lang="ru-RU" sz="2800" b="1" dirty="0">
                <a:solidFill>
                  <a:srgbClr val="FF0000"/>
                </a:solidFill>
              </a:rPr>
              <a:t>непрошенные советы о том каким следует быть </a:t>
            </a:r>
            <a:r>
              <a:rPr lang="ru-RU" sz="2800" dirty="0">
                <a:solidFill>
                  <a:srgbClr val="FF0000"/>
                </a:solidFill>
              </a:rPr>
              <a:t>(я бы на твоем месте… надо было уже давно сделать)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дают </a:t>
            </a:r>
            <a:r>
              <a:rPr lang="ru-RU" sz="2800" b="1" dirty="0">
                <a:solidFill>
                  <a:srgbClr val="FF0000"/>
                </a:solidFill>
              </a:rPr>
              <a:t>установки, какие события как расценивать </a:t>
            </a:r>
            <a:r>
              <a:rPr lang="ru-RU" sz="2800" dirty="0">
                <a:solidFill>
                  <a:srgbClr val="FF0000"/>
                </a:solidFill>
              </a:rPr>
              <a:t>(это полный бред; ведь ты же не собираешься его прощать?!)</a:t>
            </a:r>
          </a:p>
        </p:txBody>
      </p:sp>
    </p:spTree>
    <p:extLst>
      <p:ext uri="{BB962C8B-B14F-4D97-AF65-F5344CB8AC3E}">
        <p14:creationId xmlns:p14="http://schemas.microsoft.com/office/powerpoint/2010/main" val="18692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13690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дают </a:t>
            </a:r>
            <a:r>
              <a:rPr lang="ru-RU" sz="2800" b="1" dirty="0">
                <a:solidFill>
                  <a:srgbClr val="FF0000"/>
                </a:solidFill>
              </a:rPr>
              <a:t>оценки вашей внешности и личности </a:t>
            </a:r>
            <a:r>
              <a:rPr lang="ru-RU" sz="2800" dirty="0">
                <a:solidFill>
                  <a:srgbClr val="FF0000"/>
                </a:solidFill>
              </a:rPr>
              <a:t>(ты бездельник(</a:t>
            </a:r>
            <a:r>
              <a:rPr lang="ru-RU" sz="2800" dirty="0" err="1">
                <a:solidFill>
                  <a:srgbClr val="FF0000"/>
                </a:solidFill>
              </a:rPr>
              <a:t>ца</a:t>
            </a:r>
            <a:r>
              <a:rPr lang="ru-RU" sz="2800" dirty="0">
                <a:solidFill>
                  <a:srgbClr val="FF0000"/>
                </a:solidFill>
              </a:rPr>
              <a:t>); не красавиц(а) и т.д.)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люди </a:t>
            </a:r>
            <a:r>
              <a:rPr lang="ru-RU" sz="2800" b="1" dirty="0">
                <a:solidFill>
                  <a:srgbClr val="FF0000"/>
                </a:solidFill>
              </a:rPr>
              <a:t>могут брать ваши </a:t>
            </a:r>
            <a:r>
              <a:rPr lang="ru-RU" sz="2800" b="1" dirty="0" smtClean="0">
                <a:solidFill>
                  <a:srgbClr val="FF0000"/>
                </a:solidFill>
              </a:rPr>
              <a:t>вещи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(ты не обижайся, тебе же не жалко, тебе жалко, что ли?)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пользоваться </a:t>
            </a:r>
            <a:r>
              <a:rPr lang="ru-RU" sz="2800" b="1" dirty="0">
                <a:solidFill>
                  <a:srgbClr val="FF0000"/>
                </a:solidFill>
              </a:rPr>
              <a:t>вашими деньгами, не отдавать </a:t>
            </a:r>
            <a:r>
              <a:rPr lang="ru-RU" sz="2800" b="1" dirty="0" smtClean="0">
                <a:solidFill>
                  <a:srgbClr val="FF0000"/>
                </a:solidFill>
              </a:rPr>
              <a:t>долга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(у меня форс мажор, тебя не было я и взял и т.д.)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манипулировать вами/шантажировать(ты </a:t>
            </a:r>
            <a:r>
              <a:rPr lang="ru-RU" sz="2800" dirty="0" smtClean="0">
                <a:solidFill>
                  <a:srgbClr val="FF0000"/>
                </a:solidFill>
              </a:rPr>
              <a:t>же меня не бросишь и сделаешь?, ты же такая умница!, если ты этого не сделаешь, только попробуй не сделать, не подходи ко мне! И т.п.)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</a:rPr>
              <a:t>з</a:t>
            </a:r>
            <a:r>
              <a:rPr lang="ru-RU" sz="2800" b="1" dirty="0" smtClean="0">
                <a:solidFill>
                  <a:srgbClr val="FF0000"/>
                </a:solidFill>
              </a:rPr>
              <a:t>анимать собой все пространство</a:t>
            </a:r>
            <a:r>
              <a:rPr lang="ru-RU" sz="2800" dirty="0" smtClean="0">
                <a:solidFill>
                  <a:srgbClr val="FF0000"/>
                </a:solidFill>
              </a:rPr>
              <a:t>(о ты работаешь? А знаешь…, мне нужно, чтобы мы пошли…, ну и что, что ты смотришь…, мы посмотрим этот фильм…)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32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484784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</a:rPr>
              <a:t>Чем слабее у человека границы, тем чаще он нападает на границы других. </a:t>
            </a:r>
          </a:p>
        </p:txBody>
      </p:sp>
    </p:spTree>
    <p:extLst>
      <p:ext uri="{BB962C8B-B14F-4D97-AF65-F5344CB8AC3E}">
        <p14:creationId xmlns:p14="http://schemas.microsoft.com/office/powerpoint/2010/main" val="1946659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352928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Человек </a:t>
            </a:r>
            <a:r>
              <a:rPr lang="ru-RU" sz="3200" b="1" dirty="0">
                <a:solidFill>
                  <a:srgbClr val="FF0000"/>
                </a:solidFill>
              </a:rPr>
              <a:t>в чьи границы вторглись </a:t>
            </a:r>
            <a:r>
              <a:rPr lang="ru-RU" sz="2400" dirty="0">
                <a:solidFill>
                  <a:srgbClr val="FF0000"/>
                </a:solidFill>
              </a:rPr>
              <a:t>может </a:t>
            </a:r>
            <a:r>
              <a:rPr lang="ru-RU" sz="2400" dirty="0" smtClean="0">
                <a:solidFill>
                  <a:srgbClr val="FF0000"/>
                </a:solidFill>
              </a:rPr>
              <a:t>испытывать:</a:t>
            </a:r>
            <a:endParaRPr lang="ru-RU" sz="2400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замешательство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страх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гнев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фрустрацию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пытаться </a:t>
            </a:r>
            <a:r>
              <a:rPr lang="ru-RU" sz="2400" dirty="0">
                <a:solidFill>
                  <a:srgbClr val="FF0000"/>
                </a:solidFill>
              </a:rPr>
              <a:t>избежать дальнейшего общения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</a:p>
          <a:p>
            <a:endParaRPr lang="ru-RU" sz="1100" dirty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FF0000"/>
                </a:solidFill>
              </a:rPr>
              <a:t>Если же границы слабые в личность вторгаются довольно регулярно,</a:t>
            </a:r>
            <a:r>
              <a:rPr lang="ru-RU" sz="2400" dirty="0">
                <a:solidFill>
                  <a:srgbClr val="FF0000"/>
                </a:solidFill>
              </a:rPr>
              <a:t> такой человек </a:t>
            </a:r>
            <a:r>
              <a:rPr lang="ru-RU" sz="2400" dirty="0" smtClean="0">
                <a:solidFill>
                  <a:srgbClr val="FF0000"/>
                </a:solidFill>
              </a:rPr>
              <a:t>испытывает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довольно сильный стресс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он </a:t>
            </a:r>
            <a:r>
              <a:rPr lang="ru-RU" sz="2400" dirty="0">
                <a:solidFill>
                  <a:srgbClr val="FF0000"/>
                </a:solidFill>
              </a:rPr>
              <a:t>не может адекватно защититься от </a:t>
            </a:r>
            <a:r>
              <a:rPr lang="ru-RU" sz="2400" dirty="0" smtClean="0">
                <a:solidFill>
                  <a:srgbClr val="FF0000"/>
                </a:solidFill>
              </a:rPr>
              <a:t>атак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ощущать </a:t>
            </a:r>
            <a:r>
              <a:rPr lang="ru-RU" sz="2400" dirty="0">
                <a:solidFill>
                  <a:srgbClr val="FF0000"/>
                </a:solidFill>
              </a:rPr>
              <a:t>себя </a:t>
            </a:r>
            <a:r>
              <a:rPr lang="ru-RU" sz="2400" dirty="0" smtClean="0">
                <a:solidFill>
                  <a:srgbClr val="FF0000"/>
                </a:solidFill>
              </a:rPr>
              <a:t>глупым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неудачником, который сам </a:t>
            </a:r>
            <a:r>
              <a:rPr lang="ru-RU" sz="2400" dirty="0">
                <a:solidFill>
                  <a:srgbClr val="FF0000"/>
                </a:solidFill>
              </a:rPr>
              <a:t>себе все портят и во всем </a:t>
            </a:r>
            <a:r>
              <a:rPr lang="ru-RU" sz="2400" dirty="0" smtClean="0">
                <a:solidFill>
                  <a:srgbClr val="FF0000"/>
                </a:solidFill>
              </a:rPr>
              <a:t>сам виноват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rgbClr val="FF0000"/>
                </a:solidFill>
              </a:rPr>
              <a:t>Психосоматичекские</a:t>
            </a:r>
            <a:r>
              <a:rPr lang="ru-RU" sz="2400" dirty="0" smtClean="0">
                <a:solidFill>
                  <a:srgbClr val="FF0000"/>
                </a:solidFill>
              </a:rPr>
              <a:t> заболевания(головные боли, проблемы ЖКТ, астма, сердце, репродуктивные органы, бессонница, дерматиты и др.)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7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052736"/>
            <a:ext cx="67687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Чем слабее у человека границы, тем чаще он соглашается и берет на себя чужую ответственность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02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Такие люди:</a:t>
            </a:r>
          </a:p>
          <a:p>
            <a:endParaRPr lang="ru-RU" sz="14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1</a:t>
            </a:r>
            <a:r>
              <a:rPr lang="ru-RU" sz="2800" dirty="0">
                <a:solidFill>
                  <a:srgbClr val="FF0000"/>
                </a:solidFill>
              </a:rPr>
              <a:t>. С трудом в своей личности определяют то, что принадлежит им, а что другим. Они </a:t>
            </a:r>
            <a:r>
              <a:rPr lang="ru-RU" sz="2800" b="1" i="1" dirty="0">
                <a:solidFill>
                  <a:srgbClr val="FF0000"/>
                </a:solidFill>
              </a:rPr>
              <a:t>часто делают что-то потому, что «так делают нормальные </a:t>
            </a:r>
            <a:r>
              <a:rPr lang="ru-RU" sz="2800" b="1" i="1" dirty="0" smtClean="0">
                <a:solidFill>
                  <a:srgbClr val="FF0000"/>
                </a:solidFill>
              </a:rPr>
              <a:t>люди/родители/все </a:t>
            </a:r>
            <a:r>
              <a:rPr lang="ru-RU" sz="2800" b="1" i="1" dirty="0">
                <a:solidFill>
                  <a:srgbClr val="FF0000"/>
                </a:solidFill>
              </a:rPr>
              <a:t>женщины/настоящие мужики/ думающие и ответственные работники»</a:t>
            </a:r>
            <a:r>
              <a:rPr lang="ru-RU" sz="2800" dirty="0">
                <a:solidFill>
                  <a:srgbClr val="FF0000"/>
                </a:solidFill>
              </a:rPr>
              <a:t>. Хотя сами в этой деятельности могут быть не только не заинтересованы, но и не любить ее в принципе.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2</a:t>
            </a:r>
            <a:r>
              <a:rPr lang="ru-RU" sz="2800" dirty="0">
                <a:solidFill>
                  <a:srgbClr val="FF0000"/>
                </a:solidFill>
              </a:rPr>
              <a:t>. Опасаются показать свое истинное я, </a:t>
            </a:r>
            <a:r>
              <a:rPr lang="ru-RU" sz="2800" b="1" i="1" dirty="0">
                <a:solidFill>
                  <a:srgbClr val="FF0000"/>
                </a:solidFill>
              </a:rPr>
              <a:t>стараются быть такими, какими их хотят видеть.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3</a:t>
            </a:r>
            <a:r>
              <a:rPr lang="ru-RU" sz="2800" dirty="0">
                <a:solidFill>
                  <a:srgbClr val="FF0000"/>
                </a:solidFill>
              </a:rPr>
              <a:t>. С </a:t>
            </a:r>
            <a:r>
              <a:rPr lang="ru-RU" sz="2800" b="1" i="1" dirty="0">
                <a:solidFill>
                  <a:srgbClr val="FF0000"/>
                </a:solidFill>
              </a:rPr>
              <a:t>трудом говорят другим </a:t>
            </a:r>
            <a:r>
              <a:rPr lang="ru-RU" sz="2800" b="1" i="1" dirty="0" smtClean="0">
                <a:solidFill>
                  <a:srgbClr val="FF0000"/>
                </a:solidFill>
              </a:rPr>
              <a:t>«нет».</a:t>
            </a:r>
            <a:endParaRPr lang="ru-RU" sz="2800" b="1" i="1" dirty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4.  Обижаются часто и используют </a:t>
            </a:r>
            <a:r>
              <a:rPr lang="ru-RU" sz="2400" b="1" dirty="0" smtClean="0">
                <a:solidFill>
                  <a:srgbClr val="FF0000"/>
                </a:solidFill>
              </a:rPr>
              <a:t>обиду как рычаг влияния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226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1868</Words>
  <Application>Microsoft Office PowerPoint</Application>
  <PresentationFormat>Экран (4:3)</PresentationFormat>
  <Paragraphs>185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Tatiana</dc:creator>
  <cp:lastModifiedBy>Татьяна Сахарова</cp:lastModifiedBy>
  <cp:revision>82</cp:revision>
  <dcterms:created xsi:type="dcterms:W3CDTF">2018-11-07T07:06:16Z</dcterms:created>
  <dcterms:modified xsi:type="dcterms:W3CDTF">2018-11-07T17:23:05Z</dcterms:modified>
</cp:coreProperties>
</file>