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62" r:id="rId2"/>
    <p:sldId id="260" r:id="rId3"/>
    <p:sldId id="275" r:id="rId4"/>
    <p:sldId id="294" r:id="rId5"/>
    <p:sldId id="291" r:id="rId6"/>
    <p:sldId id="284" r:id="rId7"/>
    <p:sldId id="298" r:id="rId8"/>
    <p:sldId id="269" r:id="rId9"/>
    <p:sldId id="295" r:id="rId10"/>
    <p:sldId id="272" r:id="rId11"/>
    <p:sldId id="304" r:id="rId12"/>
    <p:sldId id="305" r:id="rId13"/>
    <p:sldId id="308" r:id="rId14"/>
    <p:sldId id="292" r:id="rId15"/>
    <p:sldId id="306" r:id="rId16"/>
    <p:sldId id="268" r:id="rId17"/>
    <p:sldId id="29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88600"/>
  </p:normalViewPr>
  <p:slideViewPr>
    <p:cSldViewPr snapToGrid="0" snapToObjects="1">
      <p:cViewPr varScale="1">
        <p:scale>
          <a:sx n="83" d="100"/>
          <a:sy n="83" d="100"/>
        </p:scale>
        <p:origin x="91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3AF3-234A-734F-9A93-CFE49E84FDB8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9935-00A1-C049-B794-5755FFA6C5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06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Воспоминание из детства, как родительский пример действует в жизни детей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77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267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1. «</a:t>
            </a:r>
            <a:r>
              <a:rPr lang="ru-RU" dirty="0" err="1"/>
              <a:t>Слушаи</a:t>
            </a:r>
            <a:r>
              <a:rPr lang="ru-RU" dirty="0"/>
              <a:t>̆, Израиль!» (ст. 4) Божий план </a:t>
            </a:r>
            <a:r>
              <a:rPr lang="ru-RU" dirty="0" err="1"/>
              <a:t>обращён</a:t>
            </a:r>
            <a:r>
              <a:rPr lang="ru-RU" dirty="0"/>
              <a:t> к Израилю, точнее ко всем – и старым и малым. Все члены Божьего народа независимо от возраста должны принять на себя ответственность поддерживать наставление </a:t>
            </a:r>
            <a:r>
              <a:rPr lang="ru-RU" dirty="0" err="1"/>
              <a:t>детеи</a:t>
            </a:r>
            <a:r>
              <a:rPr lang="ru-RU" dirty="0"/>
              <a:t>̆ родителями. В Божьем замысле </a:t>
            </a:r>
            <a:r>
              <a:rPr lang="ru-RU" dirty="0" err="1"/>
              <a:t>каждыи</a:t>
            </a:r>
            <a:r>
              <a:rPr lang="ru-RU" dirty="0"/>
              <a:t>̆ имеет значение: дети, подростки, молодые люди, </a:t>
            </a:r>
            <a:r>
              <a:rPr lang="ru-RU" dirty="0" err="1"/>
              <a:t>среднии</a:t>
            </a:r>
            <a:r>
              <a:rPr lang="ru-RU" dirty="0"/>
              <a:t>̆ возраст и пенсионеры. </a:t>
            </a:r>
          </a:p>
          <a:p>
            <a:r>
              <a:rPr lang="ru-RU" dirty="0"/>
              <a:t>2. «ГОСПОДЬ — Бог наш, ГОСПОДЬ — един!» (ст. 4) Правило дано и подтверждено Самим Богом! Это – </a:t>
            </a:r>
            <a:r>
              <a:rPr lang="ru-RU" dirty="0" err="1"/>
              <a:t>Живои</a:t>
            </a:r>
            <a:r>
              <a:rPr lang="ru-RU" dirty="0"/>
              <a:t>̆ Бог, наш Бог! Он жаждет того, чтобы мы знали Его, как Он знает нас. </a:t>
            </a:r>
          </a:p>
          <a:p>
            <a:r>
              <a:rPr lang="ru-RU" dirty="0"/>
              <a:t>3. «Люби ГОСПОДА, Бога своего, всем сердцем своим, </a:t>
            </a:r>
            <a:r>
              <a:rPr lang="ru-RU" dirty="0" err="1"/>
              <a:t>всеи</a:t>
            </a:r>
            <a:r>
              <a:rPr lang="ru-RU" dirty="0"/>
              <a:t>̆ </a:t>
            </a:r>
            <a:r>
              <a:rPr lang="ru-RU" dirty="0" err="1"/>
              <a:t>душои</a:t>
            </a:r>
            <a:r>
              <a:rPr lang="ru-RU" dirty="0"/>
              <a:t>̆ </a:t>
            </a:r>
            <a:r>
              <a:rPr lang="ru-RU" dirty="0" err="1"/>
              <a:t>своеи</a:t>
            </a:r>
            <a:r>
              <a:rPr lang="ru-RU" dirty="0"/>
              <a:t>̆ и всеми силами своими. Помни слова, которые я заповедую тебе ныне, — близко к сердцу прими их» (ст. 5, 6) Божье правило на все времена говорит: сначала пробуждение в отношениях с Богом, </a:t>
            </a:r>
          </a:p>
          <a:p>
            <a:r>
              <a:rPr lang="ru-RU" dirty="0"/>
              <a:t>а уже потом – воспитание </a:t>
            </a:r>
            <a:r>
              <a:rPr lang="ru-RU" dirty="0" err="1"/>
              <a:t>молодёжи</a:t>
            </a:r>
            <a:r>
              <a:rPr lang="ru-RU" dirty="0"/>
              <a:t>. Духовное пробуждение, о котором</a:t>
            </a:r>
            <a:br>
              <a:rPr lang="ru-RU" dirty="0"/>
            </a:br>
            <a:r>
              <a:rPr lang="ru-RU" dirty="0" err="1"/>
              <a:t>идёт</a:t>
            </a:r>
            <a:r>
              <a:rPr lang="ru-RU" dirty="0"/>
              <a:t> речь, касается человека целиком! Подобная встреча с Богом означает: так развернуться к Нему навстречу, чтобы были </a:t>
            </a:r>
            <a:r>
              <a:rPr lang="ru-RU" dirty="0" err="1"/>
              <a:t>задействованы</a:t>
            </a:r>
            <a:r>
              <a:rPr lang="ru-RU" dirty="0"/>
              <a:t> все части души и все, чем человек владеет.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130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9935-00A1-C049-B794-5755FFA6C5A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45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45F2FE-6BCD-4B4B-9D37-3AF487EBB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223E68-EB44-AA45-ABF9-6B25849D2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F96083-28E1-7A48-8C99-FF5CA6ED0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B522BC-E222-FC48-BCFC-16C1CD932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0F9C99-CC21-AE4F-ADBA-57B7419A3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6771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59317-826A-4D42-91F7-1A0C83C7F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83E9E7-703F-7345-B5AE-7525521D87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F6B6B0-A288-BC41-B3D2-AA0D9F8A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77ADCA-04FE-9E45-9BDB-56293CCC5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288033-5107-4147-99F1-76A986EF6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560790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8DFA62F-E938-E14C-8075-E9F1B134B0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EBB7A9-9227-054B-BEB5-7AE7533F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69CC0C-A9E2-2C4C-AEAB-FC4212B1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6EB978-3C77-8749-8F25-55FE2348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8A2B0-F17E-C64C-8E94-AA5ADEA2F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491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30664-4D9F-2B4A-BB23-A7C4FE1CC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7F26E6-2DF5-D843-9C06-F9941AF3FA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5A24F6-7343-694A-8FEB-12185990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4A0851-82B6-1A4A-A335-ECFCABB8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6BFDFF-E02E-0B49-B2DF-156FA7157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2289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594114-61F8-7D40-81E4-49019881E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BA20E8-2CBC-054F-A2B8-B563612C7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7FCF2-93C6-9247-9112-A65ABA79E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C9A4BC-4200-F94F-8824-F6311366D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239EC-25B0-9847-9AF7-FECA38C47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5606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A0AA27-E82F-DA47-99AB-1CB1E8D5E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5A8D87-6EC9-484A-A657-76BB06EDF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AC1349C-6C47-744B-85CD-F2403CBBE7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636B6C-EEB8-C84B-AC13-1A5EE706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4BAC22A-57A6-C54E-8A42-07D723D79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05C4A7F-9401-B348-BEBB-50CB9FBE8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63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63471-4A5B-B541-8A4F-DE9641120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519C46-7F45-9748-AD4B-3B02AB55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C43F38-71B9-C840-B6C0-60876E327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A2A843E-C637-2241-902D-6B258EEB6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BF4B0-B423-4743-B3D6-E3A85013F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704D62C-2163-2A4B-9E7B-0B536A6DE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DDD8B2-38CB-6649-988D-E77C266E8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12CA29-D345-7944-BA91-A87A106F7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19030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B49061-E8CD-F545-93AD-C1788200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8B28969-FF6D-7C42-83F7-8C3C159E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E0B9933-AB8B-9B43-86BE-3C5C01D0C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A9C3094-C76B-D348-BBAA-820C6C909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3084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383A78-0265-F847-AE95-3002CB305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AF59A34-4BE4-DD44-8478-83C35FAA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7C5B5F7-D165-FB4B-934F-20422395C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319200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938094-8783-8D4F-A5CF-DC0F9E276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A81399-A6BA-8545-8B46-D3EB93BC1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62454E-4241-8042-B0FC-740ED6555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5B72D-1AA9-FE4C-9749-D05E84458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F641CDE-D600-4941-A176-443E8E34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DCC07C-C3CC-3D4C-8EFB-EE08B7143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17932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403F2F-118A-014F-984C-E37E2196C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4B89C13-7DCB-8B4B-B649-C9B3ABA52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6206824-E221-D241-BF54-967983175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796A69E-8A0D-CB48-B1F0-D9DB558B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CCE4D8-3212-5543-9D10-5333F8716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40538-1A66-2E4A-B88B-04150E6D1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0625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F20C0-8725-B742-8E83-A676BC314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31BDD66-2F3A-7F4D-9F58-458E9F30B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95556D-C932-B746-AC55-00231C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CFC7-1A93-794D-A2C8-2CF8A9C0148D}" type="datetimeFigureOut">
              <a:rPr lang="ru-RU" smtClean="0"/>
              <a:t>26.06.2022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0A1C4-197F-5846-988C-8F89C9EF30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1EF386-80B0-E94F-8F53-069B3E3EA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25A-1BEE-3B4D-A766-0C2126AD46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05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890A36-603A-A243-9C04-FAE382C91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1" name="Picture 1" descr="page1image34049072">
            <a:extLst>
              <a:ext uri="{FF2B5EF4-FFF2-40B4-BE49-F238E27FC236}">
                <a16:creationId xmlns:a16="http://schemas.microsoft.com/office/drawing/2014/main" id="{50DB3BB7-C293-A14A-B287-E88396E703A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9" y="143850"/>
            <a:ext cx="4702469" cy="657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D6AFA8-3D74-1F45-850A-F85EF67EA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656" y="1807940"/>
            <a:ext cx="5842658" cy="310854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Baskerville" panose="02020502070401020303" pitchFamily="18" charset="0"/>
              </a:rPr>
              <a:t>Возвращение </a:t>
            </a:r>
            <a:endParaRPr kumimoji="0" lang="ru-RU" altLang="ru-RU" sz="8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8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HelveticaCyr"/>
              </a:rPr>
              <a:t>      </a:t>
            </a:r>
            <a:r>
              <a:rPr kumimoji="0" lang="ru-RU" altLang="ru-RU" sz="8000" b="1" i="1" u="none" strike="noStrike" cap="none" normalizeH="0" baseline="0" dirty="0" err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Домои</a:t>
            </a:r>
            <a:r>
              <a:rPr kumimoji="0" lang="ru-RU" altLang="ru-RU" sz="8000" b="1" i="1" u="none" strike="noStrike" cap="none" normalizeH="0" baseline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HelveticaCyr"/>
              </a:rPr>
              <a:t>̆ </a:t>
            </a:r>
            <a:endParaRPr kumimoji="0" lang="ru-RU" altLang="ru-RU" sz="8000" b="1" i="1" u="none" strike="noStrike" cap="none" normalizeH="0" baseline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ru-RU" altLang="ru-RU" sz="1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                                   Дон </a:t>
            </a:r>
            <a:r>
              <a:rPr kumimoji="0" lang="ru-RU" altLang="ru-RU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МакЛафферти</a:t>
            </a:r>
            <a: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legreyaSansSC"/>
              </a:rPr>
              <a:t>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3" name="Picture 3" descr="page2image48445888">
            <a:extLst>
              <a:ext uri="{FF2B5EF4-FFF2-40B4-BE49-F238E27FC236}">
                <a16:creationId xmlns:a16="http://schemas.microsoft.com/office/drawing/2014/main" id="{A2E69B72-31AC-0C42-A3B5-4A66EB83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25" y="3970338"/>
            <a:ext cx="3149600" cy="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52998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1906293" y="1007391"/>
            <a:ext cx="804886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latin typeface="ArialMT"/>
              </a:rPr>
              <a:t>Задание на следующую неделю</a:t>
            </a:r>
          </a:p>
          <a:p>
            <a:r>
              <a:rPr lang="ru-RU" sz="2800" b="1" dirty="0">
                <a:latin typeface="Arial" panose="020B0604020202020204" pitchFamily="34" charset="0"/>
              </a:rPr>
              <a:t>Дни: </a:t>
            </a:r>
            <a:r>
              <a:rPr lang="ru-RU" sz="2800" dirty="0">
                <a:latin typeface="ArialMT"/>
              </a:rPr>
              <a:t>1–7</a:t>
            </a:r>
            <a:br>
              <a:rPr lang="ru-RU" sz="2800" dirty="0">
                <a:latin typeface="ArialMT"/>
              </a:rPr>
            </a:br>
            <a:r>
              <a:rPr lang="ru-RU" sz="2800" b="1" dirty="0">
                <a:latin typeface="Arial" panose="020B0604020202020204" pitchFamily="34" charset="0"/>
              </a:rPr>
              <a:t>Место из Библии: </a:t>
            </a:r>
            <a:r>
              <a:rPr lang="ru-RU" sz="2800" dirty="0" err="1">
                <a:latin typeface="ArialMT"/>
              </a:rPr>
              <a:t>Ис</a:t>
            </a:r>
            <a:r>
              <a:rPr lang="ru-RU" sz="2800" dirty="0">
                <a:latin typeface="ArialMT"/>
              </a:rPr>
              <a:t>. 50:4</a:t>
            </a:r>
            <a:br>
              <a:rPr lang="ru-RU" sz="2800" dirty="0">
                <a:latin typeface="ArialMT"/>
              </a:rPr>
            </a:br>
            <a:r>
              <a:rPr lang="ru-RU" sz="2800" b="1" dirty="0">
                <a:latin typeface="Arial" panose="020B0604020202020204" pitchFamily="34" charset="0"/>
              </a:rPr>
              <a:t>Задание: </a:t>
            </a:r>
            <a:r>
              <a:rPr lang="ru-RU" sz="2800" dirty="0" err="1">
                <a:latin typeface="ArialMT"/>
              </a:rPr>
              <a:t>Каждыи</a:t>
            </a:r>
            <a:r>
              <a:rPr lang="ru-RU" sz="2800" dirty="0">
                <a:latin typeface="ArialMT"/>
              </a:rPr>
              <a:t>̆ вечер перед тем, как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заснуть, </a:t>
            </a:r>
            <a:r>
              <a:rPr lang="ru-RU" sz="2800" dirty="0" err="1">
                <a:latin typeface="ArialMT"/>
              </a:rPr>
              <a:t>заключайте</a:t>
            </a:r>
            <a:r>
              <a:rPr lang="ru-RU" sz="2800" dirty="0">
                <a:latin typeface="ArialMT"/>
              </a:rPr>
              <a:t> с Богом договор, что Он может пробудить вас, когда захочет,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и вы </a:t>
            </a:r>
            <a:r>
              <a:rPr lang="ru-RU" sz="2800" dirty="0" err="1">
                <a:latin typeface="ArialMT"/>
              </a:rPr>
              <a:t>проведёте</a:t>
            </a:r>
            <a:r>
              <a:rPr lang="ru-RU" sz="2800" dirty="0">
                <a:latin typeface="ArialMT"/>
              </a:rPr>
              <a:t> с Ним время наедине, никуда не спеша. </a:t>
            </a:r>
            <a:r>
              <a:rPr lang="ru-RU" sz="2800" dirty="0" err="1">
                <a:latin typeface="ArialMT"/>
              </a:rPr>
              <a:t>Используйте</a:t>
            </a:r>
            <a:r>
              <a:rPr lang="ru-RU" sz="2800" dirty="0">
                <a:latin typeface="ArialMT"/>
              </a:rPr>
              <a:t> это время для чтения Слова и молитвы. Примите перед Богом решение, что встанете и </a:t>
            </a:r>
            <a:r>
              <a:rPr lang="ru-RU" sz="2800" dirty="0" err="1">
                <a:latin typeface="ArialMT"/>
              </a:rPr>
              <a:t>проведёте</a:t>
            </a:r>
            <a:r>
              <a:rPr lang="ru-RU" sz="2800" dirty="0">
                <a:latin typeface="ArialMT"/>
              </a:rPr>
              <a:t> с Богом время, когда бы Он ни разбудил вас. </a:t>
            </a:r>
            <a:endParaRPr lang="ru-RU" sz="2800" dirty="0"/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84272418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latin typeface="ArialMT"/>
              </a:rPr>
              <a:t>Задание на следующую неделю</a:t>
            </a:r>
          </a:p>
          <a:p>
            <a:r>
              <a:rPr lang="ru-RU" sz="2800" b="1" dirty="0">
                <a:latin typeface="Arial" panose="020B0604020202020204" pitchFamily="34" charset="0"/>
              </a:rPr>
              <a:t>Дни: </a:t>
            </a:r>
            <a:r>
              <a:rPr lang="ru-RU" sz="2800" dirty="0">
                <a:latin typeface="ArialMT"/>
              </a:rPr>
              <a:t>3–7</a:t>
            </a:r>
            <a:br>
              <a:rPr lang="ru-RU" sz="2800" dirty="0">
                <a:latin typeface="ArialMT"/>
              </a:rPr>
            </a:br>
            <a:r>
              <a:rPr lang="ru-RU" sz="2800" b="1" dirty="0">
                <a:latin typeface="Arial" panose="020B0604020202020204" pitchFamily="34" charset="0"/>
              </a:rPr>
              <a:t>Место из Библии: </a:t>
            </a:r>
            <a:r>
              <a:rPr lang="ru-RU" sz="2800" dirty="0">
                <a:latin typeface="ArialMT"/>
              </a:rPr>
              <a:t>Мф. 28:18; </a:t>
            </a:r>
            <a:r>
              <a:rPr lang="ru-RU" sz="2800" dirty="0" err="1">
                <a:latin typeface="ArialMT"/>
              </a:rPr>
              <a:t>Флп</a:t>
            </a:r>
            <a:r>
              <a:rPr lang="ru-RU" sz="2800" dirty="0">
                <a:latin typeface="ArialMT"/>
              </a:rPr>
              <a:t>. 2:5–11 </a:t>
            </a:r>
            <a:r>
              <a:rPr lang="ru-RU" sz="2800" b="1" dirty="0">
                <a:latin typeface="Arial" panose="020B0604020202020204" pitchFamily="34" charset="0"/>
              </a:rPr>
              <a:t>Задание: </a:t>
            </a:r>
            <a:r>
              <a:rPr lang="ru-RU" sz="2800" dirty="0">
                <a:latin typeface="ArialMT"/>
              </a:rPr>
              <a:t>первым делом после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пробуждения, до того, как что-либо сделать, посвятите в молитве Иисусу свою жизнь: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1. Всего себя, свой </a:t>
            </a:r>
            <a:r>
              <a:rPr lang="ru-RU" sz="2800" dirty="0" err="1">
                <a:latin typeface="ArialMT"/>
              </a:rPr>
              <a:t>внутреннии</a:t>
            </a:r>
            <a:r>
              <a:rPr lang="ru-RU" sz="2800" dirty="0">
                <a:latin typeface="ArialMT"/>
              </a:rPr>
              <a:t>̆ мир. </a:t>
            </a:r>
          </a:p>
          <a:p>
            <a:r>
              <a:rPr lang="ru-RU" sz="2800" dirty="0">
                <a:latin typeface="ArialMT"/>
              </a:rPr>
              <a:t>2. Все, чем вы владеете.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3. Всё, чего вы хотите или избегаете. </a:t>
            </a:r>
            <a:endParaRPr lang="ru-RU" sz="2800" dirty="0"/>
          </a:p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50702102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>
                <a:latin typeface="ArialMT"/>
              </a:rPr>
              <a:t>Задание на следующую неделю</a:t>
            </a:r>
          </a:p>
          <a:p>
            <a:r>
              <a:rPr lang="ru-RU" sz="3200" b="1" dirty="0">
                <a:latin typeface="Arial" panose="020B0604020202020204" pitchFamily="34" charset="0"/>
              </a:rPr>
              <a:t>Дни: </a:t>
            </a:r>
            <a:r>
              <a:rPr lang="ru-RU" sz="3200" dirty="0">
                <a:latin typeface="ArialMT"/>
              </a:rPr>
              <a:t>4–7</a:t>
            </a:r>
            <a:br>
              <a:rPr lang="ru-RU" sz="3200" dirty="0">
                <a:latin typeface="ArialMT"/>
              </a:rPr>
            </a:br>
            <a:r>
              <a:rPr lang="ru-RU" sz="3200" b="1" dirty="0">
                <a:latin typeface="Arial" panose="020B0604020202020204" pitchFamily="34" charset="0"/>
              </a:rPr>
              <a:t>Место из Библии: </a:t>
            </a:r>
            <a:r>
              <a:rPr lang="ru-RU" sz="3200" dirty="0">
                <a:latin typeface="ArialMT"/>
              </a:rPr>
              <a:t>Ин. 5:39; Мф. 7:24 </a:t>
            </a:r>
            <a:r>
              <a:rPr lang="ru-RU" sz="3200" b="1" dirty="0">
                <a:latin typeface="Arial" panose="020B0604020202020204" pitchFamily="34" charset="0"/>
              </a:rPr>
              <a:t>Задание: </a:t>
            </a:r>
            <a:r>
              <a:rPr lang="ru-RU" sz="3200" dirty="0" err="1">
                <a:latin typeface="ArialMT"/>
              </a:rPr>
              <a:t>Исследуйте</a:t>
            </a:r>
            <a:r>
              <a:rPr lang="ru-RU" sz="3200" dirty="0">
                <a:latin typeface="ArialMT"/>
              </a:rPr>
              <a:t> Писание, чтобы </a:t>
            </a:r>
            <a:endParaRPr lang="ru-RU" sz="3200" dirty="0"/>
          </a:p>
          <a:p>
            <a:r>
              <a:rPr lang="ru-RU" sz="3200" dirty="0">
                <a:latin typeface="ArialMT"/>
              </a:rPr>
              <a:t>открыть для себя </a:t>
            </a:r>
            <a:r>
              <a:rPr lang="ru-RU" sz="3200" dirty="0" err="1">
                <a:latin typeface="ArialMT"/>
              </a:rPr>
              <a:t>новыи</a:t>
            </a:r>
            <a:r>
              <a:rPr lang="ru-RU" sz="3200" dirty="0">
                <a:latin typeface="ArialMT"/>
              </a:rPr>
              <a:t>̆ образ Иисуса. Попросите Бога помочь вам воплотить прочитанное в течение дня! </a:t>
            </a:r>
            <a:endParaRPr lang="ru-RU" sz="3200" dirty="0"/>
          </a:p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997057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90" y="805914"/>
            <a:ext cx="73119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latin typeface="ArialMT"/>
              </a:rPr>
              <a:t>Задание на следующую неделю.  Дни:5-7</a:t>
            </a: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B1A9A4-BE9E-A844-BC76-D68247ECBE0F}"/>
              </a:ext>
            </a:extLst>
          </p:cNvPr>
          <p:cNvSpPr/>
          <p:nvPr/>
        </p:nvSpPr>
        <p:spPr>
          <a:xfrm>
            <a:off x="1038387" y="1270860"/>
            <a:ext cx="10042902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</a:rPr>
              <a:t>Место из Библии:</a:t>
            </a:r>
            <a:br>
              <a:rPr lang="ru-RU" sz="2400" b="1" dirty="0">
                <a:latin typeface="Arial" panose="020B0604020202020204" pitchFamily="34" charset="0"/>
              </a:rPr>
            </a:br>
            <a:r>
              <a:rPr lang="ru-RU" sz="2400" dirty="0">
                <a:latin typeface="ArialMT"/>
              </a:rPr>
              <a:t>Лк.3:17, 18. Ин.7:37–39; 14:6. Деян.2:38, 39. Деян.5:32. Лк.11:11–13.</a:t>
            </a:r>
            <a:br>
              <a:rPr lang="ru-RU" sz="2400" dirty="0">
                <a:latin typeface="ArialMT"/>
              </a:rPr>
            </a:br>
            <a:r>
              <a:rPr lang="ru-RU" sz="2400" b="1" dirty="0">
                <a:latin typeface="Arial" panose="020B0604020202020204" pitchFamily="34" charset="0"/>
              </a:rPr>
              <a:t>Задание:</a:t>
            </a:r>
            <a:br>
              <a:rPr lang="ru-RU" sz="2400" b="1" dirty="0">
                <a:latin typeface="Arial" panose="020B0604020202020204" pitchFamily="34" charset="0"/>
              </a:rPr>
            </a:br>
            <a:r>
              <a:rPr lang="ru-RU" sz="2400" i="1" dirty="0">
                <a:latin typeface="ArialMT"/>
              </a:rPr>
              <a:t>1. </a:t>
            </a:r>
            <a:r>
              <a:rPr lang="ru-RU" sz="2400" i="1" u="sng" dirty="0">
                <a:latin typeface="ArialMT"/>
              </a:rPr>
              <a:t>Примите новое крещение Святым Духом. </a:t>
            </a:r>
            <a:endParaRPr lang="ru-RU" sz="2400" i="1" u="sng" dirty="0"/>
          </a:p>
          <a:p>
            <a:r>
              <a:rPr lang="ru-RU" sz="2400" dirty="0">
                <a:latin typeface="ArialMT"/>
              </a:rPr>
              <a:t>Ежедневное крещение Святым Духом преображает ваш характер и </a:t>
            </a:r>
            <a:r>
              <a:rPr lang="ru-RU" sz="2400" dirty="0" err="1">
                <a:latin typeface="ArialMT"/>
              </a:rPr>
              <a:t>даёт</a:t>
            </a:r>
            <a:r>
              <a:rPr lang="ru-RU" sz="2400" dirty="0">
                <a:latin typeface="ArialMT"/>
              </a:rPr>
              <a:t> силу быть живым свидетельством о Христе. См. </a:t>
            </a:r>
            <a:r>
              <a:rPr lang="ru-RU" sz="2400" dirty="0" err="1">
                <a:latin typeface="ArialMT"/>
              </a:rPr>
              <a:t>Гал</a:t>
            </a:r>
            <a:r>
              <a:rPr lang="ru-RU" sz="2400" dirty="0">
                <a:latin typeface="ArialMT"/>
              </a:rPr>
              <a:t>. 5:22,23; </a:t>
            </a:r>
            <a:r>
              <a:rPr lang="ru-RU" sz="2400" dirty="0" err="1">
                <a:latin typeface="ArialMT"/>
              </a:rPr>
              <a:t>Деян</a:t>
            </a:r>
            <a:r>
              <a:rPr lang="ru-RU" sz="2400" dirty="0">
                <a:latin typeface="ArialMT"/>
              </a:rPr>
              <a:t>. 1:8. </a:t>
            </a:r>
            <a:endParaRPr lang="ru-RU" sz="2400" dirty="0"/>
          </a:p>
          <a:p>
            <a:pPr>
              <a:buFont typeface="+mj-lt"/>
              <a:buAutoNum type="arabicPeriod" startAt="2"/>
            </a:pPr>
            <a:r>
              <a:rPr lang="ru-RU" sz="2400" i="1" u="sng" dirty="0">
                <a:latin typeface="ArialMT"/>
              </a:rPr>
              <a:t>Явите свою жажду Иисусу. </a:t>
            </a:r>
            <a:r>
              <a:rPr lang="ru-RU" sz="2400" dirty="0">
                <a:latin typeface="ArialMT"/>
              </a:rPr>
              <a:t>Жадно </a:t>
            </a:r>
            <a:r>
              <a:rPr lang="ru-RU" sz="2400" dirty="0" err="1">
                <a:latin typeface="ArialMT"/>
              </a:rPr>
              <a:t>пейте</a:t>
            </a:r>
            <a:r>
              <a:rPr lang="ru-RU" sz="2400" dirty="0">
                <a:latin typeface="ArialMT"/>
              </a:rPr>
              <a:t> то, что </a:t>
            </a:r>
            <a:r>
              <a:rPr lang="ru-RU" sz="2400" dirty="0" err="1">
                <a:latin typeface="ArialMT"/>
              </a:rPr>
              <a:t>даёт</a:t>
            </a:r>
            <a:r>
              <a:rPr lang="ru-RU" sz="2400" dirty="0">
                <a:latin typeface="ArialMT"/>
              </a:rPr>
              <a:t> вам Он как Путь, Истина и Жизнь. Поверьте Иисусу. </a:t>
            </a:r>
          </a:p>
          <a:p>
            <a:r>
              <a:rPr lang="ru-RU" sz="2400" dirty="0">
                <a:latin typeface="ArialMT"/>
              </a:rPr>
              <a:t>3</a:t>
            </a:r>
            <a:r>
              <a:rPr lang="ru-RU" sz="2400" i="1" u="sng" dirty="0">
                <a:latin typeface="ArialMT"/>
              </a:rPr>
              <a:t>. </a:t>
            </a:r>
            <a:r>
              <a:rPr lang="ru-RU" sz="2400" i="1" u="sng" dirty="0" err="1">
                <a:latin typeface="ArialMT"/>
              </a:rPr>
              <a:t>Покайтесь</a:t>
            </a:r>
            <a:r>
              <a:rPr lang="ru-RU" sz="2400" i="1" u="sng" dirty="0">
                <a:latin typeface="ArialMT"/>
              </a:rPr>
              <a:t>. </a:t>
            </a:r>
            <a:r>
              <a:rPr lang="ru-RU" sz="2400" dirty="0">
                <a:latin typeface="ArialMT"/>
              </a:rPr>
              <a:t>Примите крещение погружением в воду, как Иисус. Если вы уже крестились, то можете </a:t>
            </a:r>
            <a:r>
              <a:rPr lang="ru-RU" sz="2400" dirty="0"/>
              <a:t>обновить своё решение отдать Ему свою жизнь. </a:t>
            </a:r>
          </a:p>
          <a:p>
            <a:r>
              <a:rPr lang="ru-RU" sz="2400" b="1" u="sng" dirty="0"/>
              <a:t>Будьте послушны Божьему призыву.  Попросите у Бога в дар Святого Духа. </a:t>
            </a:r>
          </a:p>
          <a:p>
            <a:pPr>
              <a:buFont typeface="+mj-lt"/>
              <a:buAutoNum type="arabicPeriod" startAt="2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17125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6BF32E32-F591-9843-BF20-B55EF456A2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13744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A12347D-EEC8-974E-A1AF-780E4FD8639D}"/>
              </a:ext>
            </a:extLst>
          </p:cNvPr>
          <p:cNvSpPr/>
          <p:nvPr/>
        </p:nvSpPr>
        <p:spPr>
          <a:xfrm>
            <a:off x="1360968" y="945397"/>
            <a:ext cx="3899408" cy="674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latin typeface="Arial" panose="020B0604020202020204" pitchFamily="34" charset="0"/>
              </a:rPr>
              <a:t>  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С БОГОМ В МОЛИТВЕ </a:t>
            </a:r>
          </a:p>
          <a:p>
            <a:r>
              <a:rPr lang="ru-RU" sz="3200" i="1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  Молитесь </a:t>
            </a:r>
            <a:r>
              <a:rPr lang="ru-RU" sz="3200" i="1" dirty="0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и попросите Бога показать, как вы можете помочь подрастающему поколению расти в </a:t>
            </a:r>
            <a:r>
              <a:rPr lang="ru-RU" sz="3200" i="1" dirty="0" err="1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личнои</a:t>
            </a:r>
            <a:r>
              <a:rPr lang="ru-RU" sz="3200" i="1" dirty="0">
                <a:solidFill>
                  <a:srgbClr val="7030A0"/>
                </a:solidFill>
                <a:latin typeface="Berlin Sans FB" panose="020F0502020204030204" pitchFamily="34" charset="0"/>
                <a:cs typeface="Dreaming Outloud Script Pro" panose="03050502040304050704" pitchFamily="66" charset="0"/>
              </a:rPr>
              <a:t>̆ вере в Бога. </a:t>
            </a: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r>
              <a:rPr lang="ru-RU" sz="4000" b="1" i="1" dirty="0">
                <a:solidFill>
                  <a:srgbClr val="7030A0"/>
                </a:solidFill>
              </a:rPr>
              <a:t>  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E2FAD32-8CB4-524C-AE32-8D54044FB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888" y="1690688"/>
            <a:ext cx="5264857" cy="354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257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5FCF-D0C7-CD4B-BAA1-45B9C0DE0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9DE2204-E8C1-EB48-90D0-6C7C329DF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3" y="221774"/>
            <a:ext cx="11315700" cy="650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CDF917-A787-6D43-B669-8BFC5DFE696D}"/>
              </a:ext>
            </a:extLst>
          </p:cNvPr>
          <p:cNvSpPr/>
          <p:nvPr/>
        </p:nvSpPr>
        <p:spPr>
          <a:xfrm>
            <a:off x="2374489" y="1194619"/>
            <a:ext cx="7580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i="1" u="sng" dirty="0">
              <a:latin typeface="ArialMT"/>
            </a:endParaRPr>
          </a:p>
          <a:p>
            <a:br>
              <a:rPr lang="ru-RU" sz="2400" dirty="0">
                <a:latin typeface="ArialMT"/>
              </a:rPr>
            </a:br>
            <a:endParaRPr lang="ru-RU" sz="2400" i="1" dirty="0">
              <a:latin typeface="ArialMT"/>
            </a:endParaRPr>
          </a:p>
        </p:txBody>
      </p:sp>
    </p:spTree>
    <p:extLst>
      <p:ext uri="{BB962C8B-B14F-4D97-AF65-F5344CB8AC3E}">
        <p14:creationId xmlns:p14="http://schemas.microsoft.com/office/powerpoint/2010/main" val="38371284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9943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84613"/>
            <a:ext cx="11715750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18508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51" y="270457"/>
            <a:ext cx="11683286" cy="642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AA8B9E-92DE-E84D-A52D-18FBF9949927}"/>
              </a:ext>
            </a:extLst>
          </p:cNvPr>
          <p:cNvSpPr/>
          <p:nvPr/>
        </p:nvSpPr>
        <p:spPr>
          <a:xfrm>
            <a:off x="6270170" y="829781"/>
            <a:ext cx="316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ЧАСТЬ ЧЕТВЕРТАЯ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490C515-A5C5-E34D-9BB3-2570DBF85B98}"/>
              </a:ext>
            </a:extLst>
          </p:cNvPr>
          <p:cNvSpPr/>
          <p:nvPr/>
        </p:nvSpPr>
        <p:spPr>
          <a:xfrm>
            <a:off x="1282534" y="2339440"/>
            <a:ext cx="8906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FE73DC-D6AC-AB40-A66E-5C9AD8C5452A}"/>
              </a:ext>
            </a:extLst>
          </p:cNvPr>
          <p:cNvSpPr/>
          <p:nvPr/>
        </p:nvSpPr>
        <p:spPr>
          <a:xfrm>
            <a:off x="6095999" y="1937776"/>
            <a:ext cx="46482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F50858B-57BF-2244-BD4D-8385F81159E3}"/>
              </a:ext>
            </a:extLst>
          </p:cNvPr>
          <p:cNvSpPr/>
          <p:nvPr/>
        </p:nvSpPr>
        <p:spPr>
          <a:xfrm>
            <a:off x="5402179" y="2155344"/>
            <a:ext cx="58312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>
                <a:solidFill>
                  <a:schemeClr val="accent1">
                    <a:lumMod val="50000"/>
                  </a:schemeClr>
                </a:solidFill>
                <a:latin typeface="Baskerville" panose="02020502070401020303" pitchFamily="18" charset="0"/>
              </a:rPr>
              <a:t> 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5" name="Picture 1" descr="page43image17536704">
            <a:extLst>
              <a:ext uri="{FF2B5EF4-FFF2-40B4-BE49-F238E27FC236}">
                <a16:creationId xmlns:a16="http://schemas.microsoft.com/office/drawing/2014/main" id="{F9143587-346A-494A-80BD-A470E41B2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95" y="978794"/>
            <a:ext cx="3573813" cy="522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C6FA02-92C5-EC48-A46D-569A8DA0F84A}"/>
              </a:ext>
            </a:extLst>
          </p:cNvPr>
          <p:cNvSpPr/>
          <p:nvPr/>
        </p:nvSpPr>
        <p:spPr>
          <a:xfrm>
            <a:off x="5087545" y="1291446"/>
            <a:ext cx="59625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>
                <a:latin typeface="Baskerville" panose="02020502070401020303" pitchFamily="18" charset="0"/>
              </a:rPr>
              <a:t>По правилу  </a:t>
            </a:r>
          </a:p>
          <a:p>
            <a:r>
              <a:rPr lang="ru-RU" sz="6000" b="1" i="1" dirty="0">
                <a:latin typeface="Baskerville" panose="02020502070401020303" pitchFamily="18" charset="0"/>
              </a:rPr>
              <a:t>    Книги</a:t>
            </a:r>
            <a:endParaRPr lang="ru-RU" sz="6000" dirty="0"/>
          </a:p>
          <a:p>
            <a:r>
              <a:rPr lang="ru-RU" sz="6000" b="1" i="1" dirty="0">
                <a:solidFill>
                  <a:srgbClr val="C00000"/>
                </a:solidFill>
                <a:latin typeface="Baskerville" panose="02020502070401020303" pitchFamily="18" charset="0"/>
              </a:rPr>
              <a:t>Второзакония</a:t>
            </a:r>
            <a:r>
              <a:rPr lang="ru-RU" sz="6000" b="1" i="1" dirty="0">
                <a:latin typeface="Baskerville" panose="02020502070401020303" pitchFamily="18" charset="0"/>
              </a:rPr>
              <a:t> </a:t>
            </a:r>
            <a:endParaRPr lang="ru-RU" sz="6000" dirty="0"/>
          </a:p>
          <a:p>
            <a:r>
              <a:rPr lang="ru-RU" sz="6000" dirty="0">
                <a:latin typeface="Baskerville" panose="02020502070401020303" pitchFamily="18" charset="0"/>
              </a:rPr>
              <a:t>(часть первая)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95967643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643063" y="1328738"/>
            <a:ext cx="9015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   </a:t>
            </a:r>
            <a:endParaRPr lang="ru-RU" sz="28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5582723-A41F-394F-9384-5F9C27EFAE7F}"/>
              </a:ext>
            </a:extLst>
          </p:cNvPr>
          <p:cNvSpPr/>
          <p:nvPr/>
        </p:nvSpPr>
        <p:spPr>
          <a:xfrm>
            <a:off x="1875295" y="712922"/>
            <a:ext cx="8415580" cy="5817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С ЗАДАНИЕМ НА ПРОШЛОЙ НЕДЕЛЕ </a:t>
            </a:r>
            <a:endParaRPr lang="ru-RU" sz="2800" dirty="0"/>
          </a:p>
          <a:p>
            <a:r>
              <a:rPr lang="ru-RU" sz="2800" i="1" dirty="0">
                <a:latin typeface="ArialMT"/>
              </a:rPr>
              <a:t>Есть ли у вас </a:t>
            </a:r>
            <a:r>
              <a:rPr lang="ru-RU" sz="2800" i="1" dirty="0" err="1">
                <a:latin typeface="ArialMT"/>
              </a:rPr>
              <a:t>построенныи</a:t>
            </a:r>
            <a:r>
              <a:rPr lang="ru-RU" sz="2800" i="1" dirty="0">
                <a:latin typeface="ArialMT"/>
              </a:rPr>
              <a:t>̆ жертвенник (алтарь) Живому Богу? Если нет, то </a:t>
            </a:r>
            <a:r>
              <a:rPr lang="ru-RU" sz="2800" i="1" dirty="0" err="1">
                <a:latin typeface="ArialMT"/>
              </a:rPr>
              <a:t>сделайте</a:t>
            </a:r>
            <a:r>
              <a:rPr lang="ru-RU" sz="2800" i="1" dirty="0">
                <a:latin typeface="ArialMT"/>
              </a:rPr>
              <a:t> свой дом местом для молитвы и прославления Бога в </a:t>
            </a:r>
            <a:r>
              <a:rPr lang="ru-RU" sz="2800" i="1" dirty="0" err="1">
                <a:latin typeface="ArialMT"/>
              </a:rPr>
              <a:t>семейном</a:t>
            </a:r>
            <a:r>
              <a:rPr lang="ru-RU" sz="2800" i="1" dirty="0">
                <a:latin typeface="ArialMT"/>
              </a:rPr>
              <a:t> кругу. </a:t>
            </a:r>
            <a:endParaRPr lang="ru-RU" sz="2800" i="1" dirty="0"/>
          </a:p>
          <a:p>
            <a:r>
              <a:rPr lang="ru-RU" sz="2800" dirty="0">
                <a:latin typeface="ArialMT"/>
              </a:rPr>
              <a:t>1. Выберите лучшее место в доме для молитвенного общения. </a:t>
            </a:r>
            <a:endParaRPr lang="ru-RU" sz="2800" dirty="0"/>
          </a:p>
          <a:p>
            <a:pPr>
              <a:buFont typeface="+mj-lt"/>
              <a:buAutoNum type="arabicPeriod" startAt="2"/>
            </a:pPr>
            <a:r>
              <a:rPr lang="ru-RU" sz="2800" dirty="0">
                <a:latin typeface="ArialMT"/>
              </a:rPr>
              <a:t>Уберите из комнаты всё ненужное, чтобы не отвлекало. </a:t>
            </a:r>
          </a:p>
          <a:p>
            <a:pPr>
              <a:buFont typeface="+mj-lt"/>
              <a:buAutoNum type="arabicPeriod" startAt="2"/>
            </a:pPr>
            <a:r>
              <a:rPr lang="ru-RU" sz="2800" dirty="0">
                <a:latin typeface="ArialMT"/>
              </a:rPr>
              <a:t>Выберите время в течение дня для </a:t>
            </a:r>
            <a:r>
              <a:rPr lang="ru-RU" sz="2800" dirty="0" err="1">
                <a:latin typeface="ArialMT"/>
              </a:rPr>
              <a:t>совместнои</a:t>
            </a:r>
            <a:r>
              <a:rPr lang="ru-RU" sz="2800" dirty="0">
                <a:latin typeface="ArialMT"/>
              </a:rPr>
              <a:t>̆ молитвы. </a:t>
            </a:r>
          </a:p>
          <a:p>
            <a:pPr>
              <a:buFont typeface="+mj-lt"/>
              <a:buAutoNum type="arabicPeriod" startAt="2"/>
            </a:pPr>
            <a:r>
              <a:rPr lang="ru-RU" sz="2800" dirty="0" err="1">
                <a:latin typeface="ArialMT"/>
              </a:rPr>
              <a:t>Сделайте</a:t>
            </a:r>
            <a:r>
              <a:rPr lang="ru-RU" sz="2800" dirty="0">
                <a:latin typeface="ArialMT"/>
              </a:rPr>
              <a:t> молитвенное общение интересным для всех. </a:t>
            </a:r>
          </a:p>
        </p:txBody>
      </p:sp>
    </p:spTree>
    <p:extLst>
      <p:ext uri="{BB962C8B-B14F-4D97-AF65-F5344CB8AC3E}">
        <p14:creationId xmlns:p14="http://schemas.microsoft.com/office/powerpoint/2010/main" val="92604138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96347E-3631-B34C-B0B3-3DE9AFD1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697EF30-38DC-1C49-BEDC-FC9950B3CF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" y="113743"/>
            <a:ext cx="11979349" cy="663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1D586C-B604-2E47-89B7-9D22BEB9116F}"/>
              </a:ext>
            </a:extLst>
          </p:cNvPr>
          <p:cNvSpPr/>
          <p:nvPr/>
        </p:nvSpPr>
        <p:spPr>
          <a:xfrm>
            <a:off x="1784555" y="1007390"/>
            <a:ext cx="8849031" cy="1963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</a:rPr>
              <a:t>      ДРУГ С ДРУГОМ </a:t>
            </a:r>
          </a:p>
          <a:p>
            <a:r>
              <a:rPr lang="ru-RU" sz="3200" b="1" i="1" dirty="0"/>
              <a:t>-  Кому вы больше всех доверяли в детстве?</a:t>
            </a:r>
          </a:p>
          <a:p>
            <a:r>
              <a:rPr lang="ru-RU" sz="3200" b="1" i="1" dirty="0"/>
              <a:t>-  Почему именно ему (</a:t>
            </a:r>
            <a:r>
              <a:rPr lang="ru-RU" sz="3200" b="1" i="1" dirty="0" err="1"/>
              <a:t>еи</a:t>
            </a:r>
            <a:r>
              <a:rPr lang="ru-RU" sz="3200" b="1" i="1" dirty="0"/>
              <a:t>̆)? </a:t>
            </a:r>
          </a:p>
          <a:p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D94C91-034D-9E47-A580-523F167E5D1B}"/>
              </a:ext>
            </a:extLst>
          </p:cNvPr>
          <p:cNvSpPr/>
          <p:nvPr/>
        </p:nvSpPr>
        <p:spPr>
          <a:xfrm>
            <a:off x="2374489" y="3269309"/>
            <a:ext cx="825909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</a:rPr>
              <a:t>СО СЛОВОМ БОЖЬИМ НА ЭТОТ ДЕНЬ</a:t>
            </a:r>
          </a:p>
          <a:p>
            <a:r>
              <a:rPr lang="ru-RU" sz="2800" b="1" i="1" dirty="0"/>
              <a:t>- </a:t>
            </a:r>
            <a:r>
              <a:rPr lang="ru-RU" sz="2800" b="1" i="1" dirty="0" err="1"/>
              <a:t>Какои</a:t>
            </a:r>
            <a:r>
              <a:rPr lang="ru-RU" sz="2800" b="1" i="1" dirty="0"/>
              <a:t>̆ способ учиться новому лучше всего подходит вам? Почему он? </a:t>
            </a:r>
          </a:p>
          <a:p>
            <a:r>
              <a:rPr lang="ru-RU" sz="2800" b="1" i="1" dirty="0"/>
              <a:t>- </a:t>
            </a:r>
            <a:r>
              <a:rPr lang="ru-RU" sz="2800" b="1" i="1" dirty="0" err="1"/>
              <a:t>Откройте</a:t>
            </a:r>
            <a:r>
              <a:rPr lang="ru-RU" sz="2800" b="1" i="1" dirty="0"/>
              <a:t> для себя, что Божье Слово говорит о вас и важном установлении в Книге Второзаконие. </a:t>
            </a:r>
          </a:p>
          <a:p>
            <a:endParaRPr lang="ru-RU" sz="28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5343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151234"/>
            <a:ext cx="11501437" cy="6555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10A25F6-EB43-4449-939E-D5743AB34C59}"/>
              </a:ext>
            </a:extLst>
          </p:cNvPr>
          <p:cNvSpPr/>
          <p:nvPr/>
        </p:nvSpPr>
        <p:spPr>
          <a:xfrm>
            <a:off x="2154264" y="1009404"/>
            <a:ext cx="851373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Arial" panose="020B0604020202020204" pitchFamily="34" charset="0"/>
              </a:rPr>
              <a:t>Божье правило дано как заповедь </a:t>
            </a:r>
            <a:endParaRPr lang="ru-RU" sz="3200" dirty="0"/>
          </a:p>
          <a:p>
            <a:r>
              <a:rPr lang="ru-RU" sz="3600" dirty="0">
                <a:latin typeface="ArialMT"/>
              </a:rPr>
              <a:t>   Мы видим во Втор. 6:1–3, что замысел, </a:t>
            </a:r>
            <a:r>
              <a:rPr lang="ru-RU" sz="3600" dirty="0" err="1">
                <a:latin typeface="ArialMT"/>
              </a:rPr>
              <a:t>предложенныи</a:t>
            </a:r>
            <a:r>
              <a:rPr lang="ru-RU" sz="3600" dirty="0">
                <a:latin typeface="ArialMT"/>
              </a:rPr>
              <a:t>̆ Богом, как передавать веру новому поколению, – это одновременно и заповедь для выполнения. Оно </a:t>
            </a:r>
            <a:r>
              <a:rPr lang="ru-RU" sz="3600" dirty="0" err="1">
                <a:latin typeface="ArialMT"/>
              </a:rPr>
              <a:t>даётся</a:t>
            </a:r>
            <a:r>
              <a:rPr lang="ru-RU" sz="3600" dirty="0">
                <a:latin typeface="ArialMT"/>
              </a:rPr>
              <a:t> нам не просто, чтобы подумать или иметь в виду. </a:t>
            </a:r>
            <a:r>
              <a:rPr lang="ru-RU" sz="3600" b="1" u="sng" dirty="0">
                <a:latin typeface="ArialMT"/>
              </a:rPr>
              <a:t>Это заповедь для послушания. </a:t>
            </a:r>
            <a:endParaRPr lang="ru-RU" sz="3600" b="1" u="sng" dirty="0"/>
          </a:p>
        </p:txBody>
      </p:sp>
    </p:spTree>
    <p:extLst>
      <p:ext uri="{BB962C8B-B14F-4D97-AF65-F5344CB8AC3E}">
        <p14:creationId xmlns:p14="http://schemas.microsoft.com/office/powerpoint/2010/main" val="256476159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22BFD80-132E-1B43-A1E7-CBB6F94B234C}"/>
              </a:ext>
            </a:extLst>
          </p:cNvPr>
          <p:cNvSpPr/>
          <p:nvPr/>
        </p:nvSpPr>
        <p:spPr>
          <a:xfrm>
            <a:off x="2315497" y="1009404"/>
            <a:ext cx="835250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«И вот Наказ — установления и правила, которым научить вас повелел мне ГОСПОДЬ, Бог ваш, чтобы вы жили по ним в той стране, овладеть </a:t>
            </a:r>
            <a:r>
              <a:rPr lang="ru-RU" sz="2400" i="1" dirty="0" err="1">
                <a:solidFill>
                  <a:schemeClr val="tx2">
                    <a:lumMod val="75000"/>
                  </a:schemeClr>
                </a:solidFill>
                <a:latin typeface="ArialMT"/>
              </a:rPr>
              <a:t>которои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̆ </a:t>
            </a:r>
            <a:r>
              <a:rPr lang="ru-RU" sz="2400" i="1" dirty="0" err="1">
                <a:solidFill>
                  <a:schemeClr val="tx2">
                    <a:lumMod val="75000"/>
                  </a:schemeClr>
                </a:solidFill>
                <a:latin typeface="ArialMT"/>
              </a:rPr>
              <a:t>идёте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. И это для того, чтобы во все дни жизни </a:t>
            </a:r>
            <a:r>
              <a:rPr lang="ru-RU" sz="2400" i="1" dirty="0" err="1">
                <a:solidFill>
                  <a:schemeClr val="tx2">
                    <a:lumMod val="75000"/>
                  </a:schemeClr>
                </a:solidFill>
                <a:latin typeface="ArialMT"/>
              </a:rPr>
              <a:t>своеи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̆ все вы: ты, твои дети и твои внуки — глубоко чтили ГОСПОДА, Бога своего, соблюдая все Его установления и заповеди, которые я завещаю тебе, и могли наслаждаться долгою жизнью. Если прислушаешься, Израиль, и приложишь всё старание, </a:t>
            </a:r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чтобы исполнять тебе завещанное, будешь преуспевать, и потомство твоё будет многочисленным, как обещал ГОСПОДЬ, Бог отцов твоих, когда говорил, что даст тебе землю, молоко и </a:t>
            </a:r>
            <a:r>
              <a:rPr lang="ru-RU" sz="2400" i="1" dirty="0" err="1">
                <a:solidFill>
                  <a:schemeClr val="tx2">
                    <a:lumMod val="75000"/>
                  </a:schemeClr>
                </a:solidFill>
                <a:latin typeface="ArialMT"/>
              </a:rPr>
              <a:t>мёд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 источающую» </a:t>
            </a:r>
            <a:r>
              <a:rPr lang="ru-RU" sz="2400" b="1" i="1" u="sng" dirty="0">
                <a:solidFill>
                  <a:schemeClr val="tx2">
                    <a:lumMod val="75000"/>
                  </a:schemeClr>
                </a:solidFill>
                <a:latin typeface="ArialMT"/>
              </a:rPr>
              <a:t>(Втор. 6:1–3). </a:t>
            </a:r>
            <a:endParaRPr lang="ru-RU" sz="2400" b="1" i="1" u="sng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84592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" y="376634"/>
            <a:ext cx="11501437" cy="62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BB32C19-35E7-E742-861C-B98E52131B70}"/>
              </a:ext>
            </a:extLst>
          </p:cNvPr>
          <p:cNvSpPr/>
          <p:nvPr/>
        </p:nvSpPr>
        <p:spPr>
          <a:xfrm>
            <a:off x="2529445" y="1009404"/>
            <a:ext cx="6614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MT"/>
              </a:rPr>
              <a:t>  </a:t>
            </a:r>
            <a:endParaRPr lang="ru-RU" sz="3200" b="1" i="1" dirty="0">
              <a:latin typeface="ArialMT"/>
            </a:endParaRP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9CFD3D-EA47-0A47-8587-6F4B8D1CDA11}"/>
              </a:ext>
            </a:extLst>
          </p:cNvPr>
          <p:cNvSpPr/>
          <p:nvPr/>
        </p:nvSpPr>
        <p:spPr>
          <a:xfrm>
            <a:off x="2315497" y="1009405"/>
            <a:ext cx="763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MT"/>
              </a:rPr>
              <a:t> </a:t>
            </a:r>
            <a:endParaRPr lang="ru-RU" sz="2400" i="1" u="sng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259C5F7-1974-5D49-B973-D16EB291DA00}"/>
              </a:ext>
            </a:extLst>
          </p:cNvPr>
          <p:cNvSpPr/>
          <p:nvPr/>
        </p:nvSpPr>
        <p:spPr>
          <a:xfrm>
            <a:off x="2236840" y="1009403"/>
            <a:ext cx="820901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anose="020B0604020202020204" pitchFamily="34" charset="0"/>
              </a:rPr>
              <a:t>С Божьим правилом связано и обещание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Три поколения </a:t>
            </a:r>
            <a:r>
              <a:rPr lang="ru-RU" sz="2800" dirty="0" err="1">
                <a:latin typeface="ArialMT"/>
              </a:rPr>
              <a:t>людеи</a:t>
            </a:r>
            <a:r>
              <a:rPr lang="ru-RU" sz="2800" dirty="0">
                <a:latin typeface="ArialMT"/>
              </a:rPr>
              <a:t>̆, знающих Бога: «чтобы во все дни жизни </a:t>
            </a:r>
            <a:r>
              <a:rPr lang="ru-RU" sz="2800" dirty="0" err="1">
                <a:latin typeface="ArialMT"/>
              </a:rPr>
              <a:t>своеи</a:t>
            </a:r>
            <a:r>
              <a:rPr lang="ru-RU" sz="2800" dirty="0">
                <a:latin typeface="ArialMT"/>
              </a:rPr>
              <a:t>̆ все вы: ты, твои дети и твои внуки — глубоко чтили ГОСПОДА, Бога своего, соблюдая все Его установления и заповеди» (ст. 2).</a:t>
            </a:r>
            <a:br>
              <a:rPr lang="ru-RU" sz="2800" dirty="0">
                <a:latin typeface="ArialMT"/>
              </a:rPr>
            </a:br>
            <a:r>
              <a:rPr lang="ru-RU" sz="2800" dirty="0">
                <a:latin typeface="ArialMT"/>
              </a:rPr>
              <a:t>1. Долгая жизнь: «могли наслаждаться </a:t>
            </a:r>
            <a:endParaRPr lang="ru-RU" sz="2800" dirty="0"/>
          </a:p>
          <a:p>
            <a:r>
              <a:rPr lang="ru-RU" sz="2800" dirty="0">
                <a:latin typeface="ArialMT"/>
              </a:rPr>
              <a:t>долгою жизнью» (ст. 2). </a:t>
            </a:r>
          </a:p>
          <a:p>
            <a:r>
              <a:rPr lang="ru-RU" sz="2800" dirty="0"/>
              <a:t>2. Успех, </a:t>
            </a:r>
            <a:r>
              <a:rPr lang="ru-RU" sz="2800" dirty="0" err="1"/>
              <a:t>дарованныи</a:t>
            </a:r>
            <a:r>
              <a:rPr lang="ru-RU" sz="2800" dirty="0"/>
              <a:t>̆ Богом: «будешь преуспевать» (ст. 3). </a:t>
            </a:r>
          </a:p>
          <a:p>
            <a:r>
              <a:rPr lang="ru-RU" sz="2800" dirty="0"/>
              <a:t>3. Растущая семья: «потомство твоё будет многочисленным» (ст. 3)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44566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39E856-3A12-434C-92A4-96C0002B51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500886" y="24066"/>
            <a:ext cx="40494400" cy="53463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98BCFD1-E0F1-124E-BCB2-D231426722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A753EAF-4D73-D840-BC34-73545F671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96453"/>
            <a:ext cx="11501437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28F3AE4-5853-0D43-BF84-D15E91093707}"/>
              </a:ext>
            </a:extLst>
          </p:cNvPr>
          <p:cNvSpPr/>
          <p:nvPr/>
        </p:nvSpPr>
        <p:spPr>
          <a:xfrm>
            <a:off x="1674254" y="1332854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anose="020B0604020202020204" pitchFamily="34" charset="0"/>
              </a:rPr>
              <a:t>Правило от Бога: Второзаконие 6:4–9</a:t>
            </a:r>
          </a:p>
          <a:p>
            <a:r>
              <a:rPr lang="ru-RU" sz="2400" b="1" dirty="0"/>
              <a:t>Часть первая: Второзаконие 6:4–6 </a:t>
            </a:r>
            <a:endParaRPr lang="ru-RU" sz="2400" dirty="0"/>
          </a:p>
          <a:p>
            <a:r>
              <a:rPr lang="ru-RU" sz="2400" dirty="0"/>
              <a:t>Главная мысль -  духовное пробуждение каждого лично.</a:t>
            </a:r>
            <a:br>
              <a:rPr lang="ru-RU" sz="2400" dirty="0"/>
            </a:br>
            <a:r>
              <a:rPr lang="ru-RU" sz="2400" b="1" u="sng" dirty="0"/>
              <a:t>1. «</a:t>
            </a:r>
            <a:r>
              <a:rPr lang="ru-RU" sz="2400" b="1" u="sng" dirty="0" err="1"/>
              <a:t>Слушаи</a:t>
            </a:r>
            <a:r>
              <a:rPr lang="ru-RU" sz="2400" b="1" u="sng" dirty="0"/>
              <a:t>̆, Израиль!» </a:t>
            </a:r>
            <a:r>
              <a:rPr lang="ru-RU" sz="2400" dirty="0"/>
              <a:t>(ст. 4) Божий план </a:t>
            </a:r>
            <a:r>
              <a:rPr lang="ru-RU" sz="2400" dirty="0" err="1"/>
              <a:t>обращён</a:t>
            </a:r>
            <a:r>
              <a:rPr lang="ru-RU" sz="2400" dirty="0"/>
              <a:t> к Израилю, точнее ко всем – и старым и малым. </a:t>
            </a:r>
          </a:p>
          <a:p>
            <a:r>
              <a:rPr lang="ru-RU" sz="2400" b="1" u="sng" dirty="0"/>
              <a:t>2. «ГОСПОДЬ — Бог наш, ГОСПОДЬ — един!» </a:t>
            </a:r>
            <a:r>
              <a:rPr lang="ru-RU" sz="2400" dirty="0"/>
              <a:t>(ст. 4) Правило дано и подтверждено Самим Богом! Это – </a:t>
            </a:r>
            <a:r>
              <a:rPr lang="ru-RU" sz="2400" dirty="0" err="1"/>
              <a:t>Живои</a:t>
            </a:r>
            <a:r>
              <a:rPr lang="ru-RU" sz="2400" dirty="0"/>
              <a:t>̆ Бог, наш Бог! Он жаждет того, чтобы мы знали Его, как Он знает нас. </a:t>
            </a:r>
          </a:p>
          <a:p>
            <a:r>
              <a:rPr lang="ru-RU" sz="2400" b="1" u="sng" dirty="0"/>
              <a:t>3. «Люби ГОСПОДА, Бога своего, всем сердцем своим, </a:t>
            </a:r>
            <a:r>
              <a:rPr lang="ru-RU" sz="2400" b="1" u="sng" dirty="0" err="1"/>
              <a:t>всеи</a:t>
            </a:r>
            <a:r>
              <a:rPr lang="ru-RU" sz="2400" b="1" u="sng" dirty="0"/>
              <a:t>̆ </a:t>
            </a:r>
            <a:r>
              <a:rPr lang="ru-RU" sz="2400" b="1" u="sng" dirty="0" err="1"/>
              <a:t>душои</a:t>
            </a:r>
            <a:r>
              <a:rPr lang="ru-RU" sz="2400" b="1" u="sng" dirty="0"/>
              <a:t>̆ </a:t>
            </a:r>
            <a:r>
              <a:rPr lang="ru-RU" sz="2400" b="1" u="sng" dirty="0" err="1"/>
              <a:t>своеи</a:t>
            </a:r>
            <a:r>
              <a:rPr lang="ru-RU" sz="2400" b="1" u="sng" dirty="0"/>
              <a:t>̆ и всеми силами своими. Помни слова, которые я заповедую тебе ныне, — близко к сердцу прими их» </a:t>
            </a:r>
            <a:r>
              <a:rPr lang="ru-RU" sz="2400" dirty="0"/>
              <a:t>(ст. 5, 6) Духовное пробуждение, о котором </a:t>
            </a:r>
            <a:r>
              <a:rPr lang="ru-RU" sz="2400" dirty="0" err="1"/>
              <a:t>идёт</a:t>
            </a:r>
            <a:r>
              <a:rPr lang="ru-RU" sz="2400" dirty="0"/>
              <a:t> речь, касается человека целиком! </a:t>
            </a:r>
          </a:p>
          <a:p>
            <a:r>
              <a:rPr lang="ru-RU" dirty="0"/>
              <a:t> </a:t>
            </a:r>
          </a:p>
          <a:p>
            <a:r>
              <a:rPr lang="ru-RU" b="1" dirty="0"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60212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153A0-AB59-5548-9E43-D98AC0BA6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7F3885-682B-9D45-9690-B86A4AB2F8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07156"/>
            <a:ext cx="11444287" cy="66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33D2082-31EA-ED46-BA4A-8AD92A5017DC}"/>
              </a:ext>
            </a:extLst>
          </p:cNvPr>
          <p:cNvSpPr/>
          <p:nvPr/>
        </p:nvSpPr>
        <p:spPr>
          <a:xfrm>
            <a:off x="1286359" y="821410"/>
            <a:ext cx="937211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latin typeface="Arial" panose="020B0604020202020204" pitchFamily="34" charset="0"/>
              </a:rPr>
              <a:t> </a:t>
            </a:r>
            <a:r>
              <a:rPr lang="ru-RU" sz="4800" b="1" i="1" dirty="0"/>
              <a:t>Обсудите в группе </a:t>
            </a:r>
            <a:endParaRPr lang="ru-RU" sz="4800" dirty="0"/>
          </a:p>
          <a:p>
            <a:r>
              <a:rPr lang="ru-RU" sz="4800" dirty="0"/>
              <a:t>  </a:t>
            </a:r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Как можно достичь </a:t>
            </a:r>
            <a:r>
              <a:rPr lang="ru-RU" sz="4800" i="1" dirty="0" err="1">
                <a:solidFill>
                  <a:schemeClr val="accent4">
                    <a:lumMod val="50000"/>
                  </a:schemeClr>
                </a:solidFill>
              </a:rPr>
              <a:t>такои</a:t>
            </a:r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̆ любви к Богу, которая выше </a:t>
            </a:r>
            <a:r>
              <a:rPr lang="ru-RU" sz="4800" i="1" dirty="0" err="1">
                <a:solidFill>
                  <a:schemeClr val="accent4">
                    <a:lumMod val="50000"/>
                  </a:schemeClr>
                </a:solidFill>
              </a:rPr>
              <a:t>любои</a:t>
            </a:r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̆ </a:t>
            </a:r>
            <a:r>
              <a:rPr lang="ru-RU" sz="4800" i="1" dirty="0" err="1">
                <a:solidFill>
                  <a:schemeClr val="accent4">
                    <a:lumMod val="50000"/>
                  </a:schemeClr>
                </a:solidFill>
              </a:rPr>
              <a:t>другои</a:t>
            </a:r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̆ любви? </a:t>
            </a:r>
          </a:p>
          <a:p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  Если Бог будет </a:t>
            </a:r>
            <a:r>
              <a:rPr lang="ru-RU" sz="4800" i="1" dirty="0" err="1">
                <a:solidFill>
                  <a:schemeClr val="accent4">
                    <a:lumMod val="50000"/>
                  </a:schemeClr>
                </a:solidFill>
              </a:rPr>
              <a:t>первои</a:t>
            </a:r>
            <a:r>
              <a:rPr lang="ru-RU" sz="4800" i="1" dirty="0">
                <a:solidFill>
                  <a:schemeClr val="accent4">
                    <a:lumMod val="50000"/>
                  </a:schemeClr>
                </a:solidFill>
              </a:rPr>
              <a:t>̆ любовью в нашей жизни, то как изменится и всё остальное? </a:t>
            </a:r>
          </a:p>
          <a:p>
            <a:r>
              <a:rPr lang="ru-RU" dirty="0"/>
              <a:t> </a:t>
            </a:r>
            <a:endParaRPr lang="ru-RU" sz="2800" dirty="0"/>
          </a:p>
          <a:p>
            <a:r>
              <a:rPr lang="ru-RU" sz="2800" b="1" i="1" dirty="0">
                <a:latin typeface="Arial" panose="020B0604020202020204" pitchFamily="34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0991328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1303</Words>
  <Application>Microsoft Macintosh PowerPoint</Application>
  <PresentationFormat>Широкоэкранный</PresentationFormat>
  <Paragraphs>90</Paragraphs>
  <Slides>17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AlegreyaSansSC</vt:lpstr>
      <vt:lpstr>Arial</vt:lpstr>
      <vt:lpstr>ArialMT</vt:lpstr>
      <vt:lpstr>Baskerville</vt:lpstr>
      <vt:lpstr>Berlin Sans FB</vt:lpstr>
      <vt:lpstr>Calibri</vt:lpstr>
      <vt:lpstr>Calibri Light</vt:lpstr>
      <vt:lpstr>HelveticaCyr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Козева</dc:creator>
  <cp:lastModifiedBy>Ирина Козева</cp:lastModifiedBy>
  <cp:revision>12</cp:revision>
  <dcterms:created xsi:type="dcterms:W3CDTF">2022-02-15T13:56:10Z</dcterms:created>
  <dcterms:modified xsi:type="dcterms:W3CDTF">2022-06-26T07:37:55Z</dcterms:modified>
</cp:coreProperties>
</file>