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62" r:id="rId2"/>
    <p:sldId id="342" r:id="rId3"/>
    <p:sldId id="293" r:id="rId4"/>
    <p:sldId id="319" r:id="rId5"/>
    <p:sldId id="294" r:id="rId6"/>
    <p:sldId id="320" r:id="rId7"/>
    <p:sldId id="314" r:id="rId8"/>
    <p:sldId id="284" r:id="rId9"/>
    <p:sldId id="348" r:id="rId10"/>
    <p:sldId id="323" r:id="rId11"/>
    <p:sldId id="272" r:id="rId12"/>
    <p:sldId id="344" r:id="rId13"/>
    <p:sldId id="330" r:id="rId14"/>
    <p:sldId id="304" r:id="rId15"/>
    <p:sldId id="30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81688"/>
  </p:normalViewPr>
  <p:slideViewPr>
    <p:cSldViewPr snapToGrid="0" snapToObjects="1">
      <p:cViewPr varScale="1">
        <p:scale>
          <a:sx n="76" d="100"/>
          <a:sy n="76" d="100"/>
        </p:scale>
        <p:origin x="117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03AF3-234A-734F-9A93-CFE49E84FDB8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49935-00A1-C049-B794-5755FFA6C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306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ea typeface="Brush Script MT" panose="03060802040406070304" pitchFamily="66" charset="-122"/>
              <a:cs typeface="Brush Script MT" panose="03060802040406070304" pitchFamily="66" charset="-122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8441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8676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726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539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77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317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ПРИМЕР </a:t>
            </a:r>
            <a:r>
              <a:rPr lang="ru-RU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ГОСТЕПРИИМНОГО ДОМА</a:t>
            </a:r>
          </a:p>
          <a:p>
            <a:r>
              <a:rPr lang="ru-RU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Потоки 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информации переходят в режим реального времени, ритм жизни убыстряется. Мы ожидаем, что свежие новости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дойдут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до нас через секунду. Мы хотим получить свой заказ моментально. Ожидаем, что реакция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друзеи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в соцсетях будет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незамедлительнои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ежедневнои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гонке ждать, пока приготовится еда и есть в домашних условиях кажется чем-то приятным, но уже старомодным и непозволительным. Лучше мы покушаем по дороге или за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работои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̆. Еду можно забрать готовую в ресторане. Общение как благословенная часть трапезы почти что исчезло из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нашеи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жизни. 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9060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Любопытно, что в древности, скажем, у Авраама было понимание того, как важно усаживать своих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гостеи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за стол. В этом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он не ограничивался только знакомыми, предлагая вместе поесть и незнакомцам. В книге Бытие, 18:1-8 красиво показано гостеприимство Авраама.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Прочитайте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этот отрывок самостоятельно. Посмотрите, сколько раз Авраам вставал или выбегал, чтобы послужить или обеспечить нужды путешественников. Видно, что усадить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гостеи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за стол было для Авраама большим и радостным делом. 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171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3189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6401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513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5F2FE-6BCD-4B4B-9D37-3AF487EBBD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1223E68-EB44-AA45-ABF9-6B25849D2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F96083-28E1-7A48-8C99-FF5CA6ED0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B522BC-E222-FC48-BCFC-16C1CD932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0F9C99-CC21-AE4F-ADBA-57B7419A3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67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59317-826A-4D42-91F7-1A0C83C7F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83E9E7-703F-7345-B5AE-7525521D87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F6B6B0-A288-BC41-B3D2-AA0D9F8A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77ADCA-04FE-9E45-9BDB-56293CCC5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288033-5107-4147-99F1-76A986EF6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560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8DFA62F-E938-E14C-8075-E9F1B134B0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0EBB7A9-9227-054B-BEB5-7AE7533F0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69CC0C-A9E2-2C4C-AEAB-FC4212B1F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6EB978-3C77-8749-8F25-55FE23483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B8A2B0-F17E-C64C-8E94-AA5ADEA2F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84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830664-4D9F-2B4A-BB23-A7C4FE1CC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7F26E6-2DF5-D843-9C06-F9941AF3F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5A24F6-7343-694A-8FEB-121859901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4A0851-82B6-1A4A-A335-ECFCABB8B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6BFDFF-E02E-0B49-B2DF-156FA7157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022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594114-61F8-7D40-81E4-49019881E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BA20E8-2CBC-054F-A2B8-B563612C7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97FCF2-93C6-9247-9112-A65ABA79E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C9A4BC-4200-F94F-8824-F6311366D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3239EC-25B0-9847-9AF7-FECA38C4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56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A0AA27-E82F-DA47-99AB-1CB1E8D5E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5A8D87-6EC9-484A-A657-76BB06EDF7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AC1349C-6C47-744B-85CD-F2403CBBE7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636B6C-EEB8-C84B-AC13-1A5EE706D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BAC22A-57A6-C54E-8A42-07D723D79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5C4A7F-9401-B348-BEBB-50CB9FBE8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16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63471-4A5B-B541-8A4F-DE9641120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519C46-7F45-9748-AD4B-3B02AB559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C43F38-71B9-C840-B6C0-60876E3272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A2A843E-C637-2241-902D-6B258EEB6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DBF4B0-B423-4743-B3D6-E3A85013FB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704D62C-2163-2A4B-9E7B-0B536A6DE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1DDD8B2-38CB-6649-988D-E77C266E8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612CA29-D345-7944-BA91-A87A106F7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819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B49061-E8CD-F545-93AD-C17882003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B28969-FF6D-7C42-83F7-8C3C159E8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E0B9933-AB8B-9B43-86BE-3C5C01D0C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A9C3094-C76B-D348-BBAA-820C6C909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430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3383A78-0265-F847-AE95-3002CB305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AF59A34-4BE4-DD44-8478-83C35FAAB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7C5B5F7-D165-FB4B-934F-20422395C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319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938094-8783-8D4F-A5CF-DC0F9E276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A81399-A6BA-8545-8B46-D3EB93BC1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362454E-4241-8042-B0FC-740ED65555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65B72D-1AA9-FE4C-9749-D05E84458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F641CDE-D600-4941-A176-443E8E341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DCC07C-C3CC-3D4C-8EFB-EE08B7143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179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03F2F-118A-014F-984C-E37E2196C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4B89C13-7DCB-8B4B-B649-C9B3ABA525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206824-E221-D241-BF54-9679831757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796A69E-8A0D-CB48-B1F0-D9DB558BF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5CCE4D8-3212-5543-9D10-5333F8716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040538-1A66-2E4A-B88B-04150E6D1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906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F20C0-8725-B742-8E83-A676BC314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1BDD66-2F3A-7F4D-9F58-458E9F30B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95556D-C932-B746-AC55-00231CE711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90A1C4-197F-5846-988C-8F89C9EF30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1EF386-80B0-E94F-8F53-069B3E3EA1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059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90A36-603A-A243-9C04-FAE382C91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1" name="Picture 1" descr="page1image34049072">
            <a:extLst>
              <a:ext uri="{FF2B5EF4-FFF2-40B4-BE49-F238E27FC236}">
                <a16:creationId xmlns:a16="http://schemas.microsoft.com/office/drawing/2014/main" id="{50DB3BB7-C293-A14A-B287-E88396E703A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19" y="143850"/>
            <a:ext cx="4702469" cy="657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81D6AFA8-3D74-1F45-850A-F85EF67EA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656" y="1807940"/>
            <a:ext cx="5842658" cy="31085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Baskerville" panose="02020502070401020303" pitchFamily="18" charset="0"/>
              </a:rPr>
              <a:t>Возвращение </a:t>
            </a:r>
            <a:endParaRPr kumimoji="0" lang="ru-RU" altLang="ru-RU" sz="8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HelveticaCyr"/>
              </a:rPr>
              <a:t>      </a:t>
            </a:r>
            <a:r>
              <a:rPr kumimoji="0" lang="ru-RU" altLang="ru-RU" sz="8000" b="1" i="1" u="none" strike="noStrike" cap="none" normalizeH="0" baseline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Домои</a:t>
            </a:r>
            <a:r>
              <a:rPr kumimoji="0" lang="ru-RU" altLang="ru-RU" sz="8000" b="1" i="1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̆ </a:t>
            </a:r>
            <a:endParaRPr kumimoji="0" lang="ru-RU" altLang="ru-RU" sz="8000" b="1" i="1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ru-RU" altLang="ru-RU" sz="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                                   Дон </a:t>
            </a:r>
            <a:r>
              <a:rPr kumimoji="0" lang="ru-RU" altLang="ru-RU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МакЛафферти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3" name="Picture 3" descr="page2image48445888">
            <a:extLst>
              <a:ext uri="{FF2B5EF4-FFF2-40B4-BE49-F238E27FC236}">
                <a16:creationId xmlns:a16="http://schemas.microsoft.com/office/drawing/2014/main" id="{A2E69B72-31AC-0C42-A3B5-4A66EB830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25" y="3970338"/>
            <a:ext cx="3149600" cy="2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529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331843" y="576469"/>
            <a:ext cx="9779502" cy="1175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>
                <a:latin typeface="Arial" panose="020B0604020202020204" pitchFamily="34" charset="0"/>
              </a:rPr>
              <a:t> </a:t>
            </a:r>
            <a:r>
              <a:rPr lang="ru-RU" sz="4800" b="1" i="1" dirty="0"/>
              <a:t>Обсудите в группе:</a:t>
            </a:r>
          </a:p>
          <a:p>
            <a:r>
              <a:rPr lang="ru-RU" sz="3200" i="1" dirty="0">
                <a:solidFill>
                  <a:srgbClr val="C00000"/>
                </a:solidFill>
              </a:rPr>
              <a:t>а). Что мешает Вам приглашать к себе пообедать или поужинать </a:t>
            </a:r>
            <a:r>
              <a:rPr lang="ru-RU" sz="3200" i="1" dirty="0" err="1">
                <a:solidFill>
                  <a:srgbClr val="C00000"/>
                </a:solidFill>
              </a:rPr>
              <a:t>друзеи</a:t>
            </a:r>
            <a:r>
              <a:rPr lang="ru-RU" sz="3200" i="1" dirty="0">
                <a:solidFill>
                  <a:srgbClr val="C00000"/>
                </a:solidFill>
              </a:rPr>
              <a:t>̆, родственников, </a:t>
            </a:r>
            <a:r>
              <a:rPr lang="ru-RU" sz="3200" i="1" dirty="0" err="1">
                <a:solidFill>
                  <a:srgbClr val="C00000"/>
                </a:solidFill>
              </a:rPr>
              <a:t>соседеи</a:t>
            </a:r>
            <a:r>
              <a:rPr lang="ru-RU" sz="3200" i="1" dirty="0">
                <a:solidFill>
                  <a:srgbClr val="C00000"/>
                </a:solidFill>
              </a:rPr>
              <a:t>̆ или даже незнакомых </a:t>
            </a:r>
            <a:r>
              <a:rPr lang="ru-RU" sz="3200" i="1" dirty="0" err="1">
                <a:solidFill>
                  <a:srgbClr val="C00000"/>
                </a:solidFill>
              </a:rPr>
              <a:t>людеи</a:t>
            </a:r>
            <a:r>
              <a:rPr lang="ru-RU" sz="3200" i="1" dirty="0">
                <a:solidFill>
                  <a:srgbClr val="C00000"/>
                </a:solidFill>
              </a:rPr>
              <a:t>̆? </a:t>
            </a:r>
          </a:p>
          <a:p>
            <a:r>
              <a:rPr lang="ru-RU" sz="3200" i="1" dirty="0">
                <a:solidFill>
                  <a:srgbClr val="C00000"/>
                </a:solidFill>
              </a:rPr>
              <a:t>б). Какие благословения Вы испытаете, если будете с кем-то обедать</a:t>
            </a:r>
            <a:br>
              <a:rPr lang="ru-RU" sz="3200" i="1" dirty="0">
                <a:solidFill>
                  <a:srgbClr val="C00000"/>
                </a:solidFill>
              </a:rPr>
            </a:br>
            <a:r>
              <a:rPr lang="ru-RU" sz="3200" i="1" dirty="0">
                <a:solidFill>
                  <a:srgbClr val="C00000"/>
                </a:solidFill>
              </a:rPr>
              <a:t>или ужинать у себя дома? Какие благословения Вы не получаете? </a:t>
            </a:r>
          </a:p>
          <a:p>
            <a:r>
              <a:rPr lang="ru-RU" sz="3200" i="1" dirty="0">
                <a:solidFill>
                  <a:srgbClr val="C00000"/>
                </a:solidFill>
              </a:rPr>
              <a:t>в). Что можно сделать, чтобы упростить процесс приготовления еды у себя дома? </a:t>
            </a:r>
          </a:p>
          <a:p>
            <a:endParaRPr lang="ru-RU" sz="4800" b="1" i="1" dirty="0"/>
          </a:p>
          <a:p>
            <a:endParaRPr lang="ru-RU" sz="3600" b="1" i="1" dirty="0">
              <a:solidFill>
                <a:srgbClr val="C00000"/>
              </a:solidFill>
            </a:endParaRPr>
          </a:p>
          <a:p>
            <a:endParaRPr lang="ru-RU" sz="3600" i="1" dirty="0"/>
          </a:p>
          <a:p>
            <a:endParaRPr lang="ru-RU" sz="3200" i="1" dirty="0"/>
          </a:p>
          <a:p>
            <a:endParaRPr lang="ru-RU" sz="3200" i="1" dirty="0"/>
          </a:p>
          <a:p>
            <a:endParaRPr lang="ru-RU" sz="4800" b="1" i="1" dirty="0"/>
          </a:p>
          <a:p>
            <a:r>
              <a:rPr lang="ru-RU" sz="4800" b="1" i="1" dirty="0"/>
              <a:t> </a:t>
            </a:r>
            <a:endParaRPr lang="ru-RU" sz="4800" dirty="0"/>
          </a:p>
          <a:p>
            <a:r>
              <a:rPr lang="ru-RU" sz="4800" dirty="0"/>
              <a:t> </a:t>
            </a:r>
            <a:endParaRPr lang="ru-RU" sz="3200" dirty="0"/>
          </a:p>
          <a:p>
            <a:endParaRPr lang="ru-RU" sz="4800" dirty="0"/>
          </a:p>
          <a:p>
            <a:r>
              <a:rPr lang="ru-RU" dirty="0"/>
              <a:t> </a:t>
            </a:r>
            <a:endParaRPr lang="ru-RU" sz="2800" dirty="0"/>
          </a:p>
          <a:p>
            <a:r>
              <a:rPr lang="ru-RU" sz="2800" b="1" i="1" dirty="0">
                <a:latin typeface="Arial" panose="020B0604020202020204" pitchFamily="34" charset="0"/>
              </a:rPr>
              <a:t>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38112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1906293" y="1007391"/>
            <a:ext cx="80488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8BD87E-CA90-9E40-E313-61633502E588}"/>
              </a:ext>
            </a:extLst>
          </p:cNvPr>
          <p:cNvSpPr/>
          <p:nvPr/>
        </p:nvSpPr>
        <p:spPr>
          <a:xfrm>
            <a:off x="1219200" y="1007391"/>
            <a:ext cx="10134599" cy="7755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/>
              <a:t>          Задача на семь </a:t>
            </a:r>
            <a:r>
              <a:rPr lang="ru-RU" sz="2800" b="1" i="1" dirty="0" err="1"/>
              <a:t>днеи</a:t>
            </a:r>
            <a:r>
              <a:rPr lang="ru-RU" sz="2800" b="1" i="1" dirty="0"/>
              <a:t>̆ </a:t>
            </a:r>
            <a:endParaRPr lang="ru-RU" sz="2800" dirty="0"/>
          </a:p>
          <a:p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а. Пригласите к себе </a:t>
            </a:r>
            <a:r>
              <a:rPr lang="ru-RU" sz="2800" i="1" dirty="0" err="1">
                <a:solidFill>
                  <a:schemeClr val="accent2">
                    <a:lumMod val="75000"/>
                  </a:schemeClr>
                </a:solidFill>
              </a:rPr>
              <a:t>домои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̆ отужинать тех </a:t>
            </a:r>
            <a:r>
              <a:rPr lang="ru-RU" sz="2800" i="1" dirty="0" err="1">
                <a:solidFill>
                  <a:schemeClr val="accent2">
                    <a:lumMod val="75000"/>
                  </a:schemeClr>
                </a:solidFill>
              </a:rPr>
              <a:t>людеи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̆, о которых Бог дал Вам знать. </a:t>
            </a:r>
          </a:p>
          <a:p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б. Молитесь, чтобы Бог обильно благословил каждого из </a:t>
            </a:r>
            <a:r>
              <a:rPr lang="ru-RU" sz="2800" i="1" dirty="0" err="1">
                <a:solidFill>
                  <a:schemeClr val="accent2">
                    <a:lumMod val="75000"/>
                  </a:schemeClr>
                </a:solidFill>
              </a:rPr>
              <a:t>приглашённых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 в. Приготовьте простую еду и предложите </a:t>
            </a:r>
          </a:p>
          <a:p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человеку посидеть с Вами за одним </a:t>
            </a:r>
          </a:p>
          <a:p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столом!</a:t>
            </a:r>
            <a:b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г. Пригласите гостя </a:t>
            </a:r>
            <a:r>
              <a:rPr lang="ru-RU" sz="2800" i="1" dirty="0" err="1">
                <a:solidFill>
                  <a:schemeClr val="accent2">
                    <a:lumMod val="75000"/>
                  </a:schemeClr>
                </a:solidFill>
              </a:rPr>
              <a:t>прийти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 к Вам в гости на </a:t>
            </a:r>
            <a:r>
              <a:rPr lang="ru-RU" sz="2800" i="1" dirty="0" err="1">
                <a:solidFill>
                  <a:schemeClr val="accent2">
                    <a:lumMod val="75000"/>
                  </a:schemeClr>
                </a:solidFill>
              </a:rPr>
              <a:t>следующеи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̆ неделе. </a:t>
            </a:r>
            <a:r>
              <a:rPr lang="ru-RU" sz="2800" i="1" dirty="0" err="1">
                <a:solidFill>
                  <a:schemeClr val="accent2">
                    <a:lumMod val="75000"/>
                  </a:schemeClr>
                </a:solidFill>
              </a:rPr>
              <a:t>Дайте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 ему знать, что хотели бы продолжить ваши размышления, посвященные семье, детям, родственникам. </a:t>
            </a:r>
          </a:p>
          <a:p>
            <a:endParaRPr lang="ru-RU" sz="3600" b="1" dirty="0"/>
          </a:p>
          <a:p>
            <a:endParaRPr lang="ru-RU" sz="2800" dirty="0"/>
          </a:p>
          <a:p>
            <a:r>
              <a:rPr lang="ru-RU" sz="3600" b="1" dirty="0"/>
              <a:t> </a:t>
            </a:r>
            <a:endParaRPr lang="ru-RU" sz="3600" dirty="0"/>
          </a:p>
          <a:p>
            <a:r>
              <a:rPr lang="ru-RU" sz="3200" dirty="0"/>
              <a:t>    </a:t>
            </a:r>
          </a:p>
          <a:p>
            <a:r>
              <a:rPr lang="ru-RU" sz="4000" b="1" dirty="0">
                <a:latin typeface="Arial" panose="020B0604020202020204" pitchFamily="34" charset="0"/>
              </a:rPr>
              <a:t> </a:t>
            </a:r>
            <a:endParaRPr lang="ru-RU" sz="4000" dirty="0"/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F21F7FD-E834-5F33-866B-E1F84A6B7665}"/>
              </a:ext>
            </a:extLst>
          </p:cNvPr>
          <p:cNvSpPr/>
          <p:nvPr/>
        </p:nvSpPr>
        <p:spPr>
          <a:xfrm>
            <a:off x="1490133" y="1219200"/>
            <a:ext cx="9482667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sz="2800" i="1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3842724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1033671" y="720437"/>
            <a:ext cx="7251348" cy="830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</a:p>
          <a:p>
            <a:r>
              <a:rPr lang="ru-RU" sz="3200" dirty="0"/>
              <a:t>             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</a:rPr>
              <a:t>С БОГОМ В МОЛИТВЕ</a:t>
            </a:r>
          </a:p>
          <a:p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4400" dirty="0"/>
              <a:t> </a:t>
            </a:r>
            <a:r>
              <a:rPr lang="ru-RU" sz="4800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800" i="1" dirty="0">
                <a:solidFill>
                  <a:schemeClr val="accent5">
                    <a:lumMod val="75000"/>
                  </a:schemeClr>
                </a:solidFill>
              </a:rPr>
              <a:t>Молитесь, чтобы Бог даровал нам желание видеть других </a:t>
            </a:r>
            <a:r>
              <a:rPr lang="ru-RU" sz="4800" i="1" dirty="0" err="1">
                <a:solidFill>
                  <a:schemeClr val="accent5">
                    <a:lumMod val="75000"/>
                  </a:schemeClr>
                </a:solidFill>
              </a:rPr>
              <a:t>людеи</a:t>
            </a:r>
            <a:r>
              <a:rPr lang="ru-RU" sz="4800" i="1" dirty="0">
                <a:solidFill>
                  <a:schemeClr val="accent5">
                    <a:lumMod val="75000"/>
                  </a:schemeClr>
                </a:solidFill>
              </a:rPr>
              <a:t>̆ за нашим столом. </a:t>
            </a:r>
          </a:p>
          <a:p>
            <a:endParaRPr lang="ru-RU" sz="4800" i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5400" i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/>
              <a:t>   </a:t>
            </a:r>
          </a:p>
          <a:p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pic>
        <p:nvPicPr>
          <p:cNvPr id="6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4B49E49F-CA4D-0837-08F6-6ACA62C98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3212" y="1690687"/>
            <a:ext cx="3161212" cy="3194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799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8F3AE4-5853-0D43-BF84-D15E91093707}"/>
              </a:ext>
            </a:extLst>
          </p:cNvPr>
          <p:cNvSpPr/>
          <p:nvPr/>
        </p:nvSpPr>
        <p:spPr>
          <a:xfrm>
            <a:off x="1674254" y="13328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7418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89" y="1194619"/>
            <a:ext cx="7580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507021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26193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2863423" y="6857999"/>
            <a:ext cx="8046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490C515-A5C5-E34D-9BB3-2570DBF85B98}"/>
              </a:ext>
            </a:extLst>
          </p:cNvPr>
          <p:cNvSpPr/>
          <p:nvPr/>
        </p:nvSpPr>
        <p:spPr>
          <a:xfrm>
            <a:off x="1282534" y="2339440"/>
            <a:ext cx="89064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endParaRPr lang="ru-RU" sz="60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FE73DC-D6AC-AB40-A66E-5C9AD8C5452A}"/>
              </a:ext>
            </a:extLst>
          </p:cNvPr>
          <p:cNvSpPr/>
          <p:nvPr/>
        </p:nvSpPr>
        <p:spPr>
          <a:xfrm>
            <a:off x="6095999" y="1937776"/>
            <a:ext cx="46482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solidFill>
                  <a:srgbClr val="C00000"/>
                </a:solidFill>
                <a:latin typeface="Baskerville" panose="02020502070401020303" pitchFamily="18" charset="0"/>
              </a:rPr>
              <a:t> 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F50858B-57BF-2244-BD4D-8385F81159E3}"/>
              </a:ext>
            </a:extLst>
          </p:cNvPr>
          <p:cNvSpPr/>
          <p:nvPr/>
        </p:nvSpPr>
        <p:spPr>
          <a:xfrm>
            <a:off x="5402179" y="2155344"/>
            <a:ext cx="58312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>
                <a:solidFill>
                  <a:schemeClr val="accent1">
                    <a:lumMod val="50000"/>
                  </a:schemeClr>
                </a:solidFill>
                <a:latin typeface="Baskerville" panose="02020502070401020303" pitchFamily="18" charset="0"/>
              </a:rPr>
              <a:t> </a:t>
            </a:r>
            <a:endParaRPr lang="ru-RU" sz="6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C6FA02-92C5-EC48-A46D-569A8DA0F84A}"/>
              </a:ext>
            </a:extLst>
          </p:cNvPr>
          <p:cNvSpPr/>
          <p:nvPr/>
        </p:nvSpPr>
        <p:spPr>
          <a:xfrm>
            <a:off x="5218812" y="1291446"/>
            <a:ext cx="58312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r>
              <a:rPr lang="ru-RU" sz="6000" dirty="0">
                <a:latin typeface="Baskerville" panose="02020502070401020303" pitchFamily="18" charset="0"/>
              </a:rPr>
              <a:t> </a:t>
            </a:r>
            <a:endParaRPr lang="ru-RU" sz="6000" dirty="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45F1FBF5-621D-78B1-BC68-946F48525E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50" y="146074"/>
            <a:ext cx="12041058" cy="673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page65image63113472">
            <a:extLst>
              <a:ext uri="{FF2B5EF4-FFF2-40B4-BE49-F238E27FC236}">
                <a16:creationId xmlns:a16="http://schemas.microsoft.com/office/drawing/2014/main" id="{89F18606-A64D-B9CE-9323-DCABF340D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473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0417330-89CB-0195-9BA9-10B07F82A233}"/>
              </a:ext>
            </a:extLst>
          </p:cNvPr>
          <p:cNvSpPr/>
          <p:nvPr/>
        </p:nvSpPr>
        <p:spPr>
          <a:xfrm>
            <a:off x="958562" y="1291447"/>
            <a:ext cx="5039466" cy="766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MT"/>
              </a:rPr>
              <a:t>ЧАСТЬ ДЕСЯТАЯ</a:t>
            </a:r>
          </a:p>
          <a:p>
            <a:endParaRPr lang="ru-RU" sz="2000" b="1" i="1" dirty="0">
              <a:solidFill>
                <a:srgbClr val="7030A0"/>
              </a:solidFill>
              <a:latin typeface="ArialMT"/>
              <a:cs typeface="Forte" panose="020F0502020204030204" pitchFamily="34" charset="0"/>
            </a:endParaRPr>
          </a:p>
          <a:p>
            <a:r>
              <a:rPr lang="ru-RU" sz="4800" b="1" i="1" dirty="0">
                <a:solidFill>
                  <a:srgbClr val="002060"/>
                </a:solidFill>
                <a:latin typeface="Arial" panose="020B0604020202020204" pitchFamily="34" charset="0"/>
                <a:ea typeface="STXingkai" panose="02010800040101010101" pitchFamily="2" charset="-122"/>
                <a:cs typeface="Miriam Fixed" panose="020F0502020204030204" pitchFamily="34" charset="0"/>
              </a:rPr>
              <a:t> </a:t>
            </a:r>
            <a:r>
              <a:rPr lang="ru-RU" sz="6600" b="1" i="1" dirty="0">
                <a:solidFill>
                  <a:srgbClr val="002060"/>
                </a:solidFill>
                <a:latin typeface="Arial" panose="020B0604020202020204" pitchFamily="34" charset="0"/>
                <a:ea typeface="STXingkai" panose="02010800040101010101" pitchFamily="2" charset="-122"/>
                <a:cs typeface="Arial" panose="020B0604020202020204" pitchFamily="34" charset="0"/>
              </a:rPr>
              <a:t>За столом</a:t>
            </a:r>
            <a:r>
              <a:rPr lang="ru-RU" sz="6600" dirty="0"/>
              <a:t> </a:t>
            </a:r>
          </a:p>
          <a:p>
            <a:r>
              <a:rPr lang="ru-RU" sz="6600" b="1" i="1" dirty="0">
                <a:solidFill>
                  <a:srgbClr val="002060"/>
                </a:solidFill>
                <a:latin typeface="Arial" panose="020B0604020202020204" pitchFamily="34" charset="0"/>
                <a:ea typeface="STXingkai" panose="02010800040101010101" pitchFamily="2" charset="-122"/>
                <a:cs typeface="Arial" panose="020B0604020202020204" pitchFamily="34" charset="0"/>
              </a:rPr>
              <a:t>   общения</a:t>
            </a:r>
          </a:p>
          <a:p>
            <a:endParaRPr lang="ru-RU" sz="8000" b="1" i="1" dirty="0">
              <a:solidFill>
                <a:srgbClr val="7030A0"/>
              </a:solidFill>
              <a:latin typeface="Forte" panose="020F0502020204030204" pitchFamily="34" charset="0"/>
              <a:cs typeface="Forte" panose="020F0502020204030204" pitchFamily="34" charset="0"/>
            </a:endParaRPr>
          </a:p>
          <a:p>
            <a:r>
              <a:rPr lang="ru-RU" sz="8000" b="1" i="1" dirty="0">
                <a:solidFill>
                  <a:srgbClr val="7030A0"/>
                </a:solidFill>
                <a:latin typeface="Forte" panose="020F0502020204030204" pitchFamily="34" charset="0"/>
                <a:cs typeface="Forte" panose="020F0502020204030204" pitchFamily="34" charset="0"/>
              </a:rPr>
              <a:t>   </a:t>
            </a:r>
            <a:endParaRPr lang="ru-RU" sz="8000" dirty="0">
              <a:solidFill>
                <a:srgbClr val="7030A0"/>
              </a:solidFill>
              <a:latin typeface="Forte" panose="020F0502020204030204" pitchFamily="34" charset="0"/>
              <a:cs typeface="Forte" panose="020F0502020204030204" pitchFamily="34" charset="0"/>
            </a:endParaRPr>
          </a:p>
          <a:p>
            <a:endParaRPr lang="ru-RU" sz="54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4000" dirty="0"/>
          </a:p>
          <a:p>
            <a:endParaRPr lang="ru-RU" sz="6600" dirty="0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AC70B5B8-F565-0ADD-403C-63791E4FA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259" y="-3978147"/>
            <a:ext cx="4460535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" descr="page95image25873024">
            <a:extLst>
              <a:ext uri="{FF2B5EF4-FFF2-40B4-BE49-F238E27FC236}">
                <a16:creationId xmlns:a16="http://schemas.microsoft.com/office/drawing/2014/main" id="{E7F81FBE-A650-1EE0-7E95-53C9486DEC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19081" y="-161858"/>
            <a:ext cx="2723333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" descr="page105image23697296">
            <a:extLst>
              <a:ext uri="{FF2B5EF4-FFF2-40B4-BE49-F238E27FC236}">
                <a16:creationId xmlns:a16="http://schemas.microsoft.com/office/drawing/2014/main" id="{87AF5FEF-8F06-FA8F-E7AA-1A82859ED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199" y="1027906"/>
            <a:ext cx="4230483" cy="4915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079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613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C3B00B-F2A4-5CD9-D9B0-1D7122E5E148}"/>
              </a:ext>
            </a:extLst>
          </p:cNvPr>
          <p:cNvSpPr/>
          <p:nvPr/>
        </p:nvSpPr>
        <p:spPr>
          <a:xfrm>
            <a:off x="1628077" y="1092820"/>
            <a:ext cx="9006793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ial" panose="020B0604020202020204" pitchFamily="34" charset="0"/>
              </a:rPr>
              <a:t>      </a:t>
            </a:r>
            <a:r>
              <a:rPr lang="ru-RU" sz="4000" b="1" dirty="0">
                <a:latin typeface="Arial" panose="020B0604020202020204" pitchFamily="34" charset="0"/>
              </a:rPr>
              <a:t>       СТРОИМ МОСТЫ: </a:t>
            </a:r>
            <a:endParaRPr lang="ru-RU" sz="4000" dirty="0"/>
          </a:p>
          <a:p>
            <a:r>
              <a:rPr lang="ru-RU" sz="4000" b="1" dirty="0">
                <a:latin typeface="Arial" panose="020B0604020202020204" pitchFamily="34" charset="0"/>
              </a:rPr>
              <a:t>            ДРУГ С ДРУГОМ </a:t>
            </a:r>
            <a:endParaRPr lang="ru-RU" sz="4000" dirty="0"/>
          </a:p>
          <a:p>
            <a:r>
              <a:rPr lang="ru-RU" sz="4000" dirty="0">
                <a:latin typeface="ArialMT"/>
              </a:rPr>
              <a:t>  </a:t>
            </a:r>
          </a:p>
          <a:p>
            <a:r>
              <a:rPr lang="ru-RU" sz="4000" dirty="0">
                <a:latin typeface="ArialMT"/>
              </a:rPr>
              <a:t>    </a:t>
            </a:r>
            <a:r>
              <a:rPr lang="ru-RU" sz="4800" i="1" dirty="0">
                <a:solidFill>
                  <a:srgbClr val="C00000"/>
                </a:solidFill>
              </a:rPr>
              <a:t>Вспомните, кто для вас лучше всех готовил в детстве? </a:t>
            </a:r>
          </a:p>
          <a:p>
            <a:endParaRPr lang="ru-RU" sz="4400" i="1" dirty="0"/>
          </a:p>
          <a:p>
            <a:endParaRPr lang="ru-RU" sz="4400" i="1" dirty="0"/>
          </a:p>
          <a:p>
            <a:endParaRPr lang="ru-RU" sz="4800" dirty="0"/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80185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05" y="67296"/>
            <a:ext cx="11756571" cy="676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5582723-A41F-394F-9384-5F9C27EFAE7F}"/>
              </a:ext>
            </a:extLst>
          </p:cNvPr>
          <p:cNvSpPr/>
          <p:nvPr/>
        </p:nvSpPr>
        <p:spPr>
          <a:xfrm>
            <a:off x="1138238" y="574765"/>
            <a:ext cx="10215562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С ЗАДАНИЕМ НА ПРОШЛОЙ НЕДЕЛЕ</a:t>
            </a:r>
          </a:p>
          <a:p>
            <a:br>
              <a:rPr lang="ru-RU" sz="3200" dirty="0"/>
            </a:b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1. Молитесь </a:t>
            </a:r>
            <a:r>
              <a:rPr lang="ru-RU" sz="3200" i="1" dirty="0" err="1">
                <a:solidFill>
                  <a:schemeClr val="accent1">
                    <a:lumMod val="75000"/>
                  </a:schemeClr>
                </a:solidFill>
              </a:rPr>
              <a:t>каждыи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̆ день на </a:t>
            </a:r>
            <a:r>
              <a:rPr lang="ru-RU" sz="3200" i="1" dirty="0" err="1">
                <a:solidFill>
                  <a:schemeClr val="accent1">
                    <a:lumMod val="75000"/>
                  </a:schemeClr>
                </a:solidFill>
              </a:rPr>
              <a:t>этои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̆ неделе, чтобы Бог показал вам, кого можно пригласить к себе </a:t>
            </a:r>
            <a:r>
              <a:rPr lang="ru-RU" sz="3200" i="1" dirty="0" err="1">
                <a:solidFill>
                  <a:schemeClr val="accent1">
                    <a:lumMod val="75000"/>
                  </a:schemeClr>
                </a:solidFill>
              </a:rPr>
              <a:t>домои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̆ изучать Слово Божье. </a:t>
            </a:r>
          </a:p>
          <a:p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2. Составьте список </a:t>
            </a:r>
            <a:r>
              <a:rPr lang="ru-RU" sz="3200" i="1" dirty="0" err="1">
                <a:solidFill>
                  <a:schemeClr val="accent1">
                    <a:lumMod val="75000"/>
                  </a:schemeClr>
                </a:solidFill>
              </a:rPr>
              <a:t>имён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i="1" dirty="0" err="1">
                <a:solidFill>
                  <a:schemeClr val="accent1">
                    <a:lumMod val="75000"/>
                  </a:schemeClr>
                </a:solidFill>
              </a:rPr>
              <a:t>друзеи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̆, родственников, </a:t>
            </a:r>
            <a:r>
              <a:rPr lang="ru-RU" sz="3200" i="1" dirty="0" err="1">
                <a:solidFill>
                  <a:schemeClr val="accent1">
                    <a:lumMod val="75000"/>
                  </a:schemeClr>
                </a:solidFill>
              </a:rPr>
              <a:t>соседеи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̆ и знакомых. </a:t>
            </a:r>
          </a:p>
          <a:p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3. Обведите кружком тех </a:t>
            </a:r>
            <a:r>
              <a:rPr lang="ru-RU" sz="3200" i="1" dirty="0" err="1">
                <a:solidFill>
                  <a:schemeClr val="accent1">
                    <a:lumMod val="75000"/>
                  </a:schemeClr>
                </a:solidFill>
              </a:rPr>
              <a:t>людеи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̆, о которых Бог </a:t>
            </a:r>
            <a:r>
              <a:rPr lang="ru-RU" sz="3200" i="1" dirty="0" err="1">
                <a:solidFill>
                  <a:schemeClr val="accent1">
                    <a:lumMod val="75000"/>
                  </a:schemeClr>
                </a:solidFill>
              </a:rPr>
              <a:t>даёт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 вам внутреннее понимание, что им будет полезно </a:t>
            </a:r>
            <a:r>
              <a:rPr lang="ru-RU" sz="3200" i="1" dirty="0" err="1">
                <a:solidFill>
                  <a:schemeClr val="accent1">
                    <a:lumMod val="75000"/>
                  </a:schemeClr>
                </a:solidFill>
              </a:rPr>
              <a:t>прийти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 к вам и открыть для себя Слово Божье. </a:t>
            </a:r>
          </a:p>
          <a:p>
            <a:endParaRPr lang="ru-RU" sz="3200" dirty="0"/>
          </a:p>
          <a:p>
            <a:endParaRPr lang="ru-RU" sz="2800" b="1" i="1" dirty="0">
              <a:latin typeface="Arial" panose="020B0604020202020204" pitchFamily="34" charset="0"/>
            </a:endParaRPr>
          </a:p>
          <a:p>
            <a:r>
              <a:rPr lang="ru-RU" sz="2800" b="1" i="1" dirty="0">
                <a:latin typeface="Arial" panose="020B0604020202020204" pitchFamily="34" charset="0"/>
              </a:rPr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9805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1033670" y="869795"/>
            <a:ext cx="10095247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</a:rPr>
              <a:t>    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</a:rPr>
              <a:t>СО СЛОВОМ БОЖЬИМ НА ЭТОТ ДЕНЬ</a:t>
            </a: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ru-RU" sz="3200" dirty="0"/>
              <a:t>  </a:t>
            </a:r>
            <a:r>
              <a:rPr lang="ru-RU" sz="4400" i="1" dirty="0"/>
              <a:t> </a:t>
            </a:r>
            <a:r>
              <a:rPr lang="ru-RU" sz="4000" i="1" dirty="0">
                <a:solidFill>
                  <a:srgbClr val="C00000"/>
                </a:solidFill>
              </a:rPr>
              <a:t>Когда в детстве вы ели в гостях, у кого вам больше всего нравилось? Почему?</a:t>
            </a:r>
            <a:br>
              <a:rPr lang="ru-RU" sz="4000" i="1" dirty="0">
                <a:solidFill>
                  <a:srgbClr val="C00000"/>
                </a:solidFill>
              </a:rPr>
            </a:br>
            <a:r>
              <a:rPr lang="ru-RU" sz="4000" i="1" dirty="0">
                <a:solidFill>
                  <a:srgbClr val="C00000"/>
                </a:solidFill>
              </a:rPr>
              <a:t>      </a:t>
            </a:r>
            <a:r>
              <a:rPr lang="ru-RU" sz="4000" i="1" dirty="0" err="1">
                <a:solidFill>
                  <a:srgbClr val="C00000"/>
                </a:solidFill>
              </a:rPr>
              <a:t>Какои</a:t>
            </a:r>
            <a:r>
              <a:rPr lang="ru-RU" sz="4000" i="1" dirty="0">
                <a:solidFill>
                  <a:srgbClr val="C00000"/>
                </a:solidFill>
              </a:rPr>
              <a:t>̆ урок </a:t>
            </a:r>
            <a:r>
              <a:rPr lang="ru-RU" sz="4000" i="1" dirty="0" err="1">
                <a:solidFill>
                  <a:srgbClr val="C00000"/>
                </a:solidFill>
              </a:rPr>
              <a:t>даёт</a:t>
            </a:r>
            <a:r>
              <a:rPr lang="ru-RU" sz="4000" i="1" dirty="0">
                <a:solidFill>
                  <a:srgbClr val="C00000"/>
                </a:solidFill>
              </a:rPr>
              <a:t> вам Бог, когда вы общаетесь с людьми за кухонным столом? </a:t>
            </a:r>
          </a:p>
          <a:p>
            <a:endParaRPr lang="ru-RU" sz="4000" i="1" dirty="0">
              <a:solidFill>
                <a:srgbClr val="C00000"/>
              </a:solidFill>
            </a:endParaRPr>
          </a:p>
          <a:p>
            <a:r>
              <a:rPr lang="ru-RU" sz="3200" dirty="0"/>
              <a:t> </a:t>
            </a:r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ru-RU" sz="3200" dirty="0"/>
              <a:t>  </a:t>
            </a:r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endParaRPr lang="ru-RU" sz="32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/>
              <a:t>   </a:t>
            </a:r>
          </a:p>
          <a:p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534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1033671" y="720437"/>
            <a:ext cx="7251348" cy="830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</a:p>
          <a:p>
            <a:r>
              <a:rPr lang="ru-RU" sz="3200" dirty="0"/>
              <a:t>             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</a:rPr>
              <a:t>С БОГОМ В МОЛИТВЕ</a:t>
            </a:r>
          </a:p>
          <a:p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4400" dirty="0"/>
              <a:t> </a:t>
            </a:r>
            <a:r>
              <a:rPr lang="ru-RU" sz="4800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800" i="1" dirty="0">
                <a:solidFill>
                  <a:schemeClr val="accent5">
                    <a:lumMod val="75000"/>
                  </a:schemeClr>
                </a:solidFill>
              </a:rPr>
              <a:t>Молитесь, чтобы Бог даровал нам желание видеть других </a:t>
            </a:r>
            <a:r>
              <a:rPr lang="ru-RU" sz="4800" i="1" dirty="0" err="1">
                <a:solidFill>
                  <a:schemeClr val="accent5">
                    <a:lumMod val="75000"/>
                  </a:schemeClr>
                </a:solidFill>
              </a:rPr>
              <a:t>людеи</a:t>
            </a:r>
            <a:r>
              <a:rPr lang="ru-RU" sz="4800" i="1" dirty="0">
                <a:solidFill>
                  <a:schemeClr val="accent5">
                    <a:lumMod val="75000"/>
                  </a:schemeClr>
                </a:solidFill>
              </a:rPr>
              <a:t>̆ за нашим столом. </a:t>
            </a:r>
          </a:p>
          <a:p>
            <a:endParaRPr lang="ru-RU" sz="4800" i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5400" i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/>
              <a:t>   </a:t>
            </a:r>
          </a:p>
          <a:p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pic>
        <p:nvPicPr>
          <p:cNvPr id="6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4B49E49F-CA4D-0837-08F6-6ACA62C98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3212" y="1690687"/>
            <a:ext cx="3161212" cy="3194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736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B648980-63A1-BA95-C71E-1B8DDBF92C1C}"/>
              </a:ext>
            </a:extLst>
          </p:cNvPr>
          <p:cNvSpPr/>
          <p:nvPr/>
        </p:nvSpPr>
        <p:spPr>
          <a:xfrm>
            <a:off x="1028700" y="783771"/>
            <a:ext cx="429332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/>
              <a:t>Поесть где-нибудь в гостях становится редким явлением. </a:t>
            </a:r>
            <a:r>
              <a:rPr lang="ru-RU" sz="4000" b="1" i="1" dirty="0"/>
              <a:t>Почему так? Почему мы упускаем такое благословение</a:t>
            </a:r>
            <a:r>
              <a:rPr lang="ru-RU" sz="4800" b="1" i="1" dirty="0"/>
              <a:t>? </a:t>
            </a:r>
          </a:p>
        </p:txBody>
      </p:sp>
      <p:pic>
        <p:nvPicPr>
          <p:cNvPr id="6" name="Рисунок 5" descr="Изображение выглядит как стол, человек, еда, окно&#10;&#10;Автоматически созданное описание">
            <a:extLst>
              <a:ext uri="{FF2B5EF4-FFF2-40B4-BE49-F238E27FC236}">
                <a16:creationId xmlns:a16="http://schemas.microsoft.com/office/drawing/2014/main" id="{09B146DC-1F5C-9A7D-DDE5-71BA9B37CC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2526" y="1328738"/>
            <a:ext cx="5650774" cy="426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810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19" y="76217"/>
            <a:ext cx="11842595" cy="66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22BFD80-132E-1B43-A1E7-CBB6F94B234C}"/>
              </a:ext>
            </a:extLst>
          </p:cNvPr>
          <p:cNvSpPr/>
          <p:nvPr/>
        </p:nvSpPr>
        <p:spPr>
          <a:xfrm>
            <a:off x="1524001" y="720436"/>
            <a:ext cx="989484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u="sng" dirty="0">
                <a:solidFill>
                  <a:schemeClr val="tx2">
                    <a:lumMod val="75000"/>
                  </a:schemeClr>
                </a:solidFill>
              </a:rPr>
              <a:t>ОТКРЫВАЕМ НОВОЕ</a:t>
            </a:r>
          </a:p>
          <a:p>
            <a:r>
              <a:rPr lang="ru-RU" sz="4000" b="1" i="1" u="sng" dirty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ru-RU" sz="4000" i="1" dirty="0" err="1">
                <a:solidFill>
                  <a:srgbClr val="C00000"/>
                </a:solidFill>
              </a:rPr>
              <a:t>Какои</a:t>
            </a:r>
            <a:r>
              <a:rPr lang="ru-RU" sz="4000" i="1" dirty="0">
                <a:solidFill>
                  <a:srgbClr val="C00000"/>
                </a:solidFill>
              </a:rPr>
              <a:t>̆ сюрприз ожидал Авраама, когда он узнал, кто </a:t>
            </a:r>
            <a:r>
              <a:rPr lang="ru-RU" sz="4000" i="1" dirty="0" err="1">
                <a:solidFill>
                  <a:srgbClr val="C00000"/>
                </a:solidFill>
              </a:rPr>
              <a:t>пришёл</a:t>
            </a:r>
            <a:r>
              <a:rPr lang="ru-RU" sz="4000" i="1" dirty="0">
                <a:solidFill>
                  <a:srgbClr val="C00000"/>
                </a:solidFill>
              </a:rPr>
              <a:t> к нему в гости! </a:t>
            </a:r>
          </a:p>
          <a:p>
            <a:r>
              <a:rPr lang="ru-RU" sz="4000" i="1" dirty="0">
                <a:solidFill>
                  <a:srgbClr val="C00000"/>
                </a:solidFill>
              </a:rPr>
              <a:t>   Какое благословение получил его дом от </a:t>
            </a:r>
            <a:r>
              <a:rPr lang="ru-RU" sz="4000" i="1" dirty="0" err="1">
                <a:solidFill>
                  <a:srgbClr val="C00000"/>
                </a:solidFill>
              </a:rPr>
              <a:t>этои</a:t>
            </a:r>
            <a:r>
              <a:rPr lang="ru-RU" sz="4000" i="1" dirty="0">
                <a:solidFill>
                  <a:srgbClr val="C00000"/>
                </a:solidFill>
              </a:rPr>
              <a:t>̆ встречи! </a:t>
            </a:r>
          </a:p>
          <a:p>
            <a:endParaRPr lang="ru-RU" sz="32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Рисунок 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3B0F482A-A777-04D3-8C50-7F1D7843DD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9018" y="3255962"/>
            <a:ext cx="4232365" cy="3223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845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19" y="76217"/>
            <a:ext cx="11842595" cy="66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22BFD80-132E-1B43-A1E7-CBB6F94B234C}"/>
              </a:ext>
            </a:extLst>
          </p:cNvPr>
          <p:cNvSpPr/>
          <p:nvPr/>
        </p:nvSpPr>
        <p:spPr>
          <a:xfrm>
            <a:off x="1524001" y="720436"/>
            <a:ext cx="989484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u="sng" dirty="0">
                <a:solidFill>
                  <a:schemeClr val="tx2">
                    <a:lumMod val="75000"/>
                  </a:schemeClr>
                </a:solidFill>
              </a:rPr>
              <a:t>ОТКРЫВАЕМ НОВОЕ</a:t>
            </a:r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200" dirty="0"/>
              <a:t> </a:t>
            </a:r>
            <a:r>
              <a:rPr lang="ru-RU" sz="4000" b="1" dirty="0"/>
              <a:t>«Не </a:t>
            </a:r>
            <a:r>
              <a:rPr lang="ru-RU" sz="4000" b="1" dirty="0" err="1"/>
              <a:t>забывайте</a:t>
            </a:r>
            <a:r>
              <a:rPr lang="ru-RU" sz="4000" b="1" dirty="0"/>
              <a:t> оказывать гостеприимство. Живя так, иные, сами того не ведая, даже ангелов принимали у себя» (Евреям 13:2).</a:t>
            </a:r>
            <a:br>
              <a:rPr lang="ru-RU" sz="4000" b="1" dirty="0"/>
            </a:br>
            <a:endParaRPr lang="ru-RU" sz="4000" b="1" dirty="0"/>
          </a:p>
          <a:p>
            <a:r>
              <a:rPr lang="ru-RU" sz="4000" b="1" dirty="0"/>
              <a:t> «Принимать друг друга в домах своих без досады, а только радушно» (1-е Петра 4:9)</a:t>
            </a:r>
          </a:p>
          <a:p>
            <a:r>
              <a:rPr lang="ru-RU" sz="3200" dirty="0"/>
              <a:t>   </a:t>
            </a:r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32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290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1201</TotalTime>
  <Words>704</Words>
  <Application>Microsoft Macintosh PowerPoint</Application>
  <PresentationFormat>Широкоэкранный</PresentationFormat>
  <Paragraphs>114</Paragraphs>
  <Slides>15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AlegreyaSansSC</vt:lpstr>
      <vt:lpstr>Arial</vt:lpstr>
      <vt:lpstr>ArialMT</vt:lpstr>
      <vt:lpstr>Baskerville</vt:lpstr>
      <vt:lpstr>Calibri</vt:lpstr>
      <vt:lpstr>Calibri Light</vt:lpstr>
      <vt:lpstr>Forte</vt:lpstr>
      <vt:lpstr>HelveticaCyr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Козева</dc:creator>
  <cp:lastModifiedBy>Ирина Козева</cp:lastModifiedBy>
  <cp:revision>15</cp:revision>
  <dcterms:created xsi:type="dcterms:W3CDTF">2022-02-15T13:56:10Z</dcterms:created>
  <dcterms:modified xsi:type="dcterms:W3CDTF">2022-06-26T07:40:58Z</dcterms:modified>
</cp:coreProperties>
</file>