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62" r:id="rId2"/>
    <p:sldId id="318" r:id="rId3"/>
    <p:sldId id="293" r:id="rId4"/>
    <p:sldId id="275" r:id="rId5"/>
    <p:sldId id="294" r:id="rId6"/>
    <p:sldId id="284" r:id="rId7"/>
    <p:sldId id="291" r:id="rId8"/>
    <p:sldId id="317" r:id="rId9"/>
    <p:sldId id="295" r:id="rId10"/>
    <p:sldId id="272" r:id="rId11"/>
    <p:sldId id="292" r:id="rId12"/>
    <p:sldId id="314" r:id="rId13"/>
    <p:sldId id="304"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31"/>
    <p:restoredTop sz="81688"/>
  </p:normalViewPr>
  <p:slideViewPr>
    <p:cSldViewPr snapToGrid="0" snapToObjects="1">
      <p:cViewPr varScale="1">
        <p:scale>
          <a:sx n="76" d="100"/>
          <a:sy n="76" d="100"/>
        </p:scale>
        <p:origin x="117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003AF3-234A-734F-9A93-CFE49E84FDB8}" type="datetimeFigureOut">
              <a:rPr lang="ru-RU" smtClean="0"/>
              <a:t>26.06.2022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C49935-00A1-C049-B794-5755FFA6C5A2}" type="slidenum">
              <a:rPr lang="ru-RU" smtClean="0"/>
              <a:t>‹#›</a:t>
            </a:fld>
            <a:endParaRPr lang="ru-RU"/>
          </a:p>
        </p:txBody>
      </p:sp>
    </p:spTree>
    <p:extLst>
      <p:ext uri="{BB962C8B-B14F-4D97-AF65-F5344CB8AC3E}">
        <p14:creationId xmlns:p14="http://schemas.microsoft.com/office/powerpoint/2010/main" val="71330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a:solidFill>
                  <a:schemeClr val="tx1"/>
                </a:solidFill>
                <a:effectLst/>
                <a:latin typeface="+mn-lt"/>
                <a:ea typeface="+mn-ea"/>
                <a:cs typeface="+mn-cs"/>
              </a:rPr>
              <a:t>Учите своих </a:t>
            </a:r>
            <a:r>
              <a:rPr lang="ru-RU" sz="1200" kern="1200" dirty="0" err="1">
                <a:solidFill>
                  <a:schemeClr val="tx1"/>
                </a:solidFill>
                <a:effectLst/>
                <a:latin typeface="+mn-lt"/>
                <a:ea typeface="+mn-ea"/>
                <a:cs typeface="+mn-cs"/>
              </a:rPr>
              <a:t>детеи</a:t>
            </a:r>
            <a:r>
              <a:rPr lang="ru-RU" sz="1200" kern="1200" dirty="0">
                <a:solidFill>
                  <a:schemeClr val="tx1"/>
                </a:solidFill>
                <a:effectLst/>
                <a:latin typeface="+mn-lt"/>
                <a:ea typeface="+mn-ea"/>
                <a:cs typeface="+mn-cs"/>
              </a:rPr>
              <a:t>̆ Слову Божьему. Вот как можно учить </a:t>
            </a:r>
            <a:r>
              <a:rPr lang="ru-RU" sz="1200" kern="1200" dirty="0" err="1">
                <a:solidFill>
                  <a:schemeClr val="tx1"/>
                </a:solidFill>
                <a:effectLst/>
                <a:latin typeface="+mn-lt"/>
                <a:ea typeface="+mn-ea"/>
                <a:cs typeface="+mn-cs"/>
              </a:rPr>
              <a:t>детеи</a:t>
            </a:r>
            <a:r>
              <a:rPr lang="ru-RU" sz="1200" kern="1200" dirty="0">
                <a:solidFill>
                  <a:schemeClr val="tx1"/>
                </a:solidFill>
                <a:effectLst/>
                <a:latin typeface="+mn-lt"/>
                <a:ea typeface="+mn-ea"/>
                <a:cs typeface="+mn-cs"/>
              </a:rPr>
              <a:t>̆ изучать Библию с </a:t>
            </a:r>
            <a:r>
              <a:rPr lang="ru-RU" sz="1200" kern="1200" dirty="0" err="1">
                <a:solidFill>
                  <a:schemeClr val="tx1"/>
                </a:solidFill>
                <a:effectLst/>
                <a:latin typeface="+mn-lt"/>
                <a:ea typeface="+mn-ea"/>
                <a:cs typeface="+mn-cs"/>
              </a:rPr>
              <a:t>наибольшеи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пользои</a:t>
            </a:r>
            <a:r>
              <a:rPr lang="ru-RU" sz="1200" kern="1200" dirty="0">
                <a:solidFill>
                  <a:schemeClr val="tx1"/>
                </a:solidFill>
                <a:effectLst/>
                <a:latin typeface="+mn-lt"/>
                <a:ea typeface="+mn-ea"/>
                <a:cs typeface="+mn-cs"/>
              </a:rPr>
              <a:t>̆:</a:t>
            </a:r>
            <a:br>
              <a:rPr lang="ru-RU" sz="1200" kern="1200" dirty="0">
                <a:solidFill>
                  <a:schemeClr val="tx1"/>
                </a:solidFill>
                <a:effectLst/>
                <a:latin typeface="+mn-lt"/>
                <a:ea typeface="+mn-ea"/>
                <a:cs typeface="+mn-cs"/>
              </a:rPr>
            </a:br>
            <a:r>
              <a:rPr lang="ru-RU" sz="1200" kern="1200" dirty="0">
                <a:solidFill>
                  <a:schemeClr val="tx1"/>
                </a:solidFill>
                <a:effectLst/>
                <a:latin typeface="+mn-lt"/>
                <a:ea typeface="+mn-ea"/>
                <a:cs typeface="+mn-cs"/>
              </a:rPr>
              <a:t>1. Перед тем, как открыть Библию, помолитесь, чтобы Бог послал вам Святого Духа, </a:t>
            </a:r>
            <a:r>
              <a:rPr lang="ru-RU" sz="1200" kern="1200" dirty="0" err="1">
                <a:solidFill>
                  <a:schemeClr val="tx1"/>
                </a:solidFill>
                <a:effectLst/>
                <a:latin typeface="+mn-lt"/>
                <a:ea typeface="+mn-ea"/>
                <a:cs typeface="+mn-cs"/>
              </a:rPr>
              <a:t>которыи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поведёт</a:t>
            </a:r>
            <a:r>
              <a:rPr lang="ru-RU" sz="1200" kern="1200" dirty="0">
                <a:solidFill>
                  <a:schemeClr val="tx1"/>
                </a:solidFill>
                <a:effectLst/>
                <a:latin typeface="+mn-lt"/>
                <a:ea typeface="+mn-ea"/>
                <a:cs typeface="+mn-cs"/>
              </a:rPr>
              <a:t> вас к Истине. См. Ин. 16:13. Кто есть истина? См. Ин. 14:6. </a:t>
            </a:r>
            <a:endParaRPr lang="ru-RU" dirty="0"/>
          </a:p>
          <a:p>
            <a:r>
              <a:rPr lang="ru-RU" sz="1200" kern="1200" dirty="0">
                <a:solidFill>
                  <a:schemeClr val="tx1"/>
                </a:solidFill>
                <a:effectLst/>
                <a:latin typeface="+mn-lt"/>
                <a:ea typeface="+mn-ea"/>
                <a:cs typeface="+mn-cs"/>
              </a:rPr>
              <a:t>2. Пусть </a:t>
            </a:r>
            <a:r>
              <a:rPr lang="ru-RU" sz="1200" kern="1200" dirty="0" err="1">
                <a:solidFill>
                  <a:schemeClr val="tx1"/>
                </a:solidFill>
                <a:effectLst/>
                <a:latin typeface="+mn-lt"/>
                <a:ea typeface="+mn-ea"/>
                <a:cs typeface="+mn-cs"/>
              </a:rPr>
              <a:t>главнои</a:t>
            </a:r>
            <a:r>
              <a:rPr lang="ru-RU" sz="1200" kern="1200" dirty="0">
                <a:solidFill>
                  <a:schemeClr val="tx1"/>
                </a:solidFill>
                <a:effectLst/>
                <a:latin typeface="+mn-lt"/>
                <a:ea typeface="+mn-ea"/>
                <a:cs typeface="+mn-cs"/>
              </a:rPr>
              <a:t>̆ целью вашего изучения будет Иисус. Ищите в тексте всё, что может вам помочь узнать Спасителя лучше, Его характер, Его пути, Его жизнь и жертву. См. Ин. 5:39. </a:t>
            </a:r>
          </a:p>
          <a:p>
            <a:r>
              <a:rPr lang="ru-RU" sz="1200" kern="1200" dirty="0">
                <a:solidFill>
                  <a:schemeClr val="tx1"/>
                </a:solidFill>
                <a:effectLst/>
                <a:latin typeface="+mn-lt"/>
                <a:ea typeface="+mn-ea"/>
                <a:cs typeface="+mn-cs"/>
              </a:rPr>
              <a:t>3. Сразу же </a:t>
            </a:r>
            <a:r>
              <a:rPr lang="ru-RU" sz="1200" kern="1200" dirty="0" err="1">
                <a:solidFill>
                  <a:schemeClr val="tx1"/>
                </a:solidFill>
                <a:effectLst/>
                <a:latin typeface="+mn-lt"/>
                <a:ea typeface="+mn-ea"/>
                <a:cs typeface="+mn-cs"/>
              </a:rPr>
              <a:t>применяйте</a:t>
            </a:r>
            <a:r>
              <a:rPr lang="ru-RU" sz="1200" kern="1200" dirty="0">
                <a:solidFill>
                  <a:schemeClr val="tx1"/>
                </a:solidFill>
                <a:effectLst/>
                <a:latin typeface="+mn-lt"/>
                <a:ea typeface="+mn-ea"/>
                <a:cs typeface="+mn-cs"/>
              </a:rPr>
              <a:t> то, чему научились сегодня в течение дня. См. Мф. 7:24. </a:t>
            </a:r>
          </a:p>
          <a:p>
            <a:r>
              <a:rPr lang="ru-RU" sz="1200" kern="1200" dirty="0">
                <a:solidFill>
                  <a:schemeClr val="tx1"/>
                </a:solidFill>
                <a:effectLst/>
                <a:latin typeface="+mn-lt"/>
                <a:ea typeface="+mn-ea"/>
                <a:cs typeface="+mn-cs"/>
              </a:rPr>
              <a:t>4. </a:t>
            </a:r>
            <a:r>
              <a:rPr lang="ru-RU" sz="1200" kern="1200" dirty="0" err="1">
                <a:solidFill>
                  <a:schemeClr val="tx1"/>
                </a:solidFill>
                <a:effectLst/>
                <a:latin typeface="+mn-lt"/>
                <a:ea typeface="+mn-ea"/>
                <a:cs typeface="+mn-cs"/>
              </a:rPr>
              <a:t>Каждыи</a:t>
            </a:r>
            <a:r>
              <a:rPr lang="ru-RU" sz="1200" kern="1200" dirty="0">
                <a:solidFill>
                  <a:schemeClr val="tx1"/>
                </a:solidFill>
                <a:effectLst/>
                <a:latin typeface="+mn-lt"/>
                <a:ea typeface="+mn-ea"/>
                <a:cs typeface="+mn-cs"/>
              </a:rPr>
              <a:t>̆ день </a:t>
            </a:r>
            <a:r>
              <a:rPr lang="ru-RU" sz="1200" kern="1200" dirty="0" err="1">
                <a:solidFill>
                  <a:schemeClr val="tx1"/>
                </a:solidFill>
                <a:effectLst/>
                <a:latin typeface="+mn-lt"/>
                <a:ea typeface="+mn-ea"/>
                <a:cs typeface="+mn-cs"/>
              </a:rPr>
              <a:t>рассказывайте</a:t>
            </a:r>
            <a:r>
              <a:rPr lang="ru-RU" sz="1200" kern="1200" dirty="0">
                <a:solidFill>
                  <a:schemeClr val="tx1"/>
                </a:solidFill>
                <a:effectLst/>
                <a:latin typeface="+mn-lt"/>
                <a:ea typeface="+mn-ea"/>
                <a:cs typeface="+mn-cs"/>
              </a:rPr>
              <a:t> кому- </a:t>
            </a:r>
            <a:r>
              <a:rPr lang="ru-RU" sz="1200" kern="1200" dirty="0" err="1">
                <a:solidFill>
                  <a:schemeClr val="tx1"/>
                </a:solidFill>
                <a:effectLst/>
                <a:latin typeface="+mn-lt"/>
                <a:ea typeface="+mn-ea"/>
                <a:cs typeface="+mn-cs"/>
              </a:rPr>
              <a:t>нибудь</a:t>
            </a:r>
            <a:r>
              <a:rPr lang="ru-RU" sz="1200" kern="1200" dirty="0">
                <a:solidFill>
                  <a:schemeClr val="tx1"/>
                </a:solidFill>
                <a:effectLst/>
                <a:latin typeface="+mn-lt"/>
                <a:ea typeface="+mn-ea"/>
                <a:cs typeface="+mn-cs"/>
              </a:rPr>
              <a:t>, что нового вы узнали! Будьте светом для других. См. Мф. 5:14–16. </a:t>
            </a:r>
          </a:p>
          <a:p>
            <a:r>
              <a:rPr lang="ru-RU" sz="1200" kern="1200" dirty="0">
                <a:solidFill>
                  <a:schemeClr val="tx1"/>
                </a:solidFill>
                <a:effectLst/>
                <a:latin typeface="+mn-lt"/>
                <a:ea typeface="+mn-ea"/>
                <a:cs typeface="+mn-cs"/>
              </a:rPr>
              <a:t>5. Ежедневно </a:t>
            </a:r>
            <a:r>
              <a:rPr lang="ru-RU" sz="1200" kern="1200" dirty="0" err="1">
                <a:solidFill>
                  <a:schemeClr val="tx1"/>
                </a:solidFill>
                <a:effectLst/>
                <a:latin typeface="+mn-lt"/>
                <a:ea typeface="+mn-ea"/>
                <a:cs typeface="+mn-cs"/>
              </a:rPr>
              <a:t>узнавайте</a:t>
            </a:r>
            <a:r>
              <a:rPr lang="ru-RU" sz="1200" kern="1200" dirty="0">
                <a:solidFill>
                  <a:schemeClr val="tx1"/>
                </a:solidFill>
                <a:effectLst/>
                <a:latin typeface="+mn-lt"/>
                <a:ea typeface="+mn-ea"/>
                <a:cs typeface="+mn-cs"/>
              </a:rPr>
              <a:t> у каждого члена семьи, что нового он узнал об Иисусе. </a:t>
            </a:r>
            <a:r>
              <a:rPr lang="ru-RU" sz="1200" kern="1200" dirty="0" err="1">
                <a:solidFill>
                  <a:schemeClr val="tx1"/>
                </a:solidFill>
                <a:effectLst/>
                <a:latin typeface="+mn-lt"/>
                <a:ea typeface="+mn-ea"/>
                <a:cs typeface="+mn-cs"/>
              </a:rPr>
              <a:t>Спрашивайте</a:t>
            </a:r>
            <a:r>
              <a:rPr lang="ru-RU" sz="1200" kern="1200" dirty="0">
                <a:solidFill>
                  <a:schemeClr val="tx1"/>
                </a:solidFill>
                <a:effectLst/>
                <a:latin typeface="+mn-lt"/>
                <a:ea typeface="+mn-ea"/>
                <a:cs typeface="+mn-cs"/>
              </a:rPr>
              <a:t>: «Кому ты рассказал эту радостную новость сегодня?» </a:t>
            </a:r>
          </a:p>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4</a:t>
            </a:fld>
            <a:endParaRPr lang="ru-RU"/>
          </a:p>
        </p:txBody>
      </p:sp>
    </p:spTree>
    <p:extLst>
      <p:ext uri="{BB962C8B-B14F-4D97-AF65-F5344CB8AC3E}">
        <p14:creationId xmlns:p14="http://schemas.microsoft.com/office/powerpoint/2010/main" val="2840069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5</a:t>
            </a:fld>
            <a:endParaRPr lang="ru-RU"/>
          </a:p>
        </p:txBody>
      </p:sp>
    </p:spTree>
    <p:extLst>
      <p:ext uri="{BB962C8B-B14F-4D97-AF65-F5344CB8AC3E}">
        <p14:creationId xmlns:p14="http://schemas.microsoft.com/office/powerpoint/2010/main" val="328077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a:solidFill>
                  <a:schemeClr val="tx1"/>
                </a:solidFill>
                <a:effectLst/>
                <a:latin typeface="+mn-lt"/>
                <a:ea typeface="+mn-ea"/>
                <a:cs typeface="+mn-cs"/>
              </a:rPr>
              <a:t>Я знаю девушку по имени Летиция, которая очень хотела поехать на миссию в </a:t>
            </a:r>
            <a:r>
              <a:rPr lang="ru-RU" sz="1200" kern="1200" dirty="0" err="1">
                <a:solidFill>
                  <a:schemeClr val="tx1"/>
                </a:solidFill>
                <a:effectLst/>
                <a:latin typeface="+mn-lt"/>
                <a:ea typeface="+mn-ea"/>
                <a:cs typeface="+mn-cs"/>
              </a:rPr>
              <a:t>Тайвань</a:t>
            </a:r>
            <a:r>
              <a:rPr lang="ru-RU" sz="1200" kern="1200" dirty="0">
                <a:solidFill>
                  <a:schemeClr val="tx1"/>
                </a:solidFill>
                <a:effectLst/>
                <a:latin typeface="+mn-lt"/>
                <a:ea typeface="+mn-ea"/>
                <a:cs typeface="+mn-cs"/>
              </a:rPr>
              <a:t>, чтобы преподавать </a:t>
            </a:r>
            <a:r>
              <a:rPr lang="ru-RU" sz="1200" kern="1200" dirty="0" err="1">
                <a:solidFill>
                  <a:schemeClr val="tx1"/>
                </a:solidFill>
                <a:effectLst/>
                <a:latin typeface="+mn-lt"/>
                <a:ea typeface="+mn-ea"/>
                <a:cs typeface="+mn-cs"/>
              </a:rPr>
              <a:t>английскии</a:t>
            </a:r>
            <a:r>
              <a:rPr lang="ru-RU" sz="1200" kern="1200" dirty="0">
                <a:solidFill>
                  <a:schemeClr val="tx1"/>
                </a:solidFill>
                <a:effectLst/>
                <a:latin typeface="+mn-lt"/>
                <a:ea typeface="+mn-ea"/>
                <a:cs typeface="+mn-cs"/>
              </a:rPr>
              <a:t>̆ и Библию. Но ситуация складывалась безвыходная. Наступил конец пятницы. </a:t>
            </a:r>
            <a:r>
              <a:rPr lang="ru-RU" sz="1200" kern="1200" dirty="0" err="1">
                <a:solidFill>
                  <a:schemeClr val="tx1"/>
                </a:solidFill>
                <a:effectLst/>
                <a:latin typeface="+mn-lt"/>
                <a:ea typeface="+mn-ea"/>
                <a:cs typeface="+mn-cs"/>
              </a:rPr>
              <a:t>Самолёт</a:t>
            </a:r>
            <a:r>
              <a:rPr lang="ru-RU" sz="1200" kern="1200" dirty="0">
                <a:solidFill>
                  <a:schemeClr val="tx1"/>
                </a:solidFill>
                <a:effectLst/>
                <a:latin typeface="+mn-lt"/>
                <a:ea typeface="+mn-ea"/>
                <a:cs typeface="+mn-cs"/>
              </a:rPr>
              <a:t> должен  был лететь во вторник из аэропорта Чаттануги в штате Теннесси, а виза её была еще не готова, хотя её обещали доставить к пятнице. Они позвонили в службу экспресс- доставки (</a:t>
            </a:r>
            <a:r>
              <a:rPr lang="en" sz="1200" kern="1200" dirty="0">
                <a:solidFill>
                  <a:schemeClr val="tx1"/>
                </a:solidFill>
                <a:effectLst/>
                <a:latin typeface="+mn-lt"/>
                <a:ea typeface="+mn-ea"/>
                <a:cs typeface="+mn-cs"/>
              </a:rPr>
              <a:t>UPS), </a:t>
            </a:r>
            <a:r>
              <a:rPr lang="ru-RU" sz="1200" kern="1200" dirty="0">
                <a:solidFill>
                  <a:schemeClr val="tx1"/>
                </a:solidFill>
                <a:effectLst/>
                <a:latin typeface="+mn-lt"/>
                <a:ea typeface="+mn-ea"/>
                <a:cs typeface="+mn-cs"/>
              </a:rPr>
              <a:t>но им сказали, что конверт по ошибке отправили в </a:t>
            </a:r>
            <a:r>
              <a:rPr lang="ru-RU" sz="1200" kern="1200" dirty="0" err="1">
                <a:solidFill>
                  <a:schemeClr val="tx1"/>
                </a:solidFill>
                <a:effectLst/>
                <a:latin typeface="+mn-lt"/>
                <a:ea typeface="+mn-ea"/>
                <a:cs typeface="+mn-cs"/>
              </a:rPr>
              <a:t>другои</a:t>
            </a:r>
            <a:r>
              <a:rPr lang="ru-RU" sz="1200" kern="1200" dirty="0">
                <a:solidFill>
                  <a:schemeClr val="tx1"/>
                </a:solidFill>
                <a:effectLst/>
                <a:latin typeface="+mn-lt"/>
                <a:ea typeface="+mn-ea"/>
                <a:cs typeface="+mn-cs"/>
              </a:rPr>
              <a:t>̆ город – Луисвилл в штате Кентукки. В понедельник отправление вернулось к исходному отправителю в штат Миссисипи. Вся семья начала молиться, чтобы Бог совершил чудо. </a:t>
            </a:r>
            <a:endParaRPr lang="ru-RU" dirty="0"/>
          </a:p>
          <a:p>
            <a:r>
              <a:rPr lang="ru-RU" sz="1200" kern="1200" dirty="0">
                <a:solidFill>
                  <a:schemeClr val="tx1"/>
                </a:solidFill>
                <a:effectLst/>
                <a:latin typeface="+mn-lt"/>
                <a:ea typeface="+mn-ea"/>
                <a:cs typeface="+mn-cs"/>
              </a:rPr>
              <a:t>Во вторник родители Летиции повезли её со всеми вещами в аэропорт Чаттануги</a:t>
            </a:r>
            <a:br>
              <a:rPr lang="ru-RU" sz="1200" kern="1200" dirty="0">
                <a:solidFill>
                  <a:schemeClr val="tx1"/>
                </a:solidFill>
                <a:effectLst/>
                <a:latin typeface="+mn-lt"/>
                <a:ea typeface="+mn-ea"/>
                <a:cs typeface="+mn-cs"/>
              </a:rPr>
            </a:br>
            <a:r>
              <a:rPr lang="ru-RU" sz="1200" kern="1200" dirty="0">
                <a:solidFill>
                  <a:schemeClr val="tx1"/>
                </a:solidFill>
                <a:effectLst/>
                <a:latin typeface="+mn-lt"/>
                <a:ea typeface="+mn-ea"/>
                <a:cs typeface="+mn-cs"/>
              </a:rPr>
              <a:t>без визы. Она знала, что без визы её не выпустят, а до </a:t>
            </a:r>
            <a:r>
              <a:rPr lang="ru-RU" sz="1200" kern="1200" dirty="0" err="1">
                <a:solidFill>
                  <a:schemeClr val="tx1"/>
                </a:solidFill>
                <a:effectLst/>
                <a:latin typeface="+mn-lt"/>
                <a:ea typeface="+mn-ea"/>
                <a:cs typeface="+mn-cs"/>
              </a:rPr>
              <a:t>самолёта</a:t>
            </a:r>
            <a:r>
              <a:rPr lang="ru-RU" sz="1200" kern="1200" dirty="0">
                <a:solidFill>
                  <a:schemeClr val="tx1"/>
                </a:solidFill>
                <a:effectLst/>
                <a:latin typeface="+mn-lt"/>
                <a:ea typeface="+mn-ea"/>
                <a:cs typeface="+mn-cs"/>
              </a:rPr>
              <a:t> оставался всего один час! Ситуация казалась </a:t>
            </a:r>
            <a:r>
              <a:rPr lang="ru-RU" sz="1200" kern="1200" dirty="0" err="1">
                <a:solidFill>
                  <a:schemeClr val="tx1"/>
                </a:solidFill>
                <a:effectLst/>
                <a:latin typeface="+mn-lt"/>
                <a:ea typeface="+mn-ea"/>
                <a:cs typeface="+mn-cs"/>
              </a:rPr>
              <a:t>безнадёжнои</a:t>
            </a:r>
            <a:r>
              <a:rPr lang="ru-RU" sz="1200" kern="1200" dirty="0">
                <a:solidFill>
                  <a:schemeClr val="tx1"/>
                </a:solidFill>
                <a:effectLst/>
                <a:latin typeface="+mn-lt"/>
                <a:ea typeface="+mn-ea"/>
                <a:cs typeface="+mn-cs"/>
              </a:rPr>
              <a:t>̆. </a:t>
            </a:r>
            <a:endParaRPr lang="ru-RU" dirty="0"/>
          </a:p>
          <a:p>
            <a:r>
              <a:rPr lang="ru-RU" sz="1200" kern="1200" dirty="0">
                <a:solidFill>
                  <a:schemeClr val="tx1"/>
                </a:solidFill>
                <a:effectLst/>
                <a:latin typeface="+mn-lt"/>
                <a:ea typeface="+mn-ea"/>
                <a:cs typeface="+mn-cs"/>
              </a:rPr>
              <a:t>Но Бог любит совершать невозможное, когда люди думают, что всё: конец! В </a:t>
            </a:r>
            <a:r>
              <a:rPr lang="ru-RU" sz="1200" kern="1200" dirty="0" err="1">
                <a:solidFill>
                  <a:schemeClr val="tx1"/>
                </a:solidFill>
                <a:effectLst/>
                <a:latin typeface="+mn-lt"/>
                <a:ea typeface="+mn-ea"/>
                <a:cs typeface="+mn-cs"/>
              </a:rPr>
              <a:t>самыи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последнии</a:t>
            </a:r>
            <a:r>
              <a:rPr lang="ru-RU" sz="1200" kern="1200" dirty="0">
                <a:solidFill>
                  <a:schemeClr val="tx1"/>
                </a:solidFill>
                <a:effectLst/>
                <a:latin typeface="+mn-lt"/>
                <a:ea typeface="+mn-ea"/>
                <a:cs typeface="+mn-cs"/>
              </a:rPr>
              <a:t>̆ момент в двери аэропорта </a:t>
            </a:r>
            <a:r>
              <a:rPr lang="ru-RU" sz="1200" kern="1200" dirty="0" err="1">
                <a:solidFill>
                  <a:schemeClr val="tx1"/>
                </a:solidFill>
                <a:effectLst/>
                <a:latin typeface="+mn-lt"/>
                <a:ea typeface="+mn-ea"/>
                <a:cs typeface="+mn-cs"/>
              </a:rPr>
              <a:t>увереннои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походкои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вошёл</a:t>
            </a:r>
            <a:r>
              <a:rPr lang="ru-RU" sz="1200" kern="1200" dirty="0">
                <a:solidFill>
                  <a:schemeClr val="tx1"/>
                </a:solidFill>
                <a:effectLst/>
                <a:latin typeface="+mn-lt"/>
                <a:ea typeface="+mn-ea"/>
                <a:cs typeface="+mn-cs"/>
              </a:rPr>
              <a:t> человек в форме службы экспресс-доставки. В руках у него был конверт. Это был начальник </a:t>
            </a:r>
            <a:r>
              <a:rPr lang="ru-RU" sz="1200" kern="1200" dirty="0" err="1">
                <a:solidFill>
                  <a:schemeClr val="tx1"/>
                </a:solidFill>
                <a:effectLst/>
                <a:latin typeface="+mn-lt"/>
                <a:ea typeface="+mn-ea"/>
                <a:cs typeface="+mn-cs"/>
              </a:rPr>
              <a:t>этои</a:t>
            </a:r>
            <a:r>
              <a:rPr lang="ru-RU" sz="1200" kern="1200" dirty="0">
                <a:solidFill>
                  <a:schemeClr val="tx1"/>
                </a:solidFill>
                <a:effectLst/>
                <a:latin typeface="+mn-lt"/>
                <a:ea typeface="+mn-ea"/>
                <a:cs typeface="+mn-cs"/>
              </a:rPr>
              <a:t>̆ службы из города Джексон в Миссисипи. Он лично взялся лететь к Летиции, чтобы она не опоздала на </a:t>
            </a:r>
            <a:r>
              <a:rPr lang="ru-RU" sz="1200" kern="1200" dirty="0" err="1">
                <a:solidFill>
                  <a:schemeClr val="tx1"/>
                </a:solidFill>
                <a:effectLst/>
                <a:latin typeface="+mn-lt"/>
                <a:ea typeface="+mn-ea"/>
                <a:cs typeface="+mn-cs"/>
              </a:rPr>
              <a:t>самолёт</a:t>
            </a:r>
            <a:r>
              <a:rPr lang="ru-RU" sz="1200" kern="1200" dirty="0">
                <a:solidFill>
                  <a:schemeClr val="tx1"/>
                </a:solidFill>
                <a:effectLst/>
                <a:latin typeface="+mn-lt"/>
                <a:ea typeface="+mn-ea"/>
                <a:cs typeface="+mn-cs"/>
              </a:rPr>
              <a:t>! Перед выходом на посадку он подарил </a:t>
            </a:r>
            <a:r>
              <a:rPr lang="ru-RU" sz="1200" kern="1200" dirty="0" err="1">
                <a:solidFill>
                  <a:schemeClr val="tx1"/>
                </a:solidFill>
                <a:effectLst/>
                <a:latin typeface="+mn-lt"/>
                <a:ea typeface="+mn-ea"/>
                <a:cs typeface="+mn-cs"/>
              </a:rPr>
              <a:t>еи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фирменныи</a:t>
            </a:r>
            <a:r>
              <a:rPr lang="ru-RU" sz="1200" kern="1200" dirty="0">
                <a:solidFill>
                  <a:schemeClr val="tx1"/>
                </a:solidFill>
                <a:effectLst/>
                <a:latin typeface="+mn-lt"/>
                <a:ea typeface="+mn-ea"/>
                <a:cs typeface="+mn-cs"/>
              </a:rPr>
              <a:t>̆ брелок и значок от компании. </a:t>
            </a:r>
            <a:endParaRPr lang="ru-RU" dirty="0"/>
          </a:p>
          <a:p>
            <a:r>
              <a:rPr lang="ru-RU" sz="1200" kern="1200" dirty="0">
                <a:solidFill>
                  <a:schemeClr val="tx1"/>
                </a:solidFill>
                <a:effectLst/>
                <a:latin typeface="+mn-lt"/>
                <a:ea typeface="+mn-ea"/>
                <a:cs typeface="+mn-cs"/>
              </a:rPr>
              <a:t>Прошло уже много лет, но она до сих пор хранит эти сувениры. Это свидетельство того, что много лет назад Бог совершил в её жизни необыкновенное. </a:t>
            </a: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6</a:t>
            </a:fld>
            <a:endParaRPr lang="ru-RU"/>
          </a:p>
        </p:txBody>
      </p:sp>
    </p:spTree>
    <p:extLst>
      <p:ext uri="{BB962C8B-B14F-4D97-AF65-F5344CB8AC3E}">
        <p14:creationId xmlns:p14="http://schemas.microsoft.com/office/powerpoint/2010/main" val="3577171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Израильтяне собрались перед </a:t>
            </a:r>
            <a:r>
              <a:rPr lang="ru-RU" sz="1200" kern="1200" dirty="0" err="1">
                <a:solidFill>
                  <a:schemeClr val="tx1"/>
                </a:solidFill>
                <a:effectLst/>
                <a:latin typeface="+mn-lt"/>
                <a:ea typeface="+mn-ea"/>
                <a:cs typeface="+mn-cs"/>
              </a:rPr>
              <a:t>самои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границеи</a:t>
            </a:r>
            <a:r>
              <a:rPr lang="ru-RU" sz="1200" kern="1200" dirty="0">
                <a:solidFill>
                  <a:schemeClr val="tx1"/>
                </a:solidFill>
                <a:effectLst/>
                <a:latin typeface="+mn-lt"/>
                <a:ea typeface="+mn-ea"/>
                <a:cs typeface="+mn-cs"/>
              </a:rPr>
              <a:t>̆ </a:t>
            </a:r>
            <a:r>
              <a:rPr lang="ru-RU" sz="1200" kern="1200" dirty="0" err="1">
                <a:solidFill>
                  <a:schemeClr val="tx1"/>
                </a:solidFill>
                <a:effectLst/>
                <a:latin typeface="+mn-lt"/>
                <a:ea typeface="+mn-ea"/>
                <a:cs typeface="+mn-cs"/>
              </a:rPr>
              <a:t>Обетованнои</a:t>
            </a:r>
            <a:r>
              <a:rPr lang="ru-RU" sz="1200" kern="1200" dirty="0">
                <a:solidFill>
                  <a:schemeClr val="tx1"/>
                </a:solidFill>
                <a:effectLst/>
                <a:latin typeface="+mn-lt"/>
                <a:ea typeface="+mn-ea"/>
                <a:cs typeface="+mn-cs"/>
              </a:rPr>
              <a:t>̆ земли. Сорок лет они ожидали момента, когда обретут себе дом. Цель была уже так близко, но вместе с тем недостижимо далека.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Переправить через </a:t>
            </a:r>
            <a:r>
              <a:rPr lang="ru-RU" sz="1200" kern="1200" dirty="0" err="1">
                <a:solidFill>
                  <a:schemeClr val="tx1"/>
                </a:solidFill>
                <a:effectLst/>
                <a:latin typeface="+mn-lt"/>
                <a:ea typeface="+mn-ea"/>
                <a:cs typeface="+mn-cs"/>
              </a:rPr>
              <a:t>бурлящии</a:t>
            </a:r>
            <a:r>
              <a:rPr lang="ru-RU" sz="1200" kern="1200" dirty="0">
                <a:solidFill>
                  <a:schemeClr val="tx1"/>
                </a:solidFill>
                <a:effectLst/>
                <a:latin typeface="+mn-lt"/>
                <a:ea typeface="+mn-ea"/>
                <a:cs typeface="+mn-cs"/>
              </a:rPr>
              <a:t>̆ поток тысячи мужчин, женщин, </a:t>
            </a:r>
            <a:r>
              <a:rPr lang="ru-RU" sz="1200" kern="1200" dirty="0" err="1">
                <a:solidFill>
                  <a:schemeClr val="tx1"/>
                </a:solidFill>
                <a:effectLst/>
                <a:latin typeface="+mn-lt"/>
                <a:ea typeface="+mn-ea"/>
                <a:cs typeface="+mn-cs"/>
              </a:rPr>
              <a:t>детеи</a:t>
            </a:r>
            <a:r>
              <a:rPr lang="ru-RU" sz="1200" kern="1200" dirty="0">
                <a:solidFill>
                  <a:schemeClr val="tx1"/>
                </a:solidFill>
                <a:effectLst/>
                <a:latin typeface="+mn-lt"/>
                <a:ea typeface="+mn-ea"/>
                <a:cs typeface="+mn-cs"/>
              </a:rPr>
              <a:t>̆ и множество скота им должно было казаться невозможным. Но у Бога нет ничего невозможного! </a:t>
            </a: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Для чего было придумано всё это, зачем такие сложности? Божьи указания противоречили всем понятиям логики</a:t>
            </a:r>
            <a:br>
              <a:rPr lang="ru-RU" sz="1200" kern="1200" dirty="0">
                <a:solidFill>
                  <a:schemeClr val="tx1"/>
                </a:solidFill>
                <a:effectLst/>
                <a:latin typeface="+mn-lt"/>
                <a:ea typeface="+mn-ea"/>
                <a:cs typeface="+mn-cs"/>
              </a:rPr>
            </a:br>
            <a:r>
              <a:rPr lang="ru-RU" sz="1200" kern="1200" dirty="0">
                <a:solidFill>
                  <a:schemeClr val="tx1"/>
                </a:solidFill>
                <a:effectLst/>
                <a:latin typeface="+mn-lt"/>
                <a:ea typeface="+mn-ea"/>
                <a:cs typeface="+mn-cs"/>
              </a:rPr>
              <a:t>и мерам предосторожности. Бог просто сказал, чтобы священники взяли этот </a:t>
            </a:r>
            <a:r>
              <a:rPr lang="ru-RU" sz="1200" kern="1200" dirty="0" err="1">
                <a:solidFill>
                  <a:schemeClr val="tx1"/>
                </a:solidFill>
                <a:effectLst/>
                <a:latin typeface="+mn-lt"/>
                <a:ea typeface="+mn-ea"/>
                <a:cs typeface="+mn-cs"/>
              </a:rPr>
              <a:t>тяжёлыи</a:t>
            </a:r>
            <a:r>
              <a:rPr lang="ru-RU" sz="1200" kern="1200" dirty="0">
                <a:solidFill>
                  <a:schemeClr val="tx1"/>
                </a:solidFill>
                <a:effectLst/>
                <a:latin typeface="+mn-lt"/>
                <a:ea typeface="+mn-ea"/>
                <a:cs typeface="+mn-cs"/>
              </a:rPr>
              <a:t>̆ ковчег и понесли его прямо в бурные воды, полагаясь на то, что Он сразу раздвинет воды и откроет им проход. Кто на это согласится?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Священники поверили Богу на слово. Они знали, что Бог не бросает Своих обещаний на ветер. Они послушались Слова и пошли. Под ударом была их честь, да и вся их жизнь тоже. </a:t>
            </a:r>
          </a:p>
          <a:p>
            <a:r>
              <a:rPr lang="ru-RU" sz="1200" kern="1200" dirty="0">
                <a:solidFill>
                  <a:schemeClr val="tx1"/>
                </a:solidFill>
                <a:effectLst/>
                <a:latin typeface="+mn-lt"/>
                <a:ea typeface="+mn-ea"/>
                <a:cs typeface="+mn-cs"/>
              </a:rPr>
              <a:t>Вот так! Чудесное </a:t>
            </a:r>
            <a:r>
              <a:rPr lang="ru-RU" sz="1200" kern="1200" dirty="0" err="1">
                <a:solidFill>
                  <a:schemeClr val="tx1"/>
                </a:solidFill>
                <a:effectLst/>
                <a:latin typeface="+mn-lt"/>
                <a:ea typeface="+mn-ea"/>
                <a:cs typeface="+mn-cs"/>
              </a:rPr>
              <a:t>действие</a:t>
            </a:r>
            <a:r>
              <a:rPr lang="ru-RU" sz="1200" kern="1200" dirty="0">
                <a:solidFill>
                  <a:schemeClr val="tx1"/>
                </a:solidFill>
                <a:effectLst/>
                <a:latin typeface="+mn-lt"/>
                <a:ea typeface="+mn-ea"/>
                <a:cs typeface="+mn-cs"/>
              </a:rPr>
              <a:t> Бога! Бог сказал, что совершит, и совершил. Священники послушались Божьего Слова и пошли, а Бог благословил их веру. </a:t>
            </a:r>
            <a:endParaRPr lang="ru-RU" dirty="0"/>
          </a:p>
          <a:p>
            <a:r>
              <a:rPr lang="ru-RU" sz="1200" kern="1200" dirty="0">
                <a:solidFill>
                  <a:schemeClr val="tx1"/>
                </a:solidFill>
                <a:effectLst/>
                <a:latin typeface="+mn-lt"/>
                <a:ea typeface="+mn-ea"/>
                <a:cs typeface="+mn-cs"/>
              </a:rPr>
              <a:t>На этом можно было бы поставить точку в </a:t>
            </a:r>
            <a:r>
              <a:rPr lang="ru-RU" sz="1200" kern="1200" dirty="0" err="1">
                <a:solidFill>
                  <a:schemeClr val="tx1"/>
                </a:solidFill>
                <a:effectLst/>
                <a:latin typeface="+mn-lt"/>
                <a:ea typeface="+mn-ea"/>
                <a:cs typeface="+mn-cs"/>
              </a:rPr>
              <a:t>этои</a:t>
            </a:r>
            <a:r>
              <a:rPr lang="ru-RU" sz="1200" kern="1200" dirty="0">
                <a:solidFill>
                  <a:schemeClr val="tx1"/>
                </a:solidFill>
                <a:effectLst/>
                <a:latin typeface="+mn-lt"/>
                <a:ea typeface="+mn-ea"/>
                <a:cs typeface="+mn-cs"/>
              </a:rPr>
              <a:t>̆ истории, но нет. Бог хотел, чтобы у Его народа, особенно у </a:t>
            </a:r>
            <a:r>
              <a:rPr lang="ru-RU" sz="1200" kern="1200" dirty="0" err="1">
                <a:solidFill>
                  <a:schemeClr val="tx1"/>
                </a:solidFill>
                <a:effectLst/>
                <a:latin typeface="+mn-lt"/>
                <a:ea typeface="+mn-ea"/>
                <a:cs typeface="+mn-cs"/>
              </a:rPr>
              <a:t>детеи</a:t>
            </a:r>
            <a:r>
              <a:rPr lang="ru-RU" sz="1200" kern="1200" dirty="0">
                <a:solidFill>
                  <a:schemeClr val="tx1"/>
                </a:solidFill>
                <a:effectLst/>
                <a:latin typeface="+mn-lt"/>
                <a:ea typeface="+mn-ea"/>
                <a:cs typeface="+mn-cs"/>
              </a:rPr>
              <a:t>̆, которые родятся, было зримое напоминание о том, что Он сделал. Он дал им возможность унести </a:t>
            </a:r>
            <a:endParaRPr lang="ru-RU" dirty="0"/>
          </a:p>
          <a:p>
            <a:r>
              <a:rPr lang="ru-RU" sz="1200" kern="1200" dirty="0">
                <a:solidFill>
                  <a:schemeClr val="tx1"/>
                </a:solidFill>
                <a:effectLst/>
                <a:latin typeface="+mn-lt"/>
                <a:ea typeface="+mn-ea"/>
                <a:cs typeface="+mn-cs"/>
              </a:rPr>
              <a:t>с </a:t>
            </a:r>
            <a:r>
              <a:rPr lang="ru-RU" sz="1200" kern="1200" dirty="0" err="1">
                <a:solidFill>
                  <a:schemeClr val="tx1"/>
                </a:solidFill>
                <a:effectLst/>
                <a:latin typeface="+mn-lt"/>
                <a:ea typeface="+mn-ea"/>
                <a:cs typeface="+mn-cs"/>
              </a:rPr>
              <a:t>собои</a:t>
            </a:r>
            <a:r>
              <a:rPr lang="ru-RU" sz="1200" kern="1200" dirty="0">
                <a:solidFill>
                  <a:schemeClr val="tx1"/>
                </a:solidFill>
                <a:effectLst/>
                <a:latin typeface="+mn-lt"/>
                <a:ea typeface="+mn-ea"/>
                <a:cs typeface="+mn-cs"/>
              </a:rPr>
              <a:t>̆ речные камни (и запомнить это навсегда), – </a:t>
            </a:r>
            <a:r>
              <a:rPr lang="ru-RU" sz="1200" kern="1200" dirty="0" err="1">
                <a:solidFill>
                  <a:schemeClr val="tx1"/>
                </a:solidFill>
                <a:effectLst/>
                <a:latin typeface="+mn-lt"/>
                <a:ea typeface="+mn-ea"/>
                <a:cs typeface="+mn-cs"/>
              </a:rPr>
              <a:t>свидетелеи</a:t>
            </a:r>
            <a:r>
              <a:rPr lang="ru-RU" sz="1200" kern="1200" dirty="0">
                <a:solidFill>
                  <a:schemeClr val="tx1"/>
                </a:solidFill>
                <a:effectLst/>
                <a:latin typeface="+mn-lt"/>
                <a:ea typeface="+mn-ea"/>
                <a:cs typeface="+mn-cs"/>
              </a:rPr>
              <a:t>̆ этого чуда. </a:t>
            </a: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В Писании сказано, что израильтяне выполнили Божий наказ о камнях. Пришли по одному человеку от каждого колена. </a:t>
            </a:r>
            <a:r>
              <a:rPr lang="ru-RU" sz="1200" kern="1200" dirty="0" err="1">
                <a:solidFill>
                  <a:schemeClr val="tx1"/>
                </a:solidFill>
                <a:effectLst/>
                <a:latin typeface="+mn-lt"/>
                <a:ea typeface="+mn-ea"/>
                <a:cs typeface="+mn-cs"/>
              </a:rPr>
              <a:t>Каждыи</a:t>
            </a:r>
            <a:r>
              <a:rPr lang="ru-RU" sz="1200" kern="1200" dirty="0">
                <a:solidFill>
                  <a:schemeClr val="tx1"/>
                </a:solidFill>
                <a:effectLst/>
                <a:latin typeface="+mn-lt"/>
                <a:ea typeface="+mn-ea"/>
                <a:cs typeface="+mn-cs"/>
              </a:rPr>
              <a:t>̆ из них выбрал себе по камню с того самого места, где стояли священники  в середине реки, и вынес его на берег реки, где была их стоянка. </a:t>
            </a: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kern="1200" dirty="0">
                <a:solidFill>
                  <a:schemeClr val="tx1"/>
                </a:solidFill>
                <a:effectLst/>
                <a:latin typeface="+mn-lt"/>
                <a:ea typeface="+mn-ea"/>
                <a:cs typeface="+mn-cs"/>
              </a:rPr>
              <a:t>Затем произошла еще одно чудо, которое сотворил Бог! Как только ноги священников ступили на берег, река хлынула назад и затопила и русло, и прилегающие берега, как раньше. Это должно было стать завораживающим зрелищем для всех израильтян! </a:t>
            </a: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ru-RU" dirty="0"/>
          </a:p>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7</a:t>
            </a:fld>
            <a:endParaRPr lang="ru-RU"/>
          </a:p>
        </p:txBody>
      </p:sp>
    </p:spTree>
    <p:extLst>
      <p:ext uri="{BB962C8B-B14F-4D97-AF65-F5344CB8AC3E}">
        <p14:creationId xmlns:p14="http://schemas.microsoft.com/office/powerpoint/2010/main" val="2081267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8</a:t>
            </a:fld>
            <a:endParaRPr lang="ru-RU"/>
          </a:p>
        </p:txBody>
      </p:sp>
    </p:spTree>
    <p:extLst>
      <p:ext uri="{BB962C8B-B14F-4D97-AF65-F5344CB8AC3E}">
        <p14:creationId xmlns:p14="http://schemas.microsoft.com/office/powerpoint/2010/main" val="13727138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9</a:t>
            </a:fld>
            <a:endParaRPr lang="ru-RU"/>
          </a:p>
        </p:txBody>
      </p:sp>
    </p:spTree>
    <p:extLst>
      <p:ext uri="{BB962C8B-B14F-4D97-AF65-F5344CB8AC3E}">
        <p14:creationId xmlns:p14="http://schemas.microsoft.com/office/powerpoint/2010/main" val="3812745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11</a:t>
            </a:fld>
            <a:endParaRPr lang="ru-RU"/>
          </a:p>
        </p:txBody>
      </p:sp>
    </p:spTree>
    <p:extLst>
      <p:ext uri="{BB962C8B-B14F-4D97-AF65-F5344CB8AC3E}">
        <p14:creationId xmlns:p14="http://schemas.microsoft.com/office/powerpoint/2010/main" val="3505737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67C49935-00A1-C049-B794-5755FFA6C5A2}" type="slidenum">
              <a:rPr lang="ru-RU" smtClean="0"/>
              <a:t>12</a:t>
            </a:fld>
            <a:endParaRPr lang="ru-RU"/>
          </a:p>
        </p:txBody>
      </p:sp>
    </p:spTree>
    <p:extLst>
      <p:ext uri="{BB962C8B-B14F-4D97-AF65-F5344CB8AC3E}">
        <p14:creationId xmlns:p14="http://schemas.microsoft.com/office/powerpoint/2010/main" val="1905906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A45F2FE-6BCD-4B4B-9D37-3AF487EBBD80}"/>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A1223E68-EB44-AA45-ABF9-6B25849D2A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CFF96083-28E1-7A48-8C99-FF5CA6ED0425}"/>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DCB522BC-E222-FC48-BCFC-16C1CD932AE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250F9C99-CC21-AE4F-ADBA-57B7419A3894}"/>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15676771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359317-826A-4D42-91F7-1A0C83C7FBD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4B83E9E7-703F-7345-B5AE-7525521D87A5}"/>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58F6B6B0-A288-BC41-B3D2-AA0D9F8AC96B}"/>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7177ADCA-04FE-9E45-9BDB-56293CCC5FCE}"/>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3288033-5107-4147-99F1-76A986EF6A4E}"/>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313056079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8DFA62F-E938-E14C-8075-E9F1B134B0EB}"/>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E0EBB7A9-9227-054B-BEB5-7AE7533F0146}"/>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369CC0C-A9E2-2C4C-AEAB-FC4212B1F8EB}"/>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796EB978-3C77-8749-8F25-55FE2348311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AB8A2B0-F17E-C64C-8E94-AA5ADEA2F100}"/>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9928491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830664-4D9F-2B4A-BB23-A7C4FE1CC81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A7F26E6-2DF5-D843-9C06-F9941AF3FA1F}"/>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85A24F6-7343-694A-8FEB-121859901B03}"/>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2C4A0851-82B6-1A4A-A335-ECFCABB8BE5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D6BFDFF-E02E-0B49-B2DF-156FA7157105}"/>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110902289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6594114-61F8-7D40-81E4-49019881E4DC}"/>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7EBA20E8-2CBC-054F-A2B8-B563612C74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6797FCF2-93C6-9247-9112-A65ABA79EF2A}"/>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1BC9A4BC-4200-F94F-8824-F6311366DA1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63239EC-25B0-9847-9AF7-FECA38C4792D}"/>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173295606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0A0AA27-E82F-DA47-99AB-1CB1E8D5E91B}"/>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CE5A8D87-6EC9-484A-A657-76BB06EDF795}"/>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4AC1349C-6C47-744B-85CD-F2403CBBE7BA}"/>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7B636B6C-EEB8-C84B-AC13-1A5EE706DABF}"/>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6" name="Нижний колонтитул 5">
            <a:extLst>
              <a:ext uri="{FF2B5EF4-FFF2-40B4-BE49-F238E27FC236}">
                <a16:creationId xmlns:a16="http://schemas.microsoft.com/office/drawing/2014/main" id="{04BAC22A-57A6-C54E-8A42-07D723D7956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05C4A7F-9401-B348-BEBB-50CB9FBE8F8E}"/>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29281631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7063471-4A5B-B541-8A4F-DE96411200FA}"/>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D1519C46-7F45-9748-AD4B-3B02AB5597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36C43F38-71B9-C840-B6C0-60876E3272F3}"/>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A2A843E-C637-2241-902D-6B258EEB6E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D3DBF4B0-B423-4743-B3D6-E3A85013FB92}"/>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7704D62C-2163-2A4B-9E7B-0B536A6DE942}"/>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8" name="Нижний колонтитул 7">
            <a:extLst>
              <a:ext uri="{FF2B5EF4-FFF2-40B4-BE49-F238E27FC236}">
                <a16:creationId xmlns:a16="http://schemas.microsoft.com/office/drawing/2014/main" id="{01DDD8B2-38CB-6649-988D-E77C266E8C13}"/>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5612CA29-D345-7944-BA91-A87A106F77E6}"/>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385781903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EB49061-E8CD-F545-93AD-C17882003C63}"/>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98B28969-FF6D-7C42-83F7-8C3C159E8D65}"/>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4" name="Нижний колонтитул 3">
            <a:extLst>
              <a:ext uri="{FF2B5EF4-FFF2-40B4-BE49-F238E27FC236}">
                <a16:creationId xmlns:a16="http://schemas.microsoft.com/office/drawing/2014/main" id="{8E0B9933-AB8B-9B43-86BE-3C5C01D0C00F}"/>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8A9C3094-C76B-D348-BBAA-820C6C909128}"/>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233343084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23383A78-0265-F847-AE95-3002CB3051C7}"/>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3" name="Нижний колонтитул 2">
            <a:extLst>
              <a:ext uri="{FF2B5EF4-FFF2-40B4-BE49-F238E27FC236}">
                <a16:creationId xmlns:a16="http://schemas.microsoft.com/office/drawing/2014/main" id="{BAF59A34-4BE4-DD44-8478-83C35FAABD49}"/>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D7C5B5F7-D165-FB4B-934F-20422395C695}"/>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342731920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938094-8783-8D4F-A5CF-DC0F9E27653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14A81399-A6BA-8545-8B46-D3EB93BC170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6362454E-4241-8042-B0FC-740ED65555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CE65B72D-1AA9-FE4C-9749-D05E8445801A}"/>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6" name="Нижний колонтитул 5">
            <a:extLst>
              <a:ext uri="{FF2B5EF4-FFF2-40B4-BE49-F238E27FC236}">
                <a16:creationId xmlns:a16="http://schemas.microsoft.com/office/drawing/2014/main" id="{2F641CDE-D600-4941-A176-443E8E341F1E}"/>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C4DCC07C-C3CC-3D4C-8EFB-EE08B7143264}"/>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32471793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E403F2F-118A-014F-984C-E37E2196C34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34B89C13-7DCB-8B4B-B649-C9B3ABA525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16206824-E221-D241-BF54-9679831757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796A69E-8A0D-CB48-B1F0-D9DB558BFDB5}"/>
              </a:ext>
            </a:extLst>
          </p:cNvPr>
          <p:cNvSpPr>
            <a:spLocks noGrp="1"/>
          </p:cNvSpPr>
          <p:nvPr>
            <p:ph type="dt" sz="half" idx="10"/>
          </p:nvPr>
        </p:nvSpPr>
        <p:spPr/>
        <p:txBody>
          <a:bodyPr/>
          <a:lstStyle/>
          <a:p>
            <a:fld id="{1745CFC7-1A93-794D-A2C8-2CF8A9C0148D}" type="datetimeFigureOut">
              <a:rPr lang="ru-RU" smtClean="0"/>
              <a:t>26.06.2022</a:t>
            </a:fld>
            <a:endParaRPr lang="ru-RU"/>
          </a:p>
        </p:txBody>
      </p:sp>
      <p:sp>
        <p:nvSpPr>
          <p:cNvPr id="6" name="Нижний колонтитул 5">
            <a:extLst>
              <a:ext uri="{FF2B5EF4-FFF2-40B4-BE49-F238E27FC236}">
                <a16:creationId xmlns:a16="http://schemas.microsoft.com/office/drawing/2014/main" id="{35CCE4D8-3212-5543-9D10-5333F871603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26040538-1A66-2E4A-B88B-04150E6D1768}"/>
              </a:ext>
            </a:extLst>
          </p:cNvPr>
          <p:cNvSpPr>
            <a:spLocks noGrp="1"/>
          </p:cNvSpPr>
          <p:nvPr>
            <p:ph type="sldNum" sz="quarter" idx="12"/>
          </p:nvPr>
        </p:nvSpPr>
        <p:spPr/>
        <p:txBody>
          <a:bodyPr/>
          <a:lstStyle/>
          <a:p>
            <a:fld id="{9A90F25A-1BEE-3B4D-A766-0C2126AD461D}" type="slidenum">
              <a:rPr lang="ru-RU" smtClean="0"/>
              <a:t>‹#›</a:t>
            </a:fld>
            <a:endParaRPr lang="ru-RU"/>
          </a:p>
        </p:txBody>
      </p:sp>
    </p:spTree>
    <p:extLst>
      <p:ext uri="{BB962C8B-B14F-4D97-AF65-F5344CB8AC3E}">
        <p14:creationId xmlns:p14="http://schemas.microsoft.com/office/powerpoint/2010/main" val="305590625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27F20C0-8725-B742-8E83-A676BC3148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931BDD66-2F3A-7F4D-9F58-458E9F30B5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395556D-C932-B746-AC55-00231CE711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45CFC7-1A93-794D-A2C8-2CF8A9C0148D}" type="datetimeFigureOut">
              <a:rPr lang="ru-RU" smtClean="0"/>
              <a:t>26.06.2022</a:t>
            </a:fld>
            <a:endParaRPr lang="ru-RU"/>
          </a:p>
        </p:txBody>
      </p:sp>
      <p:sp>
        <p:nvSpPr>
          <p:cNvPr id="5" name="Нижний колонтитул 4">
            <a:extLst>
              <a:ext uri="{FF2B5EF4-FFF2-40B4-BE49-F238E27FC236}">
                <a16:creationId xmlns:a16="http://schemas.microsoft.com/office/drawing/2014/main" id="{3C90A1C4-197F-5846-988C-8F89C9EF30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6F1EF386-80B0-E94F-8F53-069B3E3EA1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90F25A-1BEE-3B4D-A766-0C2126AD461D}" type="slidenum">
              <a:rPr lang="ru-RU" smtClean="0"/>
              <a:t>‹#›</a:t>
            </a:fld>
            <a:endParaRPr lang="ru-RU"/>
          </a:p>
        </p:txBody>
      </p:sp>
    </p:spTree>
    <p:extLst>
      <p:ext uri="{BB962C8B-B14F-4D97-AF65-F5344CB8AC3E}">
        <p14:creationId xmlns:p14="http://schemas.microsoft.com/office/powerpoint/2010/main" val="2523059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8890A36-603A-A243-9C04-FAE382C910E3}"/>
              </a:ext>
            </a:extLst>
          </p:cNvPr>
          <p:cNvSpPr>
            <a:spLocks noGrp="1"/>
          </p:cNvSpPr>
          <p:nvPr>
            <p:ph type="title"/>
          </p:nvPr>
        </p:nvSpPr>
        <p:spPr/>
        <p:txBody>
          <a:bodyPr/>
          <a:lstStyle/>
          <a:p>
            <a:endParaRPr lang="ru-RU" dirty="0"/>
          </a:p>
        </p:txBody>
      </p:sp>
      <p:pic>
        <p:nvPicPr>
          <p:cNvPr id="5121" name="Picture 1" descr="page1image34049072">
            <a:extLst>
              <a:ext uri="{FF2B5EF4-FFF2-40B4-BE49-F238E27FC236}">
                <a16:creationId xmlns:a16="http://schemas.microsoft.com/office/drawing/2014/main" id="{50DB3BB7-C293-A14A-B287-E88396E703A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1019" y="143850"/>
            <a:ext cx="4702469" cy="65712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id="{81D6AFA8-3D74-1F45-850A-F85EF67EA214}"/>
              </a:ext>
            </a:extLst>
          </p:cNvPr>
          <p:cNvSpPr>
            <a:spLocks noChangeArrowheads="1"/>
          </p:cNvSpPr>
          <p:nvPr/>
        </p:nvSpPr>
        <p:spPr bwMode="auto">
          <a:xfrm>
            <a:off x="5652656" y="1807940"/>
            <a:ext cx="5842658" cy="3108543"/>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8000" b="0" i="1" u="none" strike="noStrike" cap="none" normalizeH="0" baseline="0" dirty="0">
                <a:ln>
                  <a:noFill/>
                </a:ln>
                <a:solidFill>
                  <a:srgbClr val="FF0000"/>
                </a:solidFill>
                <a:effectLst/>
                <a:latin typeface="Baskerville" panose="02020502070401020303" pitchFamily="18" charset="0"/>
              </a:rPr>
              <a:t>Возвращение </a:t>
            </a:r>
            <a:endParaRPr kumimoji="0" lang="ru-RU" altLang="ru-RU" sz="8000" b="0" i="0" u="none" strike="noStrike" cap="none" normalizeH="0" baseline="0" dirty="0">
              <a:ln>
                <a:noFill/>
              </a:ln>
              <a:solidFill>
                <a:srgbClr val="FF0000"/>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8000" b="0" i="0" u="none" strike="noStrike" cap="none" normalizeH="0" baseline="0" dirty="0">
                <a:ln>
                  <a:noFill/>
                </a:ln>
                <a:solidFill>
                  <a:srgbClr val="FF0000"/>
                </a:solidFill>
                <a:effectLst/>
                <a:latin typeface="HelveticaCyr"/>
              </a:rPr>
              <a:t>      </a:t>
            </a:r>
            <a:r>
              <a:rPr kumimoji="0" lang="ru-RU" altLang="ru-RU" sz="8000" b="1" i="1" u="none" strike="noStrike" cap="none" normalizeH="0" baseline="0" dirty="0" err="1">
                <a:ln>
                  <a:noFill/>
                </a:ln>
                <a:solidFill>
                  <a:schemeClr val="accent2">
                    <a:lumMod val="75000"/>
                  </a:schemeClr>
                </a:solidFill>
                <a:effectLst/>
                <a:latin typeface="HelveticaCyr"/>
              </a:rPr>
              <a:t>Домои</a:t>
            </a:r>
            <a:r>
              <a:rPr kumimoji="0" lang="ru-RU" altLang="ru-RU" sz="8000" b="1" i="1" u="none" strike="noStrike" cap="none" normalizeH="0" baseline="0" dirty="0">
                <a:ln>
                  <a:noFill/>
                </a:ln>
                <a:solidFill>
                  <a:schemeClr val="accent2">
                    <a:lumMod val="75000"/>
                  </a:schemeClr>
                </a:solidFill>
                <a:effectLst/>
                <a:latin typeface="HelveticaCyr"/>
              </a:rPr>
              <a:t>̆ </a:t>
            </a:r>
            <a:endParaRPr kumimoji="0" lang="ru-RU" altLang="ru-RU" sz="8000" b="1" i="1" u="none" strike="noStrike" cap="none" normalizeH="0" baseline="0" dirty="0">
              <a:ln>
                <a:noFill/>
              </a:ln>
              <a:solidFill>
                <a:schemeClr val="accent2">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a:ln>
                  <a:noFill/>
                </a:ln>
                <a:solidFill>
                  <a:srgbClr val="FF0000"/>
                </a:solidFill>
                <a:effectLst/>
                <a:latin typeface="Arial" panose="020B0604020202020204" pitchFamily="34" charset="0"/>
              </a:rPr>
              <a:t>  </a:t>
            </a:r>
            <a:r>
              <a:rPr kumimoji="0" lang="ru-RU" altLang="ru-RU" sz="100" b="0" i="0" u="none" strike="noStrike" cap="none" normalizeH="0" baseline="0" dirty="0">
                <a:ln>
                  <a:noFill/>
                </a:ln>
                <a:solidFill>
                  <a:srgbClr val="FF0000"/>
                </a:solidFill>
                <a:effectLst/>
                <a:latin typeface="Arial" panose="020B0604020202020204" pitchFamily="34" charset="0"/>
              </a:rPr>
              <a:t>                                                                                                                                                                                                                                                                                                                                                                                                                                                                                                                                                                                                                                                                                                                                                                                                                                                                                                                                                                                                             </a:t>
            </a:r>
            <a:r>
              <a:rPr kumimoji="0" lang="ru-RU" altLang="ru-RU" sz="1800" b="0" i="0" u="none" strike="noStrike" cap="none" normalizeH="0" baseline="0" dirty="0">
                <a:ln>
                  <a:noFill/>
                </a:ln>
                <a:solidFill>
                  <a:srgbClr val="FF0000"/>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a:ln>
                  <a:noFill/>
                </a:ln>
                <a:solidFill>
                  <a:srgbClr val="FF0000"/>
                </a:solidFill>
                <a:effectLst/>
                <a:latin typeface="AlegreyaSansSC"/>
              </a:rPr>
              <a:t>                                    Дон </a:t>
            </a:r>
            <a:r>
              <a:rPr kumimoji="0" lang="ru-RU" altLang="ru-RU" sz="1800" b="0" i="0" u="none" strike="noStrike" cap="none" normalizeH="0" baseline="0" dirty="0" err="1">
                <a:ln>
                  <a:noFill/>
                </a:ln>
                <a:solidFill>
                  <a:srgbClr val="FF0000"/>
                </a:solidFill>
                <a:effectLst/>
                <a:latin typeface="AlegreyaSansSC"/>
              </a:rPr>
              <a:t>МакЛафферти</a:t>
            </a:r>
            <a:r>
              <a:rPr kumimoji="0" lang="ru-RU" altLang="ru-RU" sz="1800" b="0" i="0" u="none" strike="noStrike" cap="none" normalizeH="0" baseline="0" dirty="0">
                <a:ln>
                  <a:noFill/>
                </a:ln>
                <a:solidFill>
                  <a:srgbClr val="FF0000"/>
                </a:solidFill>
                <a:effectLst/>
                <a:latin typeface="AlegreyaSansSC"/>
              </a:rPr>
              <a:t> </a:t>
            </a:r>
            <a:endParaRPr kumimoji="0" lang="ru-RU" altLang="ru-RU" sz="1800" b="0" i="0" u="none" strike="noStrike" cap="none" normalizeH="0" baseline="0" dirty="0">
              <a:ln>
                <a:noFill/>
              </a:ln>
              <a:solidFill>
                <a:srgbClr val="FF0000"/>
              </a:solidFill>
              <a:effectLst/>
              <a:latin typeface="Arial" panose="020B0604020202020204" pitchFamily="34" charset="0"/>
            </a:endParaRPr>
          </a:p>
        </p:txBody>
      </p:sp>
      <p:pic>
        <p:nvPicPr>
          <p:cNvPr id="5123" name="Picture 3" descr="page2image48445888">
            <a:extLst>
              <a:ext uri="{FF2B5EF4-FFF2-40B4-BE49-F238E27FC236}">
                <a16:creationId xmlns:a16="http://schemas.microsoft.com/office/drawing/2014/main" id="{A2E69B72-31AC-0C42-A3B5-4A66EB8300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3625" y="3970338"/>
            <a:ext cx="3149600" cy="2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152998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425FCF-D0C7-CD4B-BAA1-45B9C0DE0AB8}"/>
              </a:ext>
            </a:extLst>
          </p:cNvPr>
          <p:cNvSpPr>
            <a:spLocks noGrp="1"/>
          </p:cNvSpPr>
          <p:nvPr>
            <p:ph type="title"/>
          </p:nvPr>
        </p:nvSpPr>
        <p:spPr/>
        <p:txBody>
          <a:bodyPr/>
          <a:lstStyle/>
          <a:p>
            <a:endParaRPr lang="ru-RU"/>
          </a:p>
        </p:txBody>
      </p:sp>
      <p:pic>
        <p:nvPicPr>
          <p:cNvPr id="1026" name="Picture 2">
            <a:extLst>
              <a:ext uri="{FF2B5EF4-FFF2-40B4-BE49-F238E27FC236}">
                <a16:creationId xmlns:a16="http://schemas.microsoft.com/office/drawing/2014/main" id="{A9DE2204-E8C1-EB48-90D0-6C7C329DFA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5763" y="221774"/>
            <a:ext cx="11315700" cy="650367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7ECDF917-A787-6D43-B669-8BFC5DFE696D}"/>
              </a:ext>
            </a:extLst>
          </p:cNvPr>
          <p:cNvSpPr/>
          <p:nvPr/>
        </p:nvSpPr>
        <p:spPr>
          <a:xfrm>
            <a:off x="1906293" y="1007391"/>
            <a:ext cx="8048868" cy="830997"/>
          </a:xfrm>
          <a:prstGeom prst="rect">
            <a:avLst/>
          </a:prstGeom>
        </p:spPr>
        <p:txBody>
          <a:bodyPr wrap="square">
            <a:spAutoFit/>
          </a:bodyPr>
          <a:lstStyle/>
          <a:p>
            <a:br>
              <a:rPr lang="ru-RU" sz="2400" dirty="0">
                <a:latin typeface="ArialMT"/>
              </a:rPr>
            </a:br>
            <a:endParaRPr lang="ru-RU" sz="2400" i="1" dirty="0">
              <a:latin typeface="ArialMT"/>
            </a:endParaRPr>
          </a:p>
        </p:txBody>
      </p:sp>
      <p:sp>
        <p:nvSpPr>
          <p:cNvPr id="4" name="Прямоугольник 3">
            <a:extLst>
              <a:ext uri="{FF2B5EF4-FFF2-40B4-BE49-F238E27FC236}">
                <a16:creationId xmlns:a16="http://schemas.microsoft.com/office/drawing/2014/main" id="{4E8BD87E-CA90-9E40-E313-61633502E588}"/>
              </a:ext>
            </a:extLst>
          </p:cNvPr>
          <p:cNvSpPr/>
          <p:nvPr/>
        </p:nvSpPr>
        <p:spPr>
          <a:xfrm>
            <a:off x="1906292" y="1007391"/>
            <a:ext cx="8788212" cy="6032421"/>
          </a:xfrm>
          <a:prstGeom prst="rect">
            <a:avLst/>
          </a:prstGeom>
        </p:spPr>
        <p:txBody>
          <a:bodyPr wrap="square">
            <a:spAutoFit/>
          </a:bodyPr>
          <a:lstStyle/>
          <a:p>
            <a:r>
              <a:rPr lang="ru-RU" sz="4000" b="1" dirty="0">
                <a:latin typeface="Arial" panose="020B0604020202020204" pitchFamily="34" charset="0"/>
              </a:rPr>
              <a:t>         </a:t>
            </a:r>
            <a:r>
              <a:rPr lang="ru-RU" sz="3600" b="1" dirty="0"/>
              <a:t>Задание на следующую неделю </a:t>
            </a:r>
            <a:endParaRPr lang="ru-RU" sz="3600" dirty="0"/>
          </a:p>
          <a:p>
            <a:r>
              <a:rPr lang="ru-RU" sz="3200" dirty="0"/>
              <a:t>  </a:t>
            </a:r>
            <a:r>
              <a:rPr lang="ru-RU" sz="3200" i="1" dirty="0"/>
              <a:t> </a:t>
            </a:r>
            <a:r>
              <a:rPr lang="ru-RU" sz="3200" i="1" dirty="0" err="1"/>
              <a:t>Создайте</a:t>
            </a:r>
            <a:r>
              <a:rPr lang="ru-RU" sz="3200" i="1" dirty="0"/>
              <a:t> один </a:t>
            </a:r>
            <a:r>
              <a:rPr lang="ru-RU" sz="3200" i="1" dirty="0" err="1"/>
              <a:t>маленькии</a:t>
            </a:r>
            <a:r>
              <a:rPr lang="ru-RU" sz="3200" i="1" dirty="0"/>
              <a:t>̆ «памятник» на </a:t>
            </a:r>
            <a:r>
              <a:rPr lang="ru-RU" sz="3200" i="1" dirty="0" err="1"/>
              <a:t>этои</a:t>
            </a:r>
            <a:r>
              <a:rPr lang="ru-RU" sz="3200" i="1" dirty="0"/>
              <a:t>̆ неделе. Начните собирать по камушку или другому небольшому напоминанию с тех мест, где Бог особенно проявил Себя и разрешил тупиковую ситуацию. Разместите эти напоминания на видном месте в доме. </a:t>
            </a:r>
            <a:r>
              <a:rPr lang="ru-RU" sz="3200" i="1" dirty="0" err="1"/>
              <a:t>Собирайтесь</a:t>
            </a:r>
            <a:r>
              <a:rPr lang="ru-RU" sz="3200" i="1" dirty="0"/>
              <a:t> </a:t>
            </a:r>
            <a:r>
              <a:rPr lang="ru-RU" sz="3200" i="1" dirty="0" err="1"/>
              <a:t>семьёи</a:t>
            </a:r>
            <a:r>
              <a:rPr lang="ru-RU" sz="3200" i="1" dirty="0"/>
              <a:t>̆ и </a:t>
            </a:r>
            <a:r>
              <a:rPr lang="ru-RU" sz="3200" i="1" dirty="0" err="1"/>
              <a:t>напоминайте</a:t>
            </a:r>
            <a:r>
              <a:rPr lang="ru-RU" sz="3200" i="1" dirty="0"/>
              <a:t> себе </a:t>
            </a:r>
          </a:p>
          <a:p>
            <a:r>
              <a:rPr lang="ru-RU" sz="3200" i="1" dirty="0"/>
              <a:t>с помощью этих «речных </a:t>
            </a:r>
            <a:r>
              <a:rPr lang="ru-RU" sz="3200" i="1" dirty="0" err="1"/>
              <a:t>камнеи</a:t>
            </a:r>
            <a:r>
              <a:rPr lang="ru-RU" sz="3200" i="1" dirty="0"/>
              <a:t>̆», что сделал Бог в </a:t>
            </a:r>
            <a:r>
              <a:rPr lang="ru-RU" sz="3200" i="1" dirty="0" err="1"/>
              <a:t>вашеи</a:t>
            </a:r>
            <a:r>
              <a:rPr lang="ru-RU" sz="3200" i="1" dirty="0"/>
              <a:t>̆ жизни! </a:t>
            </a:r>
          </a:p>
          <a:p>
            <a:r>
              <a:rPr lang="ru-RU" sz="4000" b="1" dirty="0">
                <a:latin typeface="Arial" panose="020B0604020202020204" pitchFamily="34" charset="0"/>
              </a:rPr>
              <a:t> </a:t>
            </a:r>
            <a:endParaRPr lang="ru-RU" sz="4000" dirty="0"/>
          </a:p>
          <a:p>
            <a:endParaRPr lang="ru-RU" dirty="0"/>
          </a:p>
        </p:txBody>
      </p:sp>
    </p:spTree>
    <p:extLst>
      <p:ext uri="{BB962C8B-B14F-4D97-AF65-F5344CB8AC3E}">
        <p14:creationId xmlns:p14="http://schemas.microsoft.com/office/powerpoint/2010/main" val="384272418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96347E-3631-B34C-B0B3-3DE9AFD1E6D0}"/>
              </a:ext>
            </a:extLst>
          </p:cNvPr>
          <p:cNvSpPr>
            <a:spLocks noGrp="1"/>
          </p:cNvSpPr>
          <p:nvPr>
            <p:ph type="title"/>
          </p:nvPr>
        </p:nvSpPr>
        <p:spPr/>
        <p:txBody>
          <a:bodyPr/>
          <a:lstStyle/>
          <a:p>
            <a:endParaRPr lang="ru-RU"/>
          </a:p>
        </p:txBody>
      </p:sp>
      <p:pic>
        <p:nvPicPr>
          <p:cNvPr id="3074" name="Picture 2">
            <a:extLst>
              <a:ext uri="{FF2B5EF4-FFF2-40B4-BE49-F238E27FC236}">
                <a16:creationId xmlns:a16="http://schemas.microsoft.com/office/drawing/2014/main" id="{A697EF30-38DC-1C49-BEDC-FC9950B3CFB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2888" y="84613"/>
            <a:ext cx="11715750" cy="663051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6BF32E32-F591-9843-BF20-B55EF456A2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25" y="113744"/>
            <a:ext cx="11715750" cy="663051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EA12347D-EEC8-974E-A1AF-780E4FD8639D}"/>
              </a:ext>
            </a:extLst>
          </p:cNvPr>
          <p:cNvSpPr/>
          <p:nvPr/>
        </p:nvSpPr>
        <p:spPr>
          <a:xfrm>
            <a:off x="1360968" y="945397"/>
            <a:ext cx="3899408" cy="6124754"/>
          </a:xfrm>
          <a:prstGeom prst="rect">
            <a:avLst/>
          </a:prstGeom>
        </p:spPr>
        <p:txBody>
          <a:bodyPr wrap="square">
            <a:spAutoFit/>
          </a:bodyPr>
          <a:lstStyle/>
          <a:p>
            <a:r>
              <a:rPr lang="ru-RU" sz="4000" b="1" i="1" dirty="0">
                <a:latin typeface="Arial" panose="020B0604020202020204" pitchFamily="34" charset="0"/>
              </a:rPr>
              <a:t>   </a:t>
            </a:r>
            <a:r>
              <a:rPr lang="ru-RU" sz="4000" b="1" i="1" dirty="0">
                <a:solidFill>
                  <a:schemeClr val="accent2">
                    <a:lumMod val="75000"/>
                  </a:schemeClr>
                </a:solidFill>
                <a:latin typeface="Arial" panose="020B0604020202020204" pitchFamily="34" charset="0"/>
              </a:rPr>
              <a:t>С БОГОМ В МОЛИТВЕ </a:t>
            </a:r>
          </a:p>
          <a:p>
            <a:r>
              <a:rPr lang="ru-RU" sz="3200" i="1">
                <a:solidFill>
                  <a:srgbClr val="7030A0"/>
                </a:solidFill>
                <a:latin typeface="Berlin Sans FB" panose="020F0502020204030204" pitchFamily="34" charset="0"/>
                <a:cs typeface="Dreaming Outloud Script Pro" panose="03050502040304050704" pitchFamily="66" charset="0"/>
              </a:rPr>
              <a:t>   </a:t>
            </a:r>
            <a:r>
              <a:rPr lang="ru-RU" sz="3200" i="1">
                <a:solidFill>
                  <a:schemeClr val="accent2">
                    <a:lumMod val="75000"/>
                  </a:schemeClr>
                </a:solidFill>
                <a:latin typeface="Berlin Sans FB" panose="020F0502020204030204" pitchFamily="34" charset="0"/>
                <a:cs typeface="Dreaming Outloud Script Pro" panose="03050502040304050704" pitchFamily="66" charset="0"/>
              </a:rPr>
              <a:t>М</a:t>
            </a:r>
            <a:r>
              <a:rPr lang="ru-RU" sz="3200" i="1">
                <a:solidFill>
                  <a:schemeClr val="accent2">
                    <a:lumMod val="75000"/>
                  </a:schemeClr>
                </a:solidFill>
              </a:rPr>
              <a:t>олитесь</a:t>
            </a:r>
            <a:r>
              <a:rPr lang="ru-RU" sz="3200" i="1" dirty="0">
                <a:solidFill>
                  <a:schemeClr val="accent2">
                    <a:lumMod val="75000"/>
                  </a:schemeClr>
                </a:solidFill>
              </a:rPr>
              <a:t>, чтобы </a:t>
            </a:r>
            <a:r>
              <a:rPr lang="ru-RU" sz="3200" i="1" dirty="0" err="1">
                <a:solidFill>
                  <a:schemeClr val="accent2">
                    <a:lumMod val="75000"/>
                  </a:schemeClr>
                </a:solidFill>
              </a:rPr>
              <a:t>каждыи</a:t>
            </a:r>
            <a:r>
              <a:rPr lang="ru-RU" sz="3200" i="1" dirty="0">
                <a:solidFill>
                  <a:schemeClr val="accent2">
                    <a:lumMod val="75000"/>
                  </a:schemeClr>
                </a:solidFill>
              </a:rPr>
              <a:t>̆ человек, </a:t>
            </a:r>
            <a:r>
              <a:rPr lang="ru-RU" sz="3200" i="1" dirty="0" err="1">
                <a:solidFill>
                  <a:schemeClr val="accent2">
                    <a:lumMod val="75000"/>
                  </a:schemeClr>
                </a:solidFill>
              </a:rPr>
              <a:t>находящийся</a:t>
            </a:r>
            <a:r>
              <a:rPr lang="ru-RU" sz="3200" i="1" dirty="0">
                <a:solidFill>
                  <a:schemeClr val="accent2">
                    <a:lumMod val="75000"/>
                  </a:schemeClr>
                </a:solidFill>
              </a:rPr>
              <a:t> рядом с вами, запомнил, что Бог делает для него </a:t>
            </a:r>
            <a:r>
              <a:rPr lang="ru-RU" sz="3200" i="1" dirty="0" err="1">
                <a:solidFill>
                  <a:schemeClr val="accent2">
                    <a:lumMod val="75000"/>
                  </a:schemeClr>
                </a:solidFill>
              </a:rPr>
              <a:t>сейчас</a:t>
            </a:r>
            <a:r>
              <a:rPr lang="ru-RU" sz="3200" i="1" dirty="0">
                <a:solidFill>
                  <a:schemeClr val="accent2">
                    <a:lumMod val="75000"/>
                  </a:schemeClr>
                </a:solidFill>
              </a:rPr>
              <a:t>.</a:t>
            </a:r>
            <a:r>
              <a:rPr lang="ru-RU" sz="3200" i="1" dirty="0">
                <a:solidFill>
                  <a:schemeClr val="accent2">
                    <a:lumMod val="75000"/>
                  </a:schemeClr>
                </a:solidFill>
                <a:latin typeface="Berlin Sans FB" panose="020F0502020204030204" pitchFamily="34" charset="0"/>
                <a:cs typeface="Dreaming Outloud Script Pro" panose="03050502040304050704" pitchFamily="66" charset="0"/>
              </a:rPr>
              <a:t> </a:t>
            </a:r>
          </a:p>
          <a:p>
            <a:endParaRPr lang="ru-RU" sz="4000" b="1" i="1" dirty="0">
              <a:solidFill>
                <a:schemeClr val="accent2">
                  <a:lumMod val="75000"/>
                </a:schemeClr>
              </a:solidFill>
              <a:latin typeface="Arial" panose="020B0604020202020204" pitchFamily="34" charset="0"/>
            </a:endParaRPr>
          </a:p>
          <a:p>
            <a:endParaRPr lang="ru-RU" sz="4000" b="1" i="1" dirty="0">
              <a:solidFill>
                <a:schemeClr val="accent2">
                  <a:lumMod val="75000"/>
                </a:schemeClr>
              </a:solidFill>
              <a:latin typeface="Arial" panose="020B0604020202020204" pitchFamily="34" charset="0"/>
            </a:endParaRPr>
          </a:p>
          <a:p>
            <a:r>
              <a:rPr lang="ru-RU" sz="4000" b="1" i="1" dirty="0">
                <a:solidFill>
                  <a:srgbClr val="7030A0"/>
                </a:solidFill>
              </a:rPr>
              <a:t>    </a:t>
            </a:r>
          </a:p>
        </p:txBody>
      </p:sp>
      <p:pic>
        <p:nvPicPr>
          <p:cNvPr id="6" name="Рисунок 5" descr="Изображение выглядит как человек, рука, скала&#10;&#10;Автоматически созданное описание">
            <a:extLst>
              <a:ext uri="{FF2B5EF4-FFF2-40B4-BE49-F238E27FC236}">
                <a16:creationId xmlns:a16="http://schemas.microsoft.com/office/drawing/2014/main" id="{622F4097-C536-627F-FA81-F3342959B03C}"/>
              </a:ext>
            </a:extLst>
          </p:cNvPr>
          <p:cNvPicPr>
            <a:picLocks noChangeAspect="1"/>
          </p:cNvPicPr>
          <p:nvPr/>
        </p:nvPicPr>
        <p:blipFill>
          <a:blip r:embed="rId4"/>
          <a:stretch>
            <a:fillRect/>
          </a:stretch>
        </p:blipFill>
        <p:spPr>
          <a:xfrm>
            <a:off x="5690143" y="1654934"/>
            <a:ext cx="5289424" cy="3513414"/>
          </a:xfrm>
          <a:prstGeom prst="rect">
            <a:avLst/>
          </a:prstGeom>
        </p:spPr>
      </p:pic>
    </p:spTree>
    <p:extLst>
      <p:ext uri="{BB962C8B-B14F-4D97-AF65-F5344CB8AC3E}">
        <p14:creationId xmlns:p14="http://schemas.microsoft.com/office/powerpoint/2010/main" val="6342257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F153A0-AB59-5548-9E43-D98AC0BA68C4}"/>
              </a:ext>
            </a:extLst>
          </p:cNvPr>
          <p:cNvSpPr>
            <a:spLocks noGrp="1"/>
          </p:cNvSpPr>
          <p:nvPr>
            <p:ph type="title"/>
          </p:nvPr>
        </p:nvSpPr>
        <p:spPr/>
        <p:txBody>
          <a:bodyPr/>
          <a:lstStyle/>
          <a:p>
            <a:endParaRPr lang="ru-RU" dirty="0"/>
          </a:p>
        </p:txBody>
      </p:sp>
      <p:pic>
        <p:nvPicPr>
          <p:cNvPr id="2050" name="Picture 2">
            <a:extLst>
              <a:ext uri="{FF2B5EF4-FFF2-40B4-BE49-F238E27FC236}">
                <a16:creationId xmlns:a16="http://schemas.microsoft.com/office/drawing/2014/main" id="{3F7F3885-682B-9D45-9690-B86A4AB2F83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4338" y="107156"/>
            <a:ext cx="11444287" cy="664368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B33D2082-31EA-ED46-BA4A-8AD92A5017DC}"/>
              </a:ext>
            </a:extLst>
          </p:cNvPr>
          <p:cNvSpPr/>
          <p:nvPr/>
        </p:nvSpPr>
        <p:spPr>
          <a:xfrm>
            <a:off x="1643063" y="1328738"/>
            <a:ext cx="9015412" cy="523220"/>
          </a:xfrm>
          <a:prstGeom prst="rect">
            <a:avLst/>
          </a:prstGeom>
        </p:spPr>
        <p:txBody>
          <a:bodyPr wrap="square">
            <a:spAutoFit/>
          </a:bodyPr>
          <a:lstStyle/>
          <a:p>
            <a:r>
              <a:rPr lang="ru-RU" sz="2800" b="1" i="1" dirty="0">
                <a:latin typeface="Arial" panose="020B0604020202020204" pitchFamily="34" charset="0"/>
              </a:rPr>
              <a:t>    </a:t>
            </a:r>
            <a:endParaRPr lang="ru-RU" sz="2800" dirty="0"/>
          </a:p>
        </p:txBody>
      </p:sp>
    </p:spTree>
    <p:extLst>
      <p:ext uri="{BB962C8B-B14F-4D97-AF65-F5344CB8AC3E}">
        <p14:creationId xmlns:p14="http://schemas.microsoft.com/office/powerpoint/2010/main" val="160481061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425FCF-D0C7-CD4B-BAA1-45B9C0DE0AB8}"/>
              </a:ext>
            </a:extLst>
          </p:cNvPr>
          <p:cNvSpPr>
            <a:spLocks noGrp="1"/>
          </p:cNvSpPr>
          <p:nvPr>
            <p:ph type="title"/>
          </p:nvPr>
        </p:nvSpPr>
        <p:spPr/>
        <p:txBody>
          <a:bodyPr/>
          <a:lstStyle/>
          <a:p>
            <a:endParaRPr lang="ru-RU"/>
          </a:p>
        </p:txBody>
      </p:sp>
      <p:pic>
        <p:nvPicPr>
          <p:cNvPr id="1026" name="Picture 2">
            <a:extLst>
              <a:ext uri="{FF2B5EF4-FFF2-40B4-BE49-F238E27FC236}">
                <a16:creationId xmlns:a16="http://schemas.microsoft.com/office/drawing/2014/main" id="{A9DE2204-E8C1-EB48-90D0-6C7C329DFA0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5763" y="221774"/>
            <a:ext cx="11315700" cy="650367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7ECDF917-A787-6D43-B669-8BFC5DFE696D}"/>
              </a:ext>
            </a:extLst>
          </p:cNvPr>
          <p:cNvSpPr/>
          <p:nvPr/>
        </p:nvSpPr>
        <p:spPr>
          <a:xfrm>
            <a:off x="2374489" y="1194619"/>
            <a:ext cx="7580671" cy="1200329"/>
          </a:xfrm>
          <a:prstGeom prst="rect">
            <a:avLst/>
          </a:prstGeom>
        </p:spPr>
        <p:txBody>
          <a:bodyPr wrap="square">
            <a:spAutoFit/>
          </a:bodyPr>
          <a:lstStyle/>
          <a:p>
            <a:endParaRPr lang="ru-RU" sz="2400" b="1" i="1" u="sng" dirty="0">
              <a:latin typeface="ArialMT"/>
            </a:endParaRPr>
          </a:p>
          <a:p>
            <a:br>
              <a:rPr lang="ru-RU" sz="2400" dirty="0">
                <a:latin typeface="ArialMT"/>
              </a:rPr>
            </a:br>
            <a:endParaRPr lang="ru-RU" sz="2400" i="1" dirty="0">
              <a:latin typeface="ArialMT"/>
            </a:endParaRPr>
          </a:p>
        </p:txBody>
      </p:sp>
    </p:spTree>
    <p:extLst>
      <p:ext uri="{BB962C8B-B14F-4D97-AF65-F5344CB8AC3E}">
        <p14:creationId xmlns:p14="http://schemas.microsoft.com/office/powerpoint/2010/main" val="507021029"/>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96347E-3631-B34C-B0B3-3DE9AFD1E6D0}"/>
              </a:ext>
            </a:extLst>
          </p:cNvPr>
          <p:cNvSpPr>
            <a:spLocks noGrp="1"/>
          </p:cNvSpPr>
          <p:nvPr>
            <p:ph type="title"/>
          </p:nvPr>
        </p:nvSpPr>
        <p:spPr/>
        <p:txBody>
          <a:bodyPr/>
          <a:lstStyle/>
          <a:p>
            <a:endParaRPr lang="ru-RU"/>
          </a:p>
        </p:txBody>
      </p:sp>
      <p:pic>
        <p:nvPicPr>
          <p:cNvPr id="3074" name="Picture 2">
            <a:extLst>
              <a:ext uri="{FF2B5EF4-FFF2-40B4-BE49-F238E27FC236}">
                <a16:creationId xmlns:a16="http://schemas.microsoft.com/office/drawing/2014/main" id="{A697EF30-38DC-1C49-BEDC-FC9950B3CFB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flipH="1" flipV="1">
            <a:off x="-2863423" y="6857999"/>
            <a:ext cx="80466" cy="45719"/>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3FAA8B9E-92DE-E84D-A52D-18FBF9949927}"/>
              </a:ext>
            </a:extLst>
          </p:cNvPr>
          <p:cNvSpPr/>
          <p:nvPr/>
        </p:nvSpPr>
        <p:spPr>
          <a:xfrm>
            <a:off x="6270170" y="829781"/>
            <a:ext cx="3162588" cy="461665"/>
          </a:xfrm>
          <a:prstGeom prst="rect">
            <a:avLst/>
          </a:prstGeom>
        </p:spPr>
        <p:txBody>
          <a:bodyPr wrap="square">
            <a:spAutoFit/>
          </a:bodyPr>
          <a:lstStyle/>
          <a:p>
            <a:r>
              <a:rPr lang="ru-RU" sz="2400" dirty="0">
                <a:latin typeface="ArialMT"/>
              </a:rPr>
              <a:t>ЧАСТЬ ПЯТАЯ </a:t>
            </a:r>
            <a:endParaRPr lang="ru-RU" sz="2400" dirty="0"/>
          </a:p>
        </p:txBody>
      </p:sp>
      <p:sp>
        <p:nvSpPr>
          <p:cNvPr id="7" name="Прямоугольник 6">
            <a:extLst>
              <a:ext uri="{FF2B5EF4-FFF2-40B4-BE49-F238E27FC236}">
                <a16:creationId xmlns:a16="http://schemas.microsoft.com/office/drawing/2014/main" id="{3490C515-A5C5-E34D-9BB3-2570DBF85B98}"/>
              </a:ext>
            </a:extLst>
          </p:cNvPr>
          <p:cNvSpPr/>
          <p:nvPr/>
        </p:nvSpPr>
        <p:spPr>
          <a:xfrm>
            <a:off x="1282534" y="2339440"/>
            <a:ext cx="8906495" cy="1015663"/>
          </a:xfrm>
          <a:prstGeom prst="rect">
            <a:avLst/>
          </a:prstGeom>
        </p:spPr>
        <p:txBody>
          <a:bodyPr wrap="square">
            <a:spAutoFit/>
          </a:bodyPr>
          <a:lstStyle/>
          <a:p>
            <a:r>
              <a:rPr lang="ru-RU" sz="6000" b="1" i="1" dirty="0">
                <a:latin typeface="Baskerville" panose="02020502070401020303" pitchFamily="18" charset="0"/>
              </a:rPr>
              <a:t> </a:t>
            </a:r>
            <a:endParaRPr lang="ru-RU" sz="6000" dirty="0"/>
          </a:p>
        </p:txBody>
      </p:sp>
      <p:sp>
        <p:nvSpPr>
          <p:cNvPr id="8" name="Прямоугольник 7">
            <a:extLst>
              <a:ext uri="{FF2B5EF4-FFF2-40B4-BE49-F238E27FC236}">
                <a16:creationId xmlns:a16="http://schemas.microsoft.com/office/drawing/2014/main" id="{76FE73DC-D6AC-AB40-A66E-5C9AD8C5452A}"/>
              </a:ext>
            </a:extLst>
          </p:cNvPr>
          <p:cNvSpPr/>
          <p:nvPr/>
        </p:nvSpPr>
        <p:spPr>
          <a:xfrm>
            <a:off x="6095999" y="1937776"/>
            <a:ext cx="4648201" cy="1015663"/>
          </a:xfrm>
          <a:prstGeom prst="rect">
            <a:avLst/>
          </a:prstGeom>
        </p:spPr>
        <p:txBody>
          <a:bodyPr wrap="square">
            <a:spAutoFit/>
          </a:bodyPr>
          <a:lstStyle/>
          <a:p>
            <a:r>
              <a:rPr lang="ru-RU" sz="6000" b="1" i="1" dirty="0">
                <a:solidFill>
                  <a:srgbClr val="C00000"/>
                </a:solidFill>
                <a:latin typeface="Baskerville" panose="02020502070401020303" pitchFamily="18" charset="0"/>
              </a:rPr>
              <a:t> </a:t>
            </a:r>
            <a:endParaRPr lang="ru-RU" sz="6000" dirty="0">
              <a:solidFill>
                <a:srgbClr val="C00000"/>
              </a:solidFill>
            </a:endParaRPr>
          </a:p>
        </p:txBody>
      </p:sp>
      <p:sp>
        <p:nvSpPr>
          <p:cNvPr id="6" name="Прямоугольник 5">
            <a:extLst>
              <a:ext uri="{FF2B5EF4-FFF2-40B4-BE49-F238E27FC236}">
                <a16:creationId xmlns:a16="http://schemas.microsoft.com/office/drawing/2014/main" id="{5F50858B-57BF-2244-BD4D-8385F81159E3}"/>
              </a:ext>
            </a:extLst>
          </p:cNvPr>
          <p:cNvSpPr/>
          <p:nvPr/>
        </p:nvSpPr>
        <p:spPr>
          <a:xfrm>
            <a:off x="5402179" y="2155344"/>
            <a:ext cx="5831260" cy="1107996"/>
          </a:xfrm>
          <a:prstGeom prst="rect">
            <a:avLst/>
          </a:prstGeom>
        </p:spPr>
        <p:txBody>
          <a:bodyPr wrap="square">
            <a:spAutoFit/>
          </a:bodyPr>
          <a:lstStyle/>
          <a:p>
            <a:r>
              <a:rPr lang="ru-RU" sz="6600" b="1" i="1" dirty="0">
                <a:solidFill>
                  <a:schemeClr val="accent1">
                    <a:lumMod val="50000"/>
                  </a:schemeClr>
                </a:solidFill>
                <a:latin typeface="Baskerville" panose="02020502070401020303" pitchFamily="18" charset="0"/>
              </a:rPr>
              <a:t> </a:t>
            </a:r>
            <a:endParaRPr lang="ru-RU" sz="6600" dirty="0">
              <a:solidFill>
                <a:schemeClr val="accent1">
                  <a:lumMod val="50000"/>
                </a:schemeClr>
              </a:solidFill>
            </a:endParaRPr>
          </a:p>
        </p:txBody>
      </p:sp>
      <p:sp>
        <p:nvSpPr>
          <p:cNvPr id="4" name="Прямоугольник 3">
            <a:extLst>
              <a:ext uri="{FF2B5EF4-FFF2-40B4-BE49-F238E27FC236}">
                <a16:creationId xmlns:a16="http://schemas.microsoft.com/office/drawing/2014/main" id="{16C6FA02-92C5-EC48-A46D-569A8DA0F84A}"/>
              </a:ext>
            </a:extLst>
          </p:cNvPr>
          <p:cNvSpPr/>
          <p:nvPr/>
        </p:nvSpPr>
        <p:spPr>
          <a:xfrm>
            <a:off x="5218812" y="1291446"/>
            <a:ext cx="5831260" cy="3785652"/>
          </a:xfrm>
          <a:prstGeom prst="rect">
            <a:avLst/>
          </a:prstGeom>
        </p:spPr>
        <p:txBody>
          <a:bodyPr wrap="square">
            <a:spAutoFit/>
          </a:bodyPr>
          <a:lstStyle/>
          <a:p>
            <a:r>
              <a:rPr lang="ru-RU" sz="6000" b="1" i="1" dirty="0">
                <a:latin typeface="Baskerville" panose="02020502070401020303" pitchFamily="18" charset="0"/>
              </a:rPr>
              <a:t>По правилу  </a:t>
            </a:r>
          </a:p>
          <a:p>
            <a:r>
              <a:rPr lang="ru-RU" sz="6000" b="1" i="1" dirty="0">
                <a:latin typeface="Baskerville" panose="02020502070401020303" pitchFamily="18" charset="0"/>
              </a:rPr>
              <a:t>    Книги</a:t>
            </a:r>
            <a:endParaRPr lang="ru-RU" sz="6000" dirty="0"/>
          </a:p>
          <a:p>
            <a:r>
              <a:rPr lang="ru-RU" sz="6000" b="1" i="1" dirty="0">
                <a:solidFill>
                  <a:srgbClr val="C00000"/>
                </a:solidFill>
                <a:latin typeface="Baskerville" panose="02020502070401020303" pitchFamily="18" charset="0"/>
              </a:rPr>
              <a:t>Второзакония</a:t>
            </a:r>
            <a:r>
              <a:rPr lang="ru-RU" sz="6000" b="1" i="1" dirty="0">
                <a:latin typeface="Baskerville" panose="02020502070401020303" pitchFamily="18" charset="0"/>
              </a:rPr>
              <a:t> </a:t>
            </a:r>
            <a:endParaRPr lang="ru-RU" sz="6000" dirty="0"/>
          </a:p>
          <a:p>
            <a:r>
              <a:rPr lang="ru-RU" sz="6000" dirty="0">
                <a:latin typeface="Baskerville" panose="02020502070401020303" pitchFamily="18" charset="0"/>
              </a:rPr>
              <a:t>(часть вторая) </a:t>
            </a:r>
            <a:endParaRPr lang="ru-RU" sz="6000" dirty="0"/>
          </a:p>
        </p:txBody>
      </p:sp>
      <p:pic>
        <p:nvPicPr>
          <p:cNvPr id="11" name="Picture 2">
            <a:extLst>
              <a:ext uri="{FF2B5EF4-FFF2-40B4-BE49-F238E27FC236}">
                <a16:creationId xmlns:a16="http://schemas.microsoft.com/office/drawing/2014/main" id="{45F1FBF5-621D-78B1-BC68-946F48525E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272" y="91439"/>
            <a:ext cx="11949451" cy="672084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page65image63113472">
            <a:extLst>
              <a:ext uri="{FF2B5EF4-FFF2-40B4-BE49-F238E27FC236}">
                <a16:creationId xmlns:a16="http://schemas.microsoft.com/office/drawing/2014/main" id="{89F18606-A64D-B9CE-9323-DCABF340D6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5473" cy="457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ge65image52483360">
            <a:extLst>
              <a:ext uri="{FF2B5EF4-FFF2-40B4-BE49-F238E27FC236}">
                <a16:creationId xmlns:a16="http://schemas.microsoft.com/office/drawing/2014/main" id="{A3A07616-F241-9724-86C5-BF2CBF0902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2535" y="594754"/>
            <a:ext cx="3936278" cy="5686776"/>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a:extLst>
              <a:ext uri="{FF2B5EF4-FFF2-40B4-BE49-F238E27FC236}">
                <a16:creationId xmlns:a16="http://schemas.microsoft.com/office/drawing/2014/main" id="{40417330-89CB-0195-9BA9-10B07F82A233}"/>
              </a:ext>
            </a:extLst>
          </p:cNvPr>
          <p:cNvSpPr/>
          <p:nvPr/>
        </p:nvSpPr>
        <p:spPr>
          <a:xfrm>
            <a:off x="6270170" y="1291446"/>
            <a:ext cx="4344207" cy="2923877"/>
          </a:xfrm>
          <a:prstGeom prst="rect">
            <a:avLst/>
          </a:prstGeom>
        </p:spPr>
        <p:txBody>
          <a:bodyPr wrap="square">
            <a:spAutoFit/>
          </a:bodyPr>
          <a:lstStyle/>
          <a:p>
            <a:r>
              <a:rPr lang="ru-RU" sz="2000" dirty="0">
                <a:latin typeface="ArialMT"/>
              </a:rPr>
              <a:t>ЧАСТЬ ШЕСТАЯ </a:t>
            </a:r>
            <a:endParaRPr lang="ru-RU" sz="2000" dirty="0"/>
          </a:p>
          <a:p>
            <a:endParaRPr lang="ru-RU" sz="2000" b="1" i="1" dirty="0">
              <a:latin typeface="Baskerville" panose="02020502070401020303" pitchFamily="18" charset="0"/>
            </a:endParaRPr>
          </a:p>
          <a:p>
            <a:r>
              <a:rPr lang="ru-RU" sz="7200" b="1" i="1" dirty="0">
                <a:solidFill>
                  <a:schemeClr val="bg2">
                    <a:lumMod val="10000"/>
                  </a:schemeClr>
                </a:solidFill>
                <a:latin typeface="Baskerville" panose="02020502070401020303" pitchFamily="18" charset="0"/>
              </a:rPr>
              <a:t>Речные     камни </a:t>
            </a:r>
            <a:endParaRPr lang="ru-RU" sz="7200" dirty="0">
              <a:solidFill>
                <a:schemeClr val="bg2">
                  <a:lumMod val="10000"/>
                </a:schemeClr>
              </a:solidFill>
            </a:endParaRPr>
          </a:p>
        </p:txBody>
      </p:sp>
    </p:spTree>
    <p:extLst>
      <p:ext uri="{BB962C8B-B14F-4D97-AF65-F5344CB8AC3E}">
        <p14:creationId xmlns:p14="http://schemas.microsoft.com/office/powerpoint/2010/main" val="233753840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96347E-3631-B34C-B0B3-3DE9AFD1E6D0}"/>
              </a:ext>
            </a:extLst>
          </p:cNvPr>
          <p:cNvSpPr>
            <a:spLocks noGrp="1"/>
          </p:cNvSpPr>
          <p:nvPr>
            <p:ph type="title"/>
          </p:nvPr>
        </p:nvSpPr>
        <p:spPr/>
        <p:txBody>
          <a:bodyPr/>
          <a:lstStyle/>
          <a:p>
            <a:endParaRPr lang="ru-RU"/>
          </a:p>
        </p:txBody>
      </p:sp>
      <p:pic>
        <p:nvPicPr>
          <p:cNvPr id="3074" name="Picture 2">
            <a:extLst>
              <a:ext uri="{FF2B5EF4-FFF2-40B4-BE49-F238E27FC236}">
                <a16:creationId xmlns:a16="http://schemas.microsoft.com/office/drawing/2014/main" id="{A697EF30-38DC-1C49-BEDC-FC9950B3CFB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2888" y="84613"/>
            <a:ext cx="11715750" cy="663051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4EC3B00B-F2A4-5CD9-D9B0-1D7122E5E148}"/>
              </a:ext>
            </a:extLst>
          </p:cNvPr>
          <p:cNvSpPr/>
          <p:nvPr/>
        </p:nvSpPr>
        <p:spPr>
          <a:xfrm>
            <a:off x="1628078" y="1092820"/>
            <a:ext cx="8341112" cy="4770537"/>
          </a:xfrm>
          <a:prstGeom prst="rect">
            <a:avLst/>
          </a:prstGeom>
        </p:spPr>
        <p:txBody>
          <a:bodyPr wrap="square">
            <a:spAutoFit/>
          </a:bodyPr>
          <a:lstStyle/>
          <a:p>
            <a:r>
              <a:rPr lang="ru-RU" sz="3200" b="1" dirty="0">
                <a:latin typeface="Arial" panose="020B0604020202020204" pitchFamily="34" charset="0"/>
              </a:rPr>
              <a:t>      </a:t>
            </a:r>
            <a:r>
              <a:rPr lang="ru-RU" sz="4000" b="1" dirty="0">
                <a:latin typeface="Arial" panose="020B0604020202020204" pitchFamily="34" charset="0"/>
              </a:rPr>
              <a:t>       СТРОИМ МОСТЫ: </a:t>
            </a:r>
            <a:endParaRPr lang="ru-RU" sz="4000" dirty="0"/>
          </a:p>
          <a:p>
            <a:r>
              <a:rPr lang="ru-RU" sz="4000" b="1" dirty="0">
                <a:latin typeface="Arial" panose="020B0604020202020204" pitchFamily="34" charset="0"/>
              </a:rPr>
              <a:t>            ДРУГ С ДРУГОМ </a:t>
            </a:r>
            <a:endParaRPr lang="ru-RU" sz="4000" dirty="0"/>
          </a:p>
          <a:p>
            <a:r>
              <a:rPr lang="ru-RU" sz="4000" dirty="0">
                <a:latin typeface="ArialMT"/>
              </a:rPr>
              <a:t>  </a:t>
            </a:r>
            <a:endParaRPr lang="ru-RU" sz="4000" dirty="0"/>
          </a:p>
          <a:p>
            <a:r>
              <a:rPr lang="ru-RU" sz="4800" i="1" dirty="0">
                <a:solidFill>
                  <a:srgbClr val="7030A0"/>
                </a:solidFill>
              </a:rPr>
              <a:t>    Назовите какое-нибудь счастливое воспоминание из детства. </a:t>
            </a:r>
          </a:p>
          <a:p>
            <a:endParaRPr lang="ru-RU" sz="4000" dirty="0"/>
          </a:p>
        </p:txBody>
      </p:sp>
    </p:spTree>
    <p:extLst>
      <p:ext uri="{BB962C8B-B14F-4D97-AF65-F5344CB8AC3E}">
        <p14:creationId xmlns:p14="http://schemas.microsoft.com/office/powerpoint/2010/main" val="328018508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F153A0-AB59-5548-9E43-D98AC0BA68C4}"/>
              </a:ext>
            </a:extLst>
          </p:cNvPr>
          <p:cNvSpPr>
            <a:spLocks noGrp="1"/>
          </p:cNvSpPr>
          <p:nvPr>
            <p:ph type="title"/>
          </p:nvPr>
        </p:nvSpPr>
        <p:spPr/>
        <p:txBody>
          <a:bodyPr/>
          <a:lstStyle/>
          <a:p>
            <a:endParaRPr lang="ru-RU" dirty="0"/>
          </a:p>
        </p:txBody>
      </p:sp>
      <p:pic>
        <p:nvPicPr>
          <p:cNvPr id="2050" name="Picture 2">
            <a:extLst>
              <a:ext uri="{FF2B5EF4-FFF2-40B4-BE49-F238E27FC236}">
                <a16:creationId xmlns:a16="http://schemas.microsoft.com/office/drawing/2014/main" id="{3F7F3885-682B-9D45-9690-B86A4AB2F83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4338" y="107156"/>
            <a:ext cx="11444287" cy="664368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B33D2082-31EA-ED46-BA4A-8AD92A5017DC}"/>
              </a:ext>
            </a:extLst>
          </p:cNvPr>
          <p:cNvSpPr/>
          <p:nvPr/>
        </p:nvSpPr>
        <p:spPr>
          <a:xfrm>
            <a:off x="1643063" y="1328738"/>
            <a:ext cx="9015412" cy="523220"/>
          </a:xfrm>
          <a:prstGeom prst="rect">
            <a:avLst/>
          </a:prstGeom>
        </p:spPr>
        <p:txBody>
          <a:bodyPr wrap="square">
            <a:spAutoFit/>
          </a:bodyPr>
          <a:lstStyle/>
          <a:p>
            <a:r>
              <a:rPr lang="ru-RU" sz="2800" b="1" i="1" dirty="0">
                <a:latin typeface="Arial" panose="020B0604020202020204" pitchFamily="34" charset="0"/>
              </a:rPr>
              <a:t>    </a:t>
            </a:r>
            <a:endParaRPr lang="ru-RU" sz="2800" dirty="0"/>
          </a:p>
        </p:txBody>
      </p:sp>
      <p:sp>
        <p:nvSpPr>
          <p:cNvPr id="5" name="Прямоугольник 4">
            <a:extLst>
              <a:ext uri="{FF2B5EF4-FFF2-40B4-BE49-F238E27FC236}">
                <a16:creationId xmlns:a16="http://schemas.microsoft.com/office/drawing/2014/main" id="{C5582723-A41F-394F-9384-5F9C27EFAE7F}"/>
              </a:ext>
            </a:extLst>
          </p:cNvPr>
          <p:cNvSpPr/>
          <p:nvPr/>
        </p:nvSpPr>
        <p:spPr>
          <a:xfrm>
            <a:off x="1875295" y="712922"/>
            <a:ext cx="8415580" cy="5970865"/>
          </a:xfrm>
          <a:prstGeom prst="rect">
            <a:avLst/>
          </a:prstGeom>
        </p:spPr>
        <p:txBody>
          <a:bodyPr wrap="square">
            <a:spAutoFit/>
          </a:bodyPr>
          <a:lstStyle/>
          <a:p>
            <a:r>
              <a:rPr lang="ru-RU" sz="2800" b="1" i="1" dirty="0">
                <a:latin typeface="Arial" panose="020B0604020202020204" pitchFamily="34" charset="0"/>
              </a:rPr>
              <a:t>С ЗАДАНИЕМ НА ПРОШЛОЙ НЕДЕЛЕ</a:t>
            </a:r>
          </a:p>
          <a:p>
            <a:br>
              <a:rPr lang="ru-RU" dirty="0"/>
            </a:br>
            <a:r>
              <a:rPr lang="ru-RU" sz="2800" dirty="0"/>
              <a:t>1. Перед тем, как открыть Библию, </a:t>
            </a:r>
          </a:p>
          <a:p>
            <a:r>
              <a:rPr lang="ru-RU" sz="2800" dirty="0"/>
              <a:t>помолитесь, чтобы Бог послал вам Святого Духа, </a:t>
            </a:r>
            <a:r>
              <a:rPr lang="ru-RU" sz="2800" dirty="0" err="1"/>
              <a:t>которыи</a:t>
            </a:r>
            <a:r>
              <a:rPr lang="ru-RU" sz="2800" dirty="0"/>
              <a:t>̆ </a:t>
            </a:r>
            <a:r>
              <a:rPr lang="ru-RU" sz="2800" dirty="0" err="1"/>
              <a:t>поведёт</a:t>
            </a:r>
            <a:r>
              <a:rPr lang="ru-RU" sz="2800" dirty="0"/>
              <a:t> вас к Истине. </a:t>
            </a:r>
          </a:p>
          <a:p>
            <a:r>
              <a:rPr lang="ru-RU" sz="2800" dirty="0"/>
              <a:t>2. Пусть </a:t>
            </a:r>
            <a:r>
              <a:rPr lang="ru-RU" sz="2800" dirty="0" err="1"/>
              <a:t>главнои</a:t>
            </a:r>
            <a:r>
              <a:rPr lang="ru-RU" sz="2800" dirty="0"/>
              <a:t>̆ целью вашего изучения будет Иисус. </a:t>
            </a:r>
          </a:p>
          <a:p>
            <a:r>
              <a:rPr lang="ru-RU" sz="2800" dirty="0"/>
              <a:t>3. Сразу же </a:t>
            </a:r>
            <a:r>
              <a:rPr lang="ru-RU" sz="2800" dirty="0" err="1"/>
              <a:t>применяйте</a:t>
            </a:r>
            <a:r>
              <a:rPr lang="ru-RU" sz="2800" dirty="0"/>
              <a:t> то, чему научились сегодня в течение дня.  </a:t>
            </a:r>
          </a:p>
          <a:p>
            <a:r>
              <a:rPr lang="ru-RU" sz="2800" dirty="0"/>
              <a:t>4. </a:t>
            </a:r>
            <a:r>
              <a:rPr lang="ru-RU" sz="2800" dirty="0" err="1"/>
              <a:t>Каждыи</a:t>
            </a:r>
            <a:r>
              <a:rPr lang="ru-RU" sz="2800" dirty="0"/>
              <a:t>̆ день </a:t>
            </a:r>
            <a:r>
              <a:rPr lang="ru-RU" sz="2800" dirty="0" err="1"/>
              <a:t>рассказывайте</a:t>
            </a:r>
            <a:r>
              <a:rPr lang="ru-RU" sz="2800" dirty="0"/>
              <a:t> кому- </a:t>
            </a:r>
            <a:r>
              <a:rPr lang="ru-RU" sz="2800" dirty="0" err="1"/>
              <a:t>нибудь</a:t>
            </a:r>
            <a:r>
              <a:rPr lang="ru-RU" sz="2800" dirty="0"/>
              <a:t>, что нового вы узнали! </a:t>
            </a:r>
          </a:p>
          <a:p>
            <a:r>
              <a:rPr lang="ru-RU" sz="2800" dirty="0"/>
              <a:t>5. Ежедневно </a:t>
            </a:r>
            <a:r>
              <a:rPr lang="ru-RU" sz="2800" dirty="0" err="1"/>
              <a:t>узнавайте</a:t>
            </a:r>
            <a:r>
              <a:rPr lang="ru-RU" sz="2800" dirty="0"/>
              <a:t> у каждого члена семьи, что нового он узнал об Иисусе. </a:t>
            </a:r>
          </a:p>
          <a:p>
            <a:endParaRPr lang="ru-RU" sz="2800" b="1" i="1" dirty="0">
              <a:latin typeface="Arial" panose="020B0604020202020204" pitchFamily="34" charset="0"/>
            </a:endParaRPr>
          </a:p>
          <a:p>
            <a:r>
              <a:rPr lang="ru-RU" sz="2800" b="1" i="1" dirty="0">
                <a:latin typeface="Arial" panose="020B0604020202020204" pitchFamily="34" charset="0"/>
              </a:rPr>
              <a:t> </a:t>
            </a:r>
            <a:endParaRPr lang="ru-RU" sz="2800" dirty="0"/>
          </a:p>
        </p:txBody>
      </p:sp>
    </p:spTree>
    <p:extLst>
      <p:ext uri="{BB962C8B-B14F-4D97-AF65-F5344CB8AC3E}">
        <p14:creationId xmlns:p14="http://schemas.microsoft.com/office/powerpoint/2010/main" val="926041388"/>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96347E-3631-B34C-B0B3-3DE9AFD1E6D0}"/>
              </a:ext>
            </a:extLst>
          </p:cNvPr>
          <p:cNvSpPr>
            <a:spLocks noGrp="1"/>
          </p:cNvSpPr>
          <p:nvPr>
            <p:ph type="title"/>
          </p:nvPr>
        </p:nvSpPr>
        <p:spPr/>
        <p:txBody>
          <a:bodyPr/>
          <a:lstStyle/>
          <a:p>
            <a:endParaRPr lang="ru-RU"/>
          </a:p>
        </p:txBody>
      </p:sp>
      <p:pic>
        <p:nvPicPr>
          <p:cNvPr id="3074" name="Picture 2">
            <a:extLst>
              <a:ext uri="{FF2B5EF4-FFF2-40B4-BE49-F238E27FC236}">
                <a16:creationId xmlns:a16="http://schemas.microsoft.com/office/drawing/2014/main" id="{A697EF30-38DC-1C49-BEDC-FC9950B3CFB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6325" y="113743"/>
            <a:ext cx="11979349" cy="6630511"/>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a:extLst>
              <a:ext uri="{FF2B5EF4-FFF2-40B4-BE49-F238E27FC236}">
                <a16:creationId xmlns:a16="http://schemas.microsoft.com/office/drawing/2014/main" id="{96D94C91-034D-9E47-A580-523F167E5D1B}"/>
              </a:ext>
            </a:extLst>
          </p:cNvPr>
          <p:cNvSpPr/>
          <p:nvPr/>
        </p:nvSpPr>
        <p:spPr>
          <a:xfrm>
            <a:off x="1033670" y="869795"/>
            <a:ext cx="10095247" cy="5816977"/>
          </a:xfrm>
          <a:prstGeom prst="rect">
            <a:avLst/>
          </a:prstGeom>
        </p:spPr>
        <p:txBody>
          <a:bodyPr wrap="square">
            <a:spAutoFit/>
          </a:bodyPr>
          <a:lstStyle/>
          <a:p>
            <a:r>
              <a:rPr lang="ru-RU" sz="2800" b="1" dirty="0">
                <a:solidFill>
                  <a:srgbClr val="C00000"/>
                </a:solidFill>
                <a:latin typeface="Arial" panose="020B0604020202020204" pitchFamily="34" charset="0"/>
              </a:rPr>
              <a:t>     СО СЛОВОМ БОЖЬИМ НА ЭТОТ ДЕНЬ</a:t>
            </a:r>
          </a:p>
          <a:p>
            <a:r>
              <a:rPr lang="ru-RU" sz="3200" dirty="0"/>
              <a:t>  Изобразите </a:t>
            </a:r>
            <a:r>
              <a:rPr lang="ru-RU" sz="3200" dirty="0" err="1"/>
              <a:t>пантомимои</a:t>
            </a:r>
            <a:r>
              <a:rPr lang="ru-RU" sz="3200" dirty="0"/>
              <a:t>̆, что вам нравится коллекционировать. Кто угадает, что вы собираете? Расскажите, почему вам нравится это собирать. </a:t>
            </a:r>
            <a:r>
              <a:rPr lang="ru-RU" sz="3200" dirty="0" err="1"/>
              <a:t>Откройте</a:t>
            </a:r>
            <a:r>
              <a:rPr lang="ru-RU" sz="3200" dirty="0"/>
              <a:t> для себя, что в Писании сказано о том, чтобы помнить о Боге. </a:t>
            </a:r>
          </a:p>
          <a:p>
            <a:endParaRPr lang="ru-RU" sz="2800" b="1" i="1" dirty="0">
              <a:solidFill>
                <a:srgbClr val="C00000"/>
              </a:solidFill>
              <a:latin typeface="Arial" panose="020B0604020202020204" pitchFamily="34" charset="0"/>
            </a:endParaRPr>
          </a:p>
          <a:p>
            <a:r>
              <a:rPr lang="ru-RU" sz="3200" b="1" i="1" dirty="0">
                <a:solidFill>
                  <a:schemeClr val="accent2">
                    <a:lumMod val="50000"/>
                  </a:schemeClr>
                </a:solidFill>
              </a:rPr>
              <a:t>С БОГОМ В МОЛИТВЕ </a:t>
            </a:r>
          </a:p>
          <a:p>
            <a:r>
              <a:rPr lang="ru-RU" sz="3200" dirty="0"/>
              <a:t>   Помолитесь, чтобы </a:t>
            </a:r>
            <a:r>
              <a:rPr lang="ru-RU" sz="3200" dirty="0" err="1"/>
              <a:t>каждыи</a:t>
            </a:r>
            <a:r>
              <a:rPr lang="ru-RU" sz="3200" dirty="0"/>
              <a:t>̆ человек, </a:t>
            </a:r>
            <a:r>
              <a:rPr lang="ru-RU" sz="3200" dirty="0" err="1"/>
              <a:t>находящийся</a:t>
            </a:r>
            <a:r>
              <a:rPr lang="ru-RU" sz="3200" dirty="0"/>
              <a:t> рядом с вами, запомнил, что Бог делает для него </a:t>
            </a:r>
            <a:r>
              <a:rPr lang="ru-RU" sz="3200" dirty="0" err="1"/>
              <a:t>сейчас</a:t>
            </a:r>
            <a:r>
              <a:rPr lang="ru-RU" sz="3200" dirty="0"/>
              <a:t>. </a:t>
            </a:r>
          </a:p>
          <a:p>
            <a:endParaRPr lang="ru-RU" sz="3200" i="1" dirty="0">
              <a:solidFill>
                <a:schemeClr val="accent2">
                  <a:lumMod val="50000"/>
                </a:schemeClr>
              </a:solidFill>
            </a:endParaRPr>
          </a:p>
          <a:p>
            <a:endParaRPr lang="ru-RU" sz="2800" b="1" i="1" dirty="0">
              <a:solidFill>
                <a:srgbClr val="C00000"/>
              </a:solidFill>
              <a:latin typeface="Arial" panose="020B0604020202020204" pitchFamily="34" charset="0"/>
            </a:endParaRPr>
          </a:p>
        </p:txBody>
      </p:sp>
    </p:spTree>
    <p:extLst>
      <p:ext uri="{BB962C8B-B14F-4D97-AF65-F5344CB8AC3E}">
        <p14:creationId xmlns:p14="http://schemas.microsoft.com/office/powerpoint/2010/main" val="221153438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 calcmode="lin" valueType="num">
                                      <p:cBhvr additive="base">
                                        <p:cTn id="1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 calcmode="lin" valueType="num">
                                      <p:cBhvr additive="base">
                                        <p:cTn id="2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39E856-3A12-434C-92A4-96C0002B511B}"/>
              </a:ext>
            </a:extLst>
          </p:cNvPr>
          <p:cNvSpPr>
            <a:spLocks noGrp="1"/>
          </p:cNvSpPr>
          <p:nvPr>
            <p:ph type="ctrTitle"/>
          </p:nvPr>
        </p:nvSpPr>
        <p:spPr>
          <a:xfrm>
            <a:off x="-14500886" y="24066"/>
            <a:ext cx="40494400" cy="5346363"/>
          </a:xfrm>
        </p:spPr>
        <p:txBody>
          <a:bodyPr/>
          <a:lstStyle/>
          <a:p>
            <a:endParaRPr lang="ru-RU" dirty="0"/>
          </a:p>
        </p:txBody>
      </p:sp>
      <p:sp>
        <p:nvSpPr>
          <p:cNvPr id="3" name="Подзаголовок 2">
            <a:extLst>
              <a:ext uri="{FF2B5EF4-FFF2-40B4-BE49-F238E27FC236}">
                <a16:creationId xmlns:a16="http://schemas.microsoft.com/office/drawing/2014/main" id="{B98BCFD1-E0F1-124E-BCB2-D23142672234}"/>
              </a:ext>
            </a:extLst>
          </p:cNvPr>
          <p:cNvSpPr>
            <a:spLocks noGrp="1"/>
          </p:cNvSpPr>
          <p:nvPr>
            <p:ph type="subTitle" idx="1"/>
          </p:nvPr>
        </p:nvSpPr>
        <p:spPr/>
        <p:txBody>
          <a:bodyPr/>
          <a:lstStyle/>
          <a:p>
            <a:endParaRPr lang="ru-RU"/>
          </a:p>
        </p:txBody>
      </p:sp>
      <p:pic>
        <p:nvPicPr>
          <p:cNvPr id="1026" name="Picture 2">
            <a:extLst>
              <a:ext uri="{FF2B5EF4-FFF2-40B4-BE49-F238E27FC236}">
                <a16:creationId xmlns:a16="http://schemas.microsoft.com/office/drawing/2014/main" id="{0A753EAF-4D73-D840-BC34-73545F671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19" y="76217"/>
            <a:ext cx="11842595" cy="665414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FBB32C19-35E7-E742-861C-B98E52131B70}"/>
              </a:ext>
            </a:extLst>
          </p:cNvPr>
          <p:cNvSpPr/>
          <p:nvPr/>
        </p:nvSpPr>
        <p:spPr>
          <a:xfrm>
            <a:off x="2529445" y="1009404"/>
            <a:ext cx="6614556" cy="646331"/>
          </a:xfrm>
          <a:prstGeom prst="rect">
            <a:avLst/>
          </a:prstGeom>
        </p:spPr>
        <p:txBody>
          <a:bodyPr wrap="square">
            <a:spAutoFit/>
          </a:bodyPr>
          <a:lstStyle/>
          <a:p>
            <a:r>
              <a:rPr lang="ru-RU" dirty="0">
                <a:latin typeface="ArialMT"/>
              </a:rPr>
              <a:t>  </a:t>
            </a:r>
            <a:endParaRPr lang="ru-RU" sz="3200" b="1" i="1" dirty="0">
              <a:latin typeface="ArialMT"/>
            </a:endParaRPr>
          </a:p>
          <a:p>
            <a:endParaRPr lang="ru-RU" dirty="0"/>
          </a:p>
        </p:txBody>
      </p:sp>
      <p:sp>
        <p:nvSpPr>
          <p:cNvPr id="5" name="Прямоугольник 4">
            <a:extLst>
              <a:ext uri="{FF2B5EF4-FFF2-40B4-BE49-F238E27FC236}">
                <a16:creationId xmlns:a16="http://schemas.microsoft.com/office/drawing/2014/main" id="{0B9CFD3D-EA47-0A47-8587-6F4B8D1CDA11}"/>
              </a:ext>
            </a:extLst>
          </p:cNvPr>
          <p:cNvSpPr/>
          <p:nvPr/>
        </p:nvSpPr>
        <p:spPr>
          <a:xfrm>
            <a:off x="2315497" y="1009405"/>
            <a:ext cx="7639663" cy="461665"/>
          </a:xfrm>
          <a:prstGeom prst="rect">
            <a:avLst/>
          </a:prstGeom>
        </p:spPr>
        <p:txBody>
          <a:bodyPr wrap="square">
            <a:spAutoFit/>
          </a:bodyPr>
          <a:lstStyle/>
          <a:p>
            <a:r>
              <a:rPr lang="ru-RU" sz="2400" dirty="0">
                <a:latin typeface="ArialMT"/>
              </a:rPr>
              <a:t> </a:t>
            </a:r>
            <a:endParaRPr lang="ru-RU" sz="2400" i="1" u="sng" dirty="0"/>
          </a:p>
        </p:txBody>
      </p:sp>
      <p:sp>
        <p:nvSpPr>
          <p:cNvPr id="6" name="Прямоугольник 5">
            <a:extLst>
              <a:ext uri="{FF2B5EF4-FFF2-40B4-BE49-F238E27FC236}">
                <a16:creationId xmlns:a16="http://schemas.microsoft.com/office/drawing/2014/main" id="{922BFD80-132E-1B43-A1E7-CBB6F94B234C}"/>
              </a:ext>
            </a:extLst>
          </p:cNvPr>
          <p:cNvSpPr/>
          <p:nvPr/>
        </p:nvSpPr>
        <p:spPr>
          <a:xfrm>
            <a:off x="1524001" y="1009404"/>
            <a:ext cx="9894848" cy="5262979"/>
          </a:xfrm>
          <a:prstGeom prst="rect">
            <a:avLst/>
          </a:prstGeom>
        </p:spPr>
        <p:txBody>
          <a:bodyPr wrap="square">
            <a:spAutoFit/>
          </a:bodyPr>
          <a:lstStyle/>
          <a:p>
            <a:r>
              <a:rPr lang="ru-RU" sz="4000" b="1" i="1" u="sng" dirty="0">
                <a:solidFill>
                  <a:schemeClr val="tx2">
                    <a:lumMod val="75000"/>
                  </a:schemeClr>
                </a:solidFill>
              </a:rPr>
              <a:t>ОТКРЫВАЕМ НОВОЕ</a:t>
            </a:r>
          </a:p>
          <a:p>
            <a:endParaRPr lang="ru-RU" sz="4000" b="1" i="1" u="sng" dirty="0">
              <a:solidFill>
                <a:schemeClr val="tx2">
                  <a:lumMod val="75000"/>
                </a:schemeClr>
              </a:solidFill>
            </a:endParaRPr>
          </a:p>
          <a:p>
            <a:r>
              <a:rPr lang="ru-RU" sz="3200" dirty="0"/>
              <a:t>    В </a:t>
            </a:r>
            <a:r>
              <a:rPr lang="ru-RU" sz="3200" dirty="0" err="1"/>
              <a:t>нашеи</a:t>
            </a:r>
            <a:r>
              <a:rPr lang="ru-RU" sz="3200" dirty="0"/>
              <a:t>̆ жизни много разных моментов, когда Бог проявляет Себя. Чаще всего мы их даже не замечаем. Но даже когда мы ощутили, как рука Провидения нас коснулась, новая волна переживаний может нам перечеркнуть все надежды и основания. </a:t>
            </a:r>
          </a:p>
          <a:p>
            <a:endParaRPr lang="ru-RU" sz="4000" b="1" i="1" u="sng" dirty="0">
              <a:solidFill>
                <a:schemeClr val="tx2">
                  <a:lumMod val="75000"/>
                </a:schemeClr>
              </a:solidFill>
            </a:endParaRPr>
          </a:p>
          <a:p>
            <a:endParaRPr lang="ru-RU" sz="3200" b="1" i="1" u="sng" dirty="0">
              <a:solidFill>
                <a:schemeClr val="tx2">
                  <a:lumMod val="75000"/>
                </a:schemeClr>
              </a:solidFill>
            </a:endParaRPr>
          </a:p>
          <a:p>
            <a:endParaRPr lang="ru-RU" sz="2400" b="1" i="1" u="sng" dirty="0">
              <a:solidFill>
                <a:schemeClr val="tx2">
                  <a:lumMod val="75000"/>
                </a:schemeClr>
              </a:solidFill>
            </a:endParaRPr>
          </a:p>
        </p:txBody>
      </p:sp>
    </p:spTree>
    <p:extLst>
      <p:ext uri="{BB962C8B-B14F-4D97-AF65-F5344CB8AC3E}">
        <p14:creationId xmlns:p14="http://schemas.microsoft.com/office/powerpoint/2010/main" val="270384592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39E856-3A12-434C-92A4-96C0002B511B}"/>
              </a:ext>
            </a:extLst>
          </p:cNvPr>
          <p:cNvSpPr>
            <a:spLocks noGrp="1"/>
          </p:cNvSpPr>
          <p:nvPr>
            <p:ph type="ctrTitle"/>
          </p:nvPr>
        </p:nvSpPr>
        <p:spPr>
          <a:xfrm>
            <a:off x="-14500886" y="24066"/>
            <a:ext cx="40494400" cy="5346363"/>
          </a:xfrm>
        </p:spPr>
        <p:txBody>
          <a:bodyPr/>
          <a:lstStyle/>
          <a:p>
            <a:endParaRPr lang="ru-RU" dirty="0"/>
          </a:p>
        </p:txBody>
      </p:sp>
      <p:sp>
        <p:nvSpPr>
          <p:cNvPr id="3" name="Подзаголовок 2">
            <a:extLst>
              <a:ext uri="{FF2B5EF4-FFF2-40B4-BE49-F238E27FC236}">
                <a16:creationId xmlns:a16="http://schemas.microsoft.com/office/drawing/2014/main" id="{B98BCFD1-E0F1-124E-BCB2-D23142672234}"/>
              </a:ext>
            </a:extLst>
          </p:cNvPr>
          <p:cNvSpPr>
            <a:spLocks noGrp="1"/>
          </p:cNvSpPr>
          <p:nvPr>
            <p:ph type="subTitle" idx="1"/>
          </p:nvPr>
        </p:nvSpPr>
        <p:spPr/>
        <p:txBody>
          <a:bodyPr/>
          <a:lstStyle/>
          <a:p>
            <a:endParaRPr lang="ru-RU"/>
          </a:p>
        </p:txBody>
      </p:sp>
      <p:pic>
        <p:nvPicPr>
          <p:cNvPr id="1026" name="Picture 2">
            <a:extLst>
              <a:ext uri="{FF2B5EF4-FFF2-40B4-BE49-F238E27FC236}">
                <a16:creationId xmlns:a16="http://schemas.microsoft.com/office/drawing/2014/main" id="{0A753EAF-4D73-D840-BC34-73545F671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281" y="151234"/>
            <a:ext cx="11501437" cy="655553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FBB32C19-35E7-E742-861C-B98E52131B70}"/>
              </a:ext>
            </a:extLst>
          </p:cNvPr>
          <p:cNvSpPr/>
          <p:nvPr/>
        </p:nvSpPr>
        <p:spPr>
          <a:xfrm>
            <a:off x="2529445" y="1009404"/>
            <a:ext cx="6614556" cy="646331"/>
          </a:xfrm>
          <a:prstGeom prst="rect">
            <a:avLst/>
          </a:prstGeom>
        </p:spPr>
        <p:txBody>
          <a:bodyPr wrap="square">
            <a:spAutoFit/>
          </a:bodyPr>
          <a:lstStyle/>
          <a:p>
            <a:r>
              <a:rPr lang="ru-RU" dirty="0">
                <a:latin typeface="ArialMT"/>
              </a:rPr>
              <a:t>  </a:t>
            </a:r>
            <a:endParaRPr lang="ru-RU" sz="3200" b="1" i="1" dirty="0">
              <a:latin typeface="ArialMT"/>
            </a:endParaRPr>
          </a:p>
          <a:p>
            <a:endParaRPr lang="ru-RU" dirty="0"/>
          </a:p>
        </p:txBody>
      </p:sp>
      <p:sp>
        <p:nvSpPr>
          <p:cNvPr id="5" name="Прямоугольник 4">
            <a:extLst>
              <a:ext uri="{FF2B5EF4-FFF2-40B4-BE49-F238E27FC236}">
                <a16:creationId xmlns:a16="http://schemas.microsoft.com/office/drawing/2014/main" id="{6FBE906F-E248-9A9E-8A1D-DBB4B202CDBB}"/>
              </a:ext>
            </a:extLst>
          </p:cNvPr>
          <p:cNvSpPr/>
          <p:nvPr/>
        </p:nvSpPr>
        <p:spPr>
          <a:xfrm>
            <a:off x="1940311" y="1293541"/>
            <a:ext cx="7939669" cy="646331"/>
          </a:xfrm>
          <a:prstGeom prst="rect">
            <a:avLst/>
          </a:prstGeom>
        </p:spPr>
        <p:txBody>
          <a:bodyPr wrap="square">
            <a:spAutoFit/>
          </a:bodyPr>
          <a:lstStyle/>
          <a:p>
            <a:br>
              <a:rPr lang="ru-RU" dirty="0">
                <a:latin typeface="ArialMT"/>
              </a:rPr>
            </a:br>
            <a:endParaRPr lang="ru-RU" dirty="0"/>
          </a:p>
        </p:txBody>
      </p:sp>
      <p:sp>
        <p:nvSpPr>
          <p:cNvPr id="6" name="Прямоугольник 5">
            <a:extLst>
              <a:ext uri="{FF2B5EF4-FFF2-40B4-BE49-F238E27FC236}">
                <a16:creationId xmlns:a16="http://schemas.microsoft.com/office/drawing/2014/main" id="{CDE6ACFB-A9E9-D56C-DA43-2EA2BD87EFCF}"/>
              </a:ext>
            </a:extLst>
          </p:cNvPr>
          <p:cNvSpPr/>
          <p:nvPr/>
        </p:nvSpPr>
        <p:spPr>
          <a:xfrm>
            <a:off x="1940311" y="1487571"/>
            <a:ext cx="8873463" cy="3046988"/>
          </a:xfrm>
          <a:prstGeom prst="rect">
            <a:avLst/>
          </a:prstGeom>
        </p:spPr>
        <p:txBody>
          <a:bodyPr wrap="square">
            <a:spAutoFit/>
          </a:bodyPr>
          <a:lstStyle/>
          <a:p>
            <a:r>
              <a:rPr lang="ru-RU" sz="3200" b="1" i="1" dirty="0">
                <a:latin typeface="ArialMT"/>
              </a:rPr>
              <a:t>ОТКРЫВАЕМ НОВОЕ</a:t>
            </a:r>
          </a:p>
          <a:p>
            <a:endParaRPr lang="ru-RU" sz="4000" b="1" i="1" dirty="0">
              <a:latin typeface="ArialMT"/>
            </a:endParaRPr>
          </a:p>
          <a:p>
            <a:pPr marL="342900" indent="-342900">
              <a:buAutoNum type="arabicPeriod"/>
            </a:pPr>
            <a:r>
              <a:rPr lang="ru-RU" sz="4000" dirty="0">
                <a:latin typeface="ArialMT"/>
              </a:rPr>
              <a:t>Переправа через бурлящий поток</a:t>
            </a:r>
          </a:p>
          <a:p>
            <a:pPr marL="342900" indent="-342900">
              <a:buAutoNum type="arabicPeriod"/>
            </a:pPr>
            <a:r>
              <a:rPr lang="ru-RU" sz="4000" dirty="0">
                <a:latin typeface="ArialMT"/>
              </a:rPr>
              <a:t>Божий наказ о камнях</a:t>
            </a:r>
          </a:p>
          <a:p>
            <a:pPr marL="342900" indent="-342900">
              <a:buAutoNum type="arabicPeriod"/>
            </a:pPr>
            <a:r>
              <a:rPr lang="ru-RU" sz="4000" dirty="0">
                <a:latin typeface="ArialMT"/>
              </a:rPr>
              <a:t>Возвращение реки в свое русло</a:t>
            </a:r>
            <a:endParaRPr lang="ru-RU" sz="4000" dirty="0"/>
          </a:p>
        </p:txBody>
      </p:sp>
    </p:spTree>
    <p:extLst>
      <p:ext uri="{BB962C8B-B14F-4D97-AF65-F5344CB8AC3E}">
        <p14:creationId xmlns:p14="http://schemas.microsoft.com/office/powerpoint/2010/main" val="256476159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39E856-3A12-434C-92A4-96C0002B511B}"/>
              </a:ext>
            </a:extLst>
          </p:cNvPr>
          <p:cNvSpPr>
            <a:spLocks noGrp="1"/>
          </p:cNvSpPr>
          <p:nvPr>
            <p:ph type="ctrTitle"/>
          </p:nvPr>
        </p:nvSpPr>
        <p:spPr>
          <a:xfrm>
            <a:off x="-14500886" y="24066"/>
            <a:ext cx="40494400" cy="5346363"/>
          </a:xfrm>
        </p:spPr>
        <p:txBody>
          <a:bodyPr/>
          <a:lstStyle/>
          <a:p>
            <a:endParaRPr lang="ru-RU" dirty="0"/>
          </a:p>
        </p:txBody>
      </p:sp>
      <p:sp>
        <p:nvSpPr>
          <p:cNvPr id="3" name="Подзаголовок 2">
            <a:extLst>
              <a:ext uri="{FF2B5EF4-FFF2-40B4-BE49-F238E27FC236}">
                <a16:creationId xmlns:a16="http://schemas.microsoft.com/office/drawing/2014/main" id="{B98BCFD1-E0F1-124E-BCB2-D23142672234}"/>
              </a:ext>
            </a:extLst>
          </p:cNvPr>
          <p:cNvSpPr>
            <a:spLocks noGrp="1"/>
          </p:cNvSpPr>
          <p:nvPr>
            <p:ph type="subTitle" idx="1"/>
          </p:nvPr>
        </p:nvSpPr>
        <p:spPr/>
        <p:txBody>
          <a:bodyPr/>
          <a:lstStyle/>
          <a:p>
            <a:endParaRPr lang="ru-RU"/>
          </a:p>
        </p:txBody>
      </p:sp>
      <p:pic>
        <p:nvPicPr>
          <p:cNvPr id="1026" name="Picture 2">
            <a:extLst>
              <a:ext uri="{FF2B5EF4-FFF2-40B4-BE49-F238E27FC236}">
                <a16:creationId xmlns:a16="http://schemas.microsoft.com/office/drawing/2014/main" id="{0A753EAF-4D73-D840-BC34-73545F6712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196453"/>
            <a:ext cx="11501437" cy="6450807"/>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a:extLst>
              <a:ext uri="{FF2B5EF4-FFF2-40B4-BE49-F238E27FC236}">
                <a16:creationId xmlns:a16="http://schemas.microsoft.com/office/drawing/2014/main" id="{328F3AE4-5853-0D43-BF84-D15E91093707}"/>
              </a:ext>
            </a:extLst>
          </p:cNvPr>
          <p:cNvSpPr/>
          <p:nvPr/>
        </p:nvSpPr>
        <p:spPr>
          <a:xfrm>
            <a:off x="1674254" y="1332854"/>
            <a:ext cx="9144000" cy="646331"/>
          </a:xfrm>
          <a:prstGeom prst="rect">
            <a:avLst/>
          </a:prstGeom>
        </p:spPr>
        <p:txBody>
          <a:bodyPr wrap="square">
            <a:spAutoFit/>
          </a:bodyPr>
          <a:lstStyle/>
          <a:p>
            <a:r>
              <a:rPr lang="ru-RU" dirty="0"/>
              <a:t> </a:t>
            </a:r>
          </a:p>
          <a:p>
            <a:r>
              <a:rPr lang="ru-RU" b="1" dirty="0">
                <a:latin typeface="Arial" panose="020B0604020202020204" pitchFamily="34" charset="0"/>
              </a:rPr>
              <a:t> </a:t>
            </a:r>
            <a:endParaRPr lang="ru-RU" dirty="0"/>
          </a:p>
        </p:txBody>
      </p:sp>
      <p:sp>
        <p:nvSpPr>
          <p:cNvPr id="4" name="Прямоугольник 3">
            <a:extLst>
              <a:ext uri="{FF2B5EF4-FFF2-40B4-BE49-F238E27FC236}">
                <a16:creationId xmlns:a16="http://schemas.microsoft.com/office/drawing/2014/main" id="{9D77F66B-2CA5-C3AF-DC2D-859B9555ED3B}"/>
              </a:ext>
            </a:extLst>
          </p:cNvPr>
          <p:cNvSpPr/>
          <p:nvPr/>
        </p:nvSpPr>
        <p:spPr>
          <a:xfrm>
            <a:off x="1828800" y="1047404"/>
            <a:ext cx="8839200" cy="5016758"/>
          </a:xfrm>
          <a:prstGeom prst="rect">
            <a:avLst/>
          </a:prstGeom>
        </p:spPr>
        <p:txBody>
          <a:bodyPr wrap="square">
            <a:spAutoFit/>
          </a:bodyPr>
          <a:lstStyle/>
          <a:p>
            <a:pPr lvl="0">
              <a:defRPr/>
            </a:pPr>
            <a:r>
              <a:rPr lang="ru-RU" sz="3200" dirty="0"/>
              <a:t>    </a:t>
            </a:r>
            <a:r>
              <a:rPr lang="ru-RU" sz="3200" dirty="0">
                <a:latin typeface="Arial" panose="020B0604020202020204" pitchFamily="34" charset="0"/>
                <a:cs typeface="Arial" panose="020B0604020202020204" pitchFamily="34" charset="0"/>
              </a:rPr>
              <a:t>Для всех будущих поколений эти камни должны были служить напоминанием, что </a:t>
            </a:r>
            <a:r>
              <a:rPr lang="ru-RU" sz="3200" dirty="0" err="1">
                <a:latin typeface="Arial" panose="020B0604020202020204" pitchFamily="34" charset="0"/>
                <a:cs typeface="Arial" panose="020B0604020202020204" pitchFamily="34" charset="0"/>
              </a:rPr>
              <a:t>Живои</a:t>
            </a:r>
            <a:r>
              <a:rPr lang="ru-RU" sz="3200" dirty="0">
                <a:latin typeface="Arial" panose="020B0604020202020204" pitchFamily="34" charset="0"/>
                <a:cs typeface="Arial" panose="020B0604020202020204" pitchFamily="34" charset="0"/>
              </a:rPr>
              <a:t>̆ Бог разделил Иордан для Своего народа! Это был </a:t>
            </a:r>
            <a:r>
              <a:rPr lang="ru-RU" sz="3200" dirty="0" err="1">
                <a:latin typeface="Arial" panose="020B0604020202020204" pitchFamily="34" charset="0"/>
                <a:cs typeface="Arial" panose="020B0604020202020204" pitchFamily="34" charset="0"/>
              </a:rPr>
              <a:t>такои</a:t>
            </a:r>
            <a:r>
              <a:rPr lang="ru-RU" sz="3200" dirty="0">
                <a:latin typeface="Arial" panose="020B0604020202020204" pitchFamily="34" charset="0"/>
                <a:cs typeface="Arial" panose="020B0604020202020204" pitchFamily="34" charset="0"/>
              </a:rPr>
              <a:t>̆ </a:t>
            </a:r>
            <a:r>
              <a:rPr lang="ru-RU" sz="3200" dirty="0" err="1">
                <a:latin typeface="Arial" panose="020B0604020202020204" pitchFamily="34" charset="0"/>
                <a:cs typeface="Arial" panose="020B0604020202020204" pitchFamily="34" charset="0"/>
              </a:rPr>
              <a:t>учебныи</a:t>
            </a:r>
            <a:r>
              <a:rPr lang="ru-RU" sz="3200" dirty="0">
                <a:latin typeface="Arial" panose="020B0604020202020204" pitchFamily="34" charset="0"/>
                <a:cs typeface="Arial" panose="020B0604020202020204" pitchFamily="34" charset="0"/>
              </a:rPr>
              <a:t>̆ материал, </a:t>
            </a:r>
            <a:r>
              <a:rPr lang="ru-RU" sz="3200" dirty="0" err="1">
                <a:latin typeface="Arial" panose="020B0604020202020204" pitchFamily="34" charset="0"/>
                <a:cs typeface="Arial" panose="020B0604020202020204" pitchFamily="34" charset="0"/>
              </a:rPr>
              <a:t>созданныи</a:t>
            </a:r>
            <a:r>
              <a:rPr lang="ru-RU" sz="3200" dirty="0">
                <a:latin typeface="Arial" panose="020B0604020202020204" pitchFamily="34" charset="0"/>
                <a:cs typeface="Arial" panose="020B0604020202020204" pitchFamily="34" charset="0"/>
              </a:rPr>
              <a:t>̆ особенно для отцов, которым предстояло научить </a:t>
            </a:r>
            <a:r>
              <a:rPr lang="ru-RU" sz="3200" dirty="0" err="1">
                <a:latin typeface="Arial" panose="020B0604020202020204" pitchFamily="34" charset="0"/>
                <a:cs typeface="Arial" panose="020B0604020202020204" pitchFamily="34" charset="0"/>
              </a:rPr>
              <a:t>детеи</a:t>
            </a:r>
            <a:r>
              <a:rPr lang="ru-RU" sz="3200" dirty="0">
                <a:latin typeface="Arial" panose="020B0604020202020204" pitchFamily="34" charset="0"/>
                <a:cs typeface="Arial" panose="020B0604020202020204" pitchFamily="34" charset="0"/>
              </a:rPr>
              <a:t>̆, как велик Бог! Вся эта история с речными камнями должна была воодушевить поколения израильтян благоговеть перед Богом и служить Ему во веки! </a:t>
            </a:r>
          </a:p>
        </p:txBody>
      </p:sp>
    </p:spTree>
    <p:extLst>
      <p:ext uri="{BB962C8B-B14F-4D97-AF65-F5344CB8AC3E}">
        <p14:creationId xmlns:p14="http://schemas.microsoft.com/office/powerpoint/2010/main" val="275064939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F153A0-AB59-5548-9E43-D98AC0BA68C4}"/>
              </a:ext>
            </a:extLst>
          </p:cNvPr>
          <p:cNvSpPr>
            <a:spLocks noGrp="1"/>
          </p:cNvSpPr>
          <p:nvPr>
            <p:ph type="title"/>
          </p:nvPr>
        </p:nvSpPr>
        <p:spPr/>
        <p:txBody>
          <a:bodyPr/>
          <a:lstStyle/>
          <a:p>
            <a:endParaRPr lang="ru-RU" dirty="0"/>
          </a:p>
        </p:txBody>
      </p:sp>
      <p:pic>
        <p:nvPicPr>
          <p:cNvPr id="2050" name="Picture 2">
            <a:extLst>
              <a:ext uri="{FF2B5EF4-FFF2-40B4-BE49-F238E27FC236}">
                <a16:creationId xmlns:a16="http://schemas.microsoft.com/office/drawing/2014/main" id="{3F7F3885-682B-9D45-9690-B86A4AB2F83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14338" y="107156"/>
            <a:ext cx="11444287" cy="664368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B33D2082-31EA-ED46-BA4A-8AD92A5017DC}"/>
              </a:ext>
            </a:extLst>
          </p:cNvPr>
          <p:cNvSpPr/>
          <p:nvPr/>
        </p:nvSpPr>
        <p:spPr>
          <a:xfrm>
            <a:off x="1331843" y="576469"/>
            <a:ext cx="9740348" cy="8186857"/>
          </a:xfrm>
          <a:prstGeom prst="rect">
            <a:avLst/>
          </a:prstGeom>
        </p:spPr>
        <p:txBody>
          <a:bodyPr wrap="square">
            <a:spAutoFit/>
          </a:bodyPr>
          <a:lstStyle/>
          <a:p>
            <a:r>
              <a:rPr lang="ru-RU" sz="4800" b="1" i="1" dirty="0">
                <a:latin typeface="Arial" panose="020B0604020202020204" pitchFamily="34" charset="0"/>
              </a:rPr>
              <a:t> </a:t>
            </a:r>
            <a:r>
              <a:rPr lang="ru-RU" sz="4800" b="1" i="1" dirty="0"/>
              <a:t>Обсудите в группе</a:t>
            </a:r>
          </a:p>
          <a:p>
            <a:r>
              <a:rPr lang="ru-RU" sz="3600" i="1" dirty="0"/>
              <a:t>1. Есть ли в вашем доме что-то напоминающее вам, как Бог благословил вас в прошлом? Что это было за благословение? </a:t>
            </a:r>
          </a:p>
          <a:p>
            <a:r>
              <a:rPr lang="ru-RU" sz="3600" i="1" dirty="0"/>
              <a:t>2. Если у вас в доме будут различные напоминания о верности Бога в прошлом и если часто поднимать эту тему в разговорах, то что может измениться в лучшую сторону? </a:t>
            </a:r>
          </a:p>
          <a:p>
            <a:r>
              <a:rPr lang="ru-RU" sz="4800" b="1" i="1" dirty="0"/>
              <a:t> </a:t>
            </a:r>
            <a:endParaRPr lang="ru-RU" sz="4800" dirty="0"/>
          </a:p>
          <a:p>
            <a:r>
              <a:rPr lang="ru-RU" sz="4800" dirty="0"/>
              <a:t> </a:t>
            </a:r>
            <a:endParaRPr lang="ru-RU" sz="3200" dirty="0"/>
          </a:p>
          <a:p>
            <a:endParaRPr lang="ru-RU" sz="4800" dirty="0"/>
          </a:p>
          <a:p>
            <a:r>
              <a:rPr lang="ru-RU" dirty="0"/>
              <a:t> </a:t>
            </a:r>
            <a:endParaRPr lang="ru-RU" sz="2800" dirty="0"/>
          </a:p>
          <a:p>
            <a:r>
              <a:rPr lang="ru-RU" sz="2800" b="1" i="1" dirty="0">
                <a:latin typeface="Arial" panose="020B0604020202020204" pitchFamily="34" charset="0"/>
              </a:rPr>
              <a:t>   </a:t>
            </a:r>
            <a:endParaRPr lang="ru-RU" sz="2800" dirty="0"/>
          </a:p>
        </p:txBody>
      </p:sp>
    </p:spTree>
    <p:extLst>
      <p:ext uri="{BB962C8B-B14F-4D97-AF65-F5344CB8AC3E}">
        <p14:creationId xmlns:p14="http://schemas.microsoft.com/office/powerpoint/2010/main" val="509913283"/>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911</TotalTime>
  <Words>1365</Words>
  <Application>Microsoft Macintosh PowerPoint</Application>
  <PresentationFormat>Широкоэкранный</PresentationFormat>
  <Paragraphs>101</Paragraphs>
  <Slides>13</Slides>
  <Notes>8</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13</vt:i4>
      </vt:variant>
    </vt:vector>
  </HeadingPairs>
  <TitlesOfParts>
    <vt:vector size="22" baseType="lpstr">
      <vt:lpstr>AlegreyaSansSC</vt:lpstr>
      <vt:lpstr>Arial</vt:lpstr>
      <vt:lpstr>ArialMT</vt:lpstr>
      <vt:lpstr>Baskerville</vt:lpstr>
      <vt:lpstr>Berlin Sans FB</vt:lpstr>
      <vt:lpstr>Calibri</vt:lpstr>
      <vt:lpstr>Calibri Light</vt:lpstr>
      <vt:lpstr>HelveticaCyr</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Ирина Козева</dc:creator>
  <cp:lastModifiedBy>Ирина Козева</cp:lastModifiedBy>
  <cp:revision>11</cp:revision>
  <dcterms:created xsi:type="dcterms:W3CDTF">2022-02-15T13:56:10Z</dcterms:created>
  <dcterms:modified xsi:type="dcterms:W3CDTF">2022-06-26T07:38:47Z</dcterms:modified>
</cp:coreProperties>
</file>