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62" r:id="rId2"/>
    <p:sldId id="260" r:id="rId3"/>
    <p:sldId id="293" r:id="rId4"/>
    <p:sldId id="275" r:id="rId5"/>
    <p:sldId id="311" r:id="rId6"/>
    <p:sldId id="310" r:id="rId7"/>
    <p:sldId id="312" r:id="rId8"/>
    <p:sldId id="294" r:id="rId9"/>
    <p:sldId id="284" r:id="rId10"/>
    <p:sldId id="291" r:id="rId11"/>
    <p:sldId id="316" r:id="rId12"/>
    <p:sldId id="298" r:id="rId13"/>
    <p:sldId id="272" r:id="rId14"/>
    <p:sldId id="315" r:id="rId15"/>
    <p:sldId id="269" r:id="rId16"/>
    <p:sldId id="295" r:id="rId17"/>
    <p:sldId id="306" r:id="rId18"/>
    <p:sldId id="292" r:id="rId19"/>
    <p:sldId id="317" r:id="rId20"/>
    <p:sldId id="313" r:id="rId21"/>
    <p:sldId id="304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1"/>
    <p:restoredTop sz="88600"/>
  </p:normalViewPr>
  <p:slideViewPr>
    <p:cSldViewPr snapToGrid="0" snapToObjects="1">
      <p:cViewPr varScale="1">
        <p:scale>
          <a:sx n="83" d="100"/>
          <a:sy n="83" d="100"/>
        </p:scale>
        <p:origin x="91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003AF3-234A-734F-9A93-CFE49E84FDB8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49935-00A1-C049-B794-5755FFA6C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306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Используйте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следующие шаги навстречу ежедневному духовному пробуждению.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0414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Дом каждого человека свидетельствует о чем-то. У некоторых – о силе денег или должности. У некоторых дом говорит об их бедности, разбитости или боли.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чём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свидетельствует ваш дом?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Дом может быть архитектурно изысканным, а может быть простым и отражать славу Божью. Размер дома не определяет, насколько сильно он влияет на окружающих. Если люди всецело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руках Божьих, то ни богатство, ни бедность не могут скрыть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Божьеи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славы. Бог безоговорочно обитает и в дорогих хоромах, и в тесных жилищах.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Когда вы общаетесь друг с другом на языке любви, то люди видят на вашем доме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некии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указатель,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которыи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можно выразить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фразои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̆: «Бог присутствует здесь». Когда гостю даже простые знаки внимания оказываются по-доброму, он понимает, что здесь есть Кто-то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большии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̆. 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1304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7456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Задание на следующую неделю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Учите своих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детеи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Слову Божьему. Вот как можно учить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детеи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изучать Библию с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наибольшеи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пользои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̆: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Перед тем, как открыть Библию,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помолитесь, чтобы Бог послал вам Святого Духа,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которыи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поведёт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вас к Истине. См. Ин. 16:13. Кто есть истина? См. Ин. 14:6.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Пусть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главнои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целью вашего изучения будет Иисус. Ищите в тексте всё, что может вам помочь узнать Спасителя лучше, Его характер, Его пути, Его жизнь и жертву. См. Ин. 5:39.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 Сразу же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применяйте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то, чему научились сегодня в течение дня. См. Мф. 7:24.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день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рассказывайте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кому-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нибудь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что нового вы узнали! Будьте светом для других. См. Мф. 5:14–16. </a:t>
            </a: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 Ежедневно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узнавайте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у каждого члена семьи, что нового он узнал об Иисусе.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Спрашивайте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«Кому ты рассказал эту радостную новость сегодня?»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3519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7138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045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308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dirty="0">
                <a:latin typeface="Arial" panose="020B0604020202020204" pitchFamily="34" charset="0"/>
              </a:rPr>
              <a:t>Задание:</a:t>
            </a:r>
            <a:br>
              <a:rPr lang="ru-RU" sz="1200" b="1" dirty="0">
                <a:latin typeface="Arial" panose="020B0604020202020204" pitchFamily="34" charset="0"/>
              </a:rPr>
            </a:br>
            <a:r>
              <a:rPr lang="ru-RU" sz="1200" dirty="0">
                <a:latin typeface="ArialMT"/>
              </a:rPr>
              <a:t>1. Примите новое крещение Святым Духом. </a:t>
            </a:r>
            <a:endParaRPr lang="ru-RU" sz="1200" dirty="0"/>
          </a:p>
          <a:p>
            <a:r>
              <a:rPr lang="ru-RU" sz="1200" dirty="0">
                <a:latin typeface="ArialMT"/>
              </a:rPr>
              <a:t>Ежедневное крещение Святым Духом преображает ваш характер и </a:t>
            </a:r>
            <a:r>
              <a:rPr lang="ru-RU" sz="1200" dirty="0" err="1">
                <a:latin typeface="ArialMT"/>
              </a:rPr>
              <a:t>даёт</a:t>
            </a:r>
            <a:r>
              <a:rPr lang="ru-RU" sz="1200" dirty="0">
                <a:latin typeface="ArialMT"/>
              </a:rPr>
              <a:t> силу быть живым свидетельством о Христе. См. Гал. 5:22,23; Деян. 1:8. </a:t>
            </a:r>
            <a:endParaRPr lang="ru-RU" sz="1200" dirty="0"/>
          </a:p>
          <a:p>
            <a:pPr>
              <a:buFont typeface="+mj-lt"/>
              <a:buAutoNum type="arabicPeriod" startAt="2"/>
            </a:pPr>
            <a:r>
              <a:rPr lang="ru-RU" sz="1200" dirty="0">
                <a:latin typeface="ArialMT"/>
              </a:rPr>
              <a:t>Явите свою жажду Иисусу. Жадно </a:t>
            </a:r>
            <a:r>
              <a:rPr lang="ru-RU" sz="1200" dirty="0" err="1">
                <a:latin typeface="ArialMT"/>
              </a:rPr>
              <a:t>пейте</a:t>
            </a:r>
            <a:r>
              <a:rPr lang="ru-RU" sz="1200" dirty="0">
                <a:latin typeface="ArialMT"/>
              </a:rPr>
              <a:t> то, что </a:t>
            </a:r>
            <a:r>
              <a:rPr lang="ru-RU" sz="1200" dirty="0" err="1">
                <a:latin typeface="ArialMT"/>
              </a:rPr>
              <a:t>даёт</a:t>
            </a:r>
            <a:r>
              <a:rPr lang="ru-RU" sz="1200" dirty="0">
                <a:latin typeface="ArialMT"/>
              </a:rPr>
              <a:t> вам Он как Путь, Истина и Жизнь. Поверьте Иисусу. </a:t>
            </a:r>
          </a:p>
          <a:p>
            <a:pPr>
              <a:buFont typeface="+mj-lt"/>
              <a:buAutoNum type="arabicPeriod" startAt="2"/>
            </a:pPr>
            <a:r>
              <a:rPr lang="ru-RU" sz="1200" dirty="0" err="1">
                <a:latin typeface="ArialMT"/>
              </a:rPr>
              <a:t>Покайтесь</a:t>
            </a:r>
            <a:r>
              <a:rPr lang="ru-RU" sz="1200" dirty="0">
                <a:latin typeface="ArialMT"/>
              </a:rPr>
              <a:t>. Примите крещение погружением в воду, как Иисус. Если</a:t>
            </a:r>
            <a:br>
              <a:rPr lang="ru-RU" sz="1200" dirty="0">
                <a:latin typeface="ArialMT"/>
              </a:rPr>
            </a:br>
            <a:r>
              <a:rPr lang="ru-RU" sz="1200" dirty="0">
                <a:latin typeface="ArialMT"/>
              </a:rPr>
              <a:t>вы уже крестились, то можете просто обновить своё решение отдать Ему свою жизнь. </a:t>
            </a:r>
          </a:p>
          <a:p>
            <a:pPr>
              <a:buFont typeface="+mj-lt"/>
              <a:buAutoNum type="arabicPeriod" startAt="2"/>
            </a:pPr>
            <a:r>
              <a:rPr lang="ru-RU" sz="1200" dirty="0">
                <a:latin typeface="ArialMT"/>
              </a:rPr>
              <a:t>Будьте послушны Божьему призыву. </a:t>
            </a:r>
          </a:p>
          <a:p>
            <a:pPr>
              <a:buFont typeface="+mj-lt"/>
              <a:buAutoNum type="arabicPeriod" startAt="2"/>
            </a:pPr>
            <a:r>
              <a:rPr lang="ru-RU" sz="1200" dirty="0">
                <a:latin typeface="ArialMT"/>
              </a:rPr>
              <a:t>Попросите у Бога в дар Святого Духа. 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622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77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Дождь барабанил по крыше как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сумасшедшии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̆. Мне было тогда, наверное, лет двенадцать, а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младшеи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сестре Лори лет семь. Мы сидели с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у окна и смотрели, как дождь всё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шёл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шёл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шёл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И конца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воднои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стихии видно не было.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Мама проходила мимо и весело сказала нам: «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Пойдёмте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 улицу под дождь!» «Нам брать с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собои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зонтики?», – поинтересовались мы.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«Не надо. Они нам не нужны».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«А куда мы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идём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?» – не унимались мы.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Она посмотрела на нас с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улыбкои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̆. «Мы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идём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гулять под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дождём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». Она произнесла эти слова с таким тоном, как будто гулять под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дождём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было самым обычным делом в жизни.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мы вышли в своих джинсах, футболках и кроссовках, чтобы через пару секунд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промокнуть насквозь, хоть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отжимаи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̆. Мама улыбалась. Мы тихо смеялись, когда шли за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по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нашеи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неровнои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дорожке, потом через лес и вышли на дорогу к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Бойлинг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Спрингс. Мы пошли вдоль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дороги, пока мама не нашла огромное дерево, поваленное когда-то ветром. «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Давайте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залезем на дерево 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споём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под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дождём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», – предложила она. Мы с Лори были этому только рады! Мы все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втроём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забрались на это дерево и сели, свесив ноги.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Давайте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споём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!» – повторила мама.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Мы стали петь об Иисусе и Его любви. Поскольку ливень накатывал на нас потоками, петь приходилось во всё горло! Внизу проезжали машины, мы махали им и смеялись, а водители не могли поверить своим глазам. Представьте только, что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им могло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прийти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 ум, глядя на то, как мать поет со своими детьми на дереве под проливным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дождём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Тот день запомнился нам на всю жизнь, это был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прекрасныи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и очень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важныи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урок. Мы узнали, что промокнуть до ниточки под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дождём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абсолютно нормально, что дождем можно наслаждаться, а не бояться его. Мы поняли, что петь хвалу Иисусу можно даже тогда, когда на тебя обрушились водопады. Какая потрясающая мама! 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1711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2674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Правило, установленное Богом, предписывает родителям обучать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детеи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в их же доме. Мы зачастую забываем об этом принципе. Мы изобретаем другие пути, как преподать детям вечные ценности. 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Сейчас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многие надеются на систему школьного образования, чтобы она научила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детеи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̆, как жить. Однако, если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мы считаем себя верующими, то можем ожидать, что ответственность обучать наших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детеи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возьмёт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 себя церковь, мечеть или синагога. Мы рады потратиться и нанять детям репетитора, чтобы с ними позанимались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скрипкои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̆, рисованием или чем-то ещё, но сами никогда не можем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найти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время, чтобы внести свой вклад в них,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которыи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останется с ними навсегда! 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0633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Посмотрите, о каком времени в течение дня Бог говорит в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Своём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плане: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а) «Дома», буквально: «сидя в доме </a:t>
            </a:r>
            <a:endParaRPr lang="ru-RU" dirty="0"/>
          </a:p>
          <a:p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твоём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». Когда может семья вместе сидеть?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Завтрак, обед или ужин;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поездки в транспорте;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богослужение;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когда играем в игры;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Когда смотрим кино или ТВ.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б) «Вне дома», буквально: «идя дорогою»: - походы;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зарядка и тому подобное;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когда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идём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от машины, такси, автобуса или метро.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в) «Ложась»: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укладывание спать;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в конце дня есть прекрасная возможность расспросить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детеи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о том, как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прошёл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день: «Что тебе больше всего понравилось? Что было самым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тяжёлым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сегодня? О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чём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мне помолиться за тебя?» </a:t>
            </a:r>
            <a:endParaRPr lang="ru-RU" dirty="0"/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г) «Вставая»: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утреннии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подъём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</a:t>
            </a:r>
            <a:b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в начале дня у вас есть возможность помолиться с детьми и сказать, что вы их любите, а также обнять. 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386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Составьте список вопросов, которые возникают у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детеи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о Боге или о Библии. Подготовьте список ключевых слов, которые помогут вам ответить на эти вопросы.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Найдите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эти слова в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библейскои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симфонии и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прочитайте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все стихи, которые относятся к тому или иному слову. Запишите всё, что вы смогли узнать. </a:t>
            </a:r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Найдите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Божье обетование и молитесь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библейскои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формулои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̆. Например: «Если же кому-то из вас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недостаёт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мудрости, пусть просит у Бога, и будет дано ему (Бог всем её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даёт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просто и без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упрёков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)» (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Иак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1:5). Можно помолиться этим обетованием примерно так: «Боже, благодарю Тебя за обещание, что, если мы будем просить у Тебя мудрости, Ты её дашь. Мы просим Тебя,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̆ нам мудрость </a:t>
            </a:r>
            <a:r>
              <a:rPr lang="ru-RU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сейчас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чтобы мы знали, как поступить с... (назовите свою ситуацию, например: с тем, что Саша не делает уроки; тем, что Тимофей хочет подружиться с...; поисками работы для мамы и т.д.) Спасибо, что Ты слышишь и отвечаешь на наши молитвы о мудрости. Во имя Иисуса, Господа нашего, аминь». 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394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5F2FE-6BCD-4B4B-9D37-3AF487EBBD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1223E68-EB44-AA45-ABF9-6B25849D2A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F96083-28E1-7A48-8C99-FF5CA6ED0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B522BC-E222-FC48-BCFC-16C1CD932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0F9C99-CC21-AE4F-ADBA-57B7419A3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67712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359317-826A-4D42-91F7-1A0C83C7F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83E9E7-703F-7345-B5AE-7525521D87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F6B6B0-A288-BC41-B3D2-AA0D9F8A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77ADCA-04FE-9E45-9BDB-56293CCC5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288033-5107-4147-99F1-76A986EF6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560790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8DFA62F-E938-E14C-8075-E9F1B134B0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0EBB7A9-9227-054B-BEB5-7AE7533F0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69CC0C-A9E2-2C4C-AEAB-FC4212B1F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6EB978-3C77-8749-8F25-55FE23483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B8A2B0-F17E-C64C-8E94-AA5ADEA2F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8491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830664-4D9F-2B4A-BB23-A7C4FE1CC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7F26E6-2DF5-D843-9C06-F9941AF3FA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5A24F6-7343-694A-8FEB-121859901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4A0851-82B6-1A4A-A335-ECFCABB8B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6BFDFF-E02E-0B49-B2DF-156FA7157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022896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594114-61F8-7D40-81E4-49019881E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EBA20E8-2CBC-054F-A2B8-B563612C74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97FCF2-93C6-9247-9112-A65ABA79E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C9A4BC-4200-F94F-8824-F6311366D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3239EC-25B0-9847-9AF7-FECA38C4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56063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A0AA27-E82F-DA47-99AB-1CB1E8D5E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5A8D87-6EC9-484A-A657-76BB06EDF7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AC1349C-6C47-744B-85CD-F2403CBBE7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636B6C-EEB8-C84B-AC13-1A5EE706D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BAC22A-57A6-C54E-8A42-07D723D79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5C4A7F-9401-B348-BEBB-50CB9FBE8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16318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63471-4A5B-B541-8A4F-DE9641120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519C46-7F45-9748-AD4B-3B02AB559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6C43F38-71B9-C840-B6C0-60876E3272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A2A843E-C637-2241-902D-6B258EEB6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3DBF4B0-B423-4743-B3D6-E3A85013FB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704D62C-2163-2A4B-9E7B-0B536A6DE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1DDD8B2-38CB-6649-988D-E77C266E8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612CA29-D345-7944-BA91-A87A106F7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819030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B49061-E8CD-F545-93AD-C17882003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8B28969-FF6D-7C42-83F7-8C3C159E8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E0B9933-AB8B-9B43-86BE-3C5C01D0C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A9C3094-C76B-D348-BBAA-820C6C909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430844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3383A78-0265-F847-AE95-3002CB305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AF59A34-4BE4-DD44-8478-83C35FAAB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7C5B5F7-D165-FB4B-934F-20422395C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319200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938094-8783-8D4F-A5CF-DC0F9E276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A81399-A6BA-8545-8B46-D3EB93BC17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362454E-4241-8042-B0FC-740ED65555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E65B72D-1AA9-FE4C-9749-D05E84458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F641CDE-D600-4941-A176-443E8E341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4DCC07C-C3CC-3D4C-8EFB-EE08B7143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179329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403F2F-118A-014F-984C-E37E2196C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4B89C13-7DCB-8B4B-B649-C9B3ABA525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6206824-E221-D241-BF54-9679831757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796A69E-8A0D-CB48-B1F0-D9DB558BF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5CCE4D8-3212-5543-9D10-5333F8716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6040538-1A66-2E4A-B88B-04150E6D1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906253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7F20C0-8725-B742-8E83-A676BC314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1BDD66-2F3A-7F4D-9F58-458E9F30B5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95556D-C932-B746-AC55-00231CE711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90A1C4-197F-5846-988C-8F89C9EF30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1EF386-80B0-E94F-8F53-069B3E3EA1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059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90A36-603A-A243-9C04-FAE382C91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1" name="Picture 1" descr="page1image34049072">
            <a:extLst>
              <a:ext uri="{FF2B5EF4-FFF2-40B4-BE49-F238E27FC236}">
                <a16:creationId xmlns:a16="http://schemas.microsoft.com/office/drawing/2014/main" id="{50DB3BB7-C293-A14A-B287-E88396E703A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19" y="143850"/>
            <a:ext cx="4702469" cy="657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81D6AFA8-3D74-1F45-850A-F85EF67EA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2656" y="1807940"/>
            <a:ext cx="5842658" cy="31085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Baskerville" panose="02020502070401020303" pitchFamily="18" charset="0"/>
              </a:rPr>
              <a:t>Возвращение </a:t>
            </a:r>
            <a:endParaRPr kumimoji="0" lang="ru-RU" altLang="ru-RU" sz="8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HelveticaCyr"/>
              </a:rPr>
              <a:t>      </a:t>
            </a:r>
            <a:r>
              <a:rPr kumimoji="0" lang="ru-RU" altLang="ru-RU" sz="8000" b="1" i="1" u="none" strike="noStrike" cap="none" normalizeH="0" baseline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Домои</a:t>
            </a:r>
            <a:r>
              <a:rPr kumimoji="0" lang="ru-RU" altLang="ru-RU" sz="8000" b="1" i="1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̆ </a:t>
            </a:r>
            <a:endParaRPr kumimoji="0" lang="ru-RU" altLang="ru-RU" sz="8000" b="1" i="1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ru-RU" altLang="ru-RU" sz="1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                                   Дон </a:t>
            </a:r>
            <a:r>
              <a:rPr kumimoji="0" lang="ru-RU" altLang="ru-RU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МакЛафферти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23" name="Picture 3" descr="page2image48445888">
            <a:extLst>
              <a:ext uri="{FF2B5EF4-FFF2-40B4-BE49-F238E27FC236}">
                <a16:creationId xmlns:a16="http://schemas.microsoft.com/office/drawing/2014/main" id="{A2E69B72-31AC-0C42-A3B5-4A66EB830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625" y="3970338"/>
            <a:ext cx="3149600" cy="2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529987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" y="151234"/>
            <a:ext cx="11501437" cy="6555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FBE906F-E248-9A9E-8A1D-DBB4B202CDBB}"/>
              </a:ext>
            </a:extLst>
          </p:cNvPr>
          <p:cNvSpPr/>
          <p:nvPr/>
        </p:nvSpPr>
        <p:spPr>
          <a:xfrm>
            <a:off x="1940311" y="1293541"/>
            <a:ext cx="793966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Arial" panose="020B0604020202020204" pitchFamily="34" charset="0"/>
              </a:rPr>
              <a:t>Правило от Бога, часть вторая: Второзаконие 6:7–9 </a:t>
            </a:r>
            <a:endParaRPr lang="ru-RU" sz="3200" dirty="0"/>
          </a:p>
          <a:p>
            <a:r>
              <a:rPr lang="ru-RU" sz="3200" dirty="0">
                <a:latin typeface="ArialMT"/>
              </a:rPr>
              <a:t>«...Непрестанно </a:t>
            </a:r>
            <a:r>
              <a:rPr lang="ru-RU" sz="3200" dirty="0" err="1">
                <a:latin typeface="ArialMT"/>
              </a:rPr>
              <a:t>напоминаи</a:t>
            </a:r>
            <a:r>
              <a:rPr lang="ru-RU" sz="3200" dirty="0">
                <a:latin typeface="ArialMT"/>
              </a:rPr>
              <a:t>̆ заповеди детям своим, говори о них дома и вне дома, и ложась, и вставая. Повяжи их себе на руку как знак </a:t>
            </a:r>
            <a:r>
              <a:rPr lang="ru-RU" sz="3200" dirty="0" err="1">
                <a:latin typeface="ArialMT"/>
              </a:rPr>
              <a:t>памятныи</a:t>
            </a:r>
            <a:r>
              <a:rPr lang="ru-RU" sz="3200" dirty="0">
                <a:latin typeface="ArialMT"/>
              </a:rPr>
              <a:t>̆ и на челе носи как повязку; Напиши их и на дверных косяках твоего дома, и на вратах городских» (Втор. 6:7–9).</a:t>
            </a:r>
            <a:br>
              <a:rPr lang="ru-RU" dirty="0">
                <a:latin typeface="ArialMT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4761591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" y="376634"/>
            <a:ext cx="11501437" cy="625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</a:t>
            </a:r>
            <a:endParaRPr lang="ru-RU" sz="2400" i="1" u="sng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8F8F2F5-06B5-05A0-4C40-B5F2CB0B91F0}"/>
              </a:ext>
            </a:extLst>
          </p:cNvPr>
          <p:cNvSpPr/>
          <p:nvPr/>
        </p:nvSpPr>
        <p:spPr>
          <a:xfrm>
            <a:off x="2236840" y="1471070"/>
            <a:ext cx="719709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ArialMT"/>
              </a:rPr>
              <a:t>1. «...Непрестанно </a:t>
            </a:r>
            <a:r>
              <a:rPr lang="ru-RU" sz="4000" dirty="0" err="1">
                <a:latin typeface="ArialMT"/>
              </a:rPr>
              <a:t>напоминаи</a:t>
            </a:r>
            <a:r>
              <a:rPr lang="ru-RU" sz="4000" dirty="0">
                <a:latin typeface="ArialMT"/>
              </a:rPr>
              <a:t>̆ их детям </a:t>
            </a:r>
            <a:endParaRPr lang="ru-RU" sz="4000" dirty="0"/>
          </a:p>
          <a:p>
            <a:r>
              <a:rPr lang="ru-RU" sz="4000" dirty="0">
                <a:latin typeface="ArialMT"/>
              </a:rPr>
              <a:t>своим, говори о них дома и вне дома, и ложась, и вставая» (Втор. 6:7).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891377153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" y="346846"/>
            <a:ext cx="11501437" cy="625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</a:t>
            </a:r>
            <a:endParaRPr lang="ru-RU" sz="2400" i="1" u="sng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0A83891-F367-929F-DF96-E5630EF37C29}"/>
              </a:ext>
            </a:extLst>
          </p:cNvPr>
          <p:cNvSpPr/>
          <p:nvPr/>
        </p:nvSpPr>
        <p:spPr>
          <a:xfrm>
            <a:off x="2051824" y="900570"/>
            <a:ext cx="80883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/>
              <a:t>а) «Дома», буквально: «сидя в доме </a:t>
            </a:r>
            <a:r>
              <a:rPr lang="ru-RU" sz="4800" dirty="0" err="1"/>
              <a:t>твоём</a:t>
            </a:r>
            <a:r>
              <a:rPr lang="ru-RU" sz="4800" dirty="0"/>
              <a:t>».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88BF9EF-9358-4F32-FFF5-5BDEE0D5392E}"/>
              </a:ext>
            </a:extLst>
          </p:cNvPr>
          <p:cNvSpPr/>
          <p:nvPr/>
        </p:nvSpPr>
        <p:spPr>
          <a:xfrm>
            <a:off x="1717289" y="2597101"/>
            <a:ext cx="89507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/>
              <a:t>б) «Вне дома», буквально: «идя дорогою»: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4C8DF11-B51C-0407-02A5-6A3D67BCF28A}"/>
              </a:ext>
            </a:extLst>
          </p:cNvPr>
          <p:cNvSpPr/>
          <p:nvPr/>
        </p:nvSpPr>
        <p:spPr>
          <a:xfrm>
            <a:off x="2315496" y="4480104"/>
            <a:ext cx="46874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/>
              <a:t>в) «Ложась»: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A293771-4BBB-E36E-9200-CE1D6133A193}"/>
              </a:ext>
            </a:extLst>
          </p:cNvPr>
          <p:cNvSpPr/>
          <p:nvPr/>
        </p:nvSpPr>
        <p:spPr>
          <a:xfrm>
            <a:off x="3813717" y="5497300"/>
            <a:ext cx="51741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/>
              <a:t>г) «Вставая»:</a:t>
            </a:r>
          </a:p>
        </p:txBody>
      </p:sp>
    </p:spTree>
    <p:extLst>
      <p:ext uri="{BB962C8B-B14F-4D97-AF65-F5344CB8AC3E}">
        <p14:creationId xmlns:p14="http://schemas.microsoft.com/office/powerpoint/2010/main" val="2320445664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1906293" y="1007391"/>
            <a:ext cx="80488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E8BD87E-CA90-9E40-E313-61633502E588}"/>
              </a:ext>
            </a:extLst>
          </p:cNvPr>
          <p:cNvSpPr/>
          <p:nvPr/>
        </p:nvSpPr>
        <p:spPr>
          <a:xfrm>
            <a:off x="1048214" y="365125"/>
            <a:ext cx="105156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Arial" panose="020B0604020202020204" pitchFamily="34" charset="0"/>
              </a:rPr>
              <a:t>                      Идеи </a:t>
            </a:r>
            <a:endParaRPr lang="ru-RU" sz="4000" dirty="0"/>
          </a:p>
          <a:p>
            <a:r>
              <a:rPr lang="ru-RU" sz="3200" dirty="0">
                <a:latin typeface="ArialMT"/>
              </a:rPr>
              <a:t>-  </a:t>
            </a:r>
            <a:r>
              <a:rPr lang="ru-RU" sz="3200" dirty="0" err="1">
                <a:latin typeface="ArialMT"/>
              </a:rPr>
              <a:t>Пойте</a:t>
            </a:r>
            <a:r>
              <a:rPr lang="ru-RU" sz="3200" dirty="0">
                <a:latin typeface="ArialMT"/>
              </a:rPr>
              <a:t> под музыку! </a:t>
            </a:r>
            <a:endParaRPr lang="ru-RU" sz="3200" dirty="0"/>
          </a:p>
          <a:p>
            <a:r>
              <a:rPr lang="ru-RU" sz="3200" dirty="0"/>
              <a:t>-  </a:t>
            </a:r>
            <a:r>
              <a:rPr lang="ru-RU" sz="3200" dirty="0" err="1"/>
              <a:t>Заучивайте</a:t>
            </a:r>
            <a:r>
              <a:rPr lang="ru-RU" sz="3200" dirty="0"/>
              <a:t> вместе отрывки из Библии. </a:t>
            </a:r>
          </a:p>
          <a:p>
            <a:r>
              <a:rPr lang="ru-RU" sz="3200" dirty="0"/>
              <a:t>-  Попросите нарисовать, что значит отрывок и сделать небольшую подпись, как применить его в жизни. Развесьте картинки по дому. </a:t>
            </a:r>
          </a:p>
          <a:p>
            <a:r>
              <a:rPr lang="ru-RU" sz="3200" dirty="0"/>
              <a:t>-  </a:t>
            </a:r>
            <a:r>
              <a:rPr lang="ru-RU" sz="3200" dirty="0" err="1"/>
              <a:t>Подумайте</a:t>
            </a:r>
            <a:r>
              <a:rPr lang="ru-RU" sz="3200" dirty="0"/>
              <a:t>, кто </a:t>
            </a:r>
            <a:r>
              <a:rPr lang="ru-RU" sz="3200" dirty="0" err="1"/>
              <a:t>сейчас</a:t>
            </a:r>
            <a:r>
              <a:rPr lang="ru-RU" sz="3200" dirty="0"/>
              <a:t> нуждается в поддержке. Вместе помолитесь и попросите Бога напомнить вам какое- </a:t>
            </a:r>
            <a:r>
              <a:rPr lang="ru-RU" sz="3200" dirty="0" err="1"/>
              <a:t>нибудь</a:t>
            </a:r>
            <a:r>
              <a:rPr lang="ru-RU" sz="3200" dirty="0"/>
              <a:t> обетование из Библии, способное поддержать этого человека. Позвоните,  </a:t>
            </a:r>
            <a:r>
              <a:rPr lang="ru-RU" sz="3200" dirty="0" err="1"/>
              <a:t>прочитайте</a:t>
            </a:r>
            <a:r>
              <a:rPr lang="ru-RU" sz="3200" dirty="0"/>
              <a:t> это обетование и помолитесь, чтобы Бог исполнил это слово.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2724188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" y="376634"/>
            <a:ext cx="11501437" cy="625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</a:t>
            </a:r>
            <a:endParaRPr lang="ru-RU" sz="2400" i="1" u="sng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309D4E8-3B36-803A-231C-675BC00766FE}"/>
              </a:ext>
            </a:extLst>
          </p:cNvPr>
          <p:cNvSpPr/>
          <p:nvPr/>
        </p:nvSpPr>
        <p:spPr>
          <a:xfrm>
            <a:off x="2236840" y="1009404"/>
            <a:ext cx="8431160" cy="5189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err="1">
                <a:latin typeface="ArialMT"/>
              </a:rPr>
              <a:t>Найдите</a:t>
            </a:r>
            <a:r>
              <a:rPr lang="ru-RU" sz="4000" dirty="0">
                <a:latin typeface="ArialMT"/>
              </a:rPr>
              <a:t> Божье обетование и молитесь </a:t>
            </a:r>
            <a:r>
              <a:rPr lang="ru-RU" sz="4000" dirty="0" err="1">
                <a:latin typeface="ArialMT"/>
              </a:rPr>
              <a:t>этои</a:t>
            </a:r>
            <a:r>
              <a:rPr lang="ru-RU" sz="4000" dirty="0">
                <a:latin typeface="ArialMT"/>
              </a:rPr>
              <a:t>̆ </a:t>
            </a:r>
            <a:r>
              <a:rPr lang="ru-RU" sz="4000" dirty="0" err="1">
                <a:latin typeface="ArialMT"/>
              </a:rPr>
              <a:t>библейскои</a:t>
            </a:r>
            <a:r>
              <a:rPr lang="ru-RU" sz="4000" dirty="0">
                <a:latin typeface="ArialMT"/>
              </a:rPr>
              <a:t>̆ </a:t>
            </a:r>
            <a:r>
              <a:rPr lang="ru-RU" sz="4000" dirty="0" err="1">
                <a:latin typeface="ArialMT"/>
              </a:rPr>
              <a:t>формулои</a:t>
            </a:r>
            <a:r>
              <a:rPr lang="ru-RU" sz="4000" dirty="0">
                <a:latin typeface="ArialMT"/>
              </a:rPr>
              <a:t>̆. Например: </a:t>
            </a:r>
          </a:p>
          <a:p>
            <a:r>
              <a:rPr lang="ru-RU" sz="4000" b="1" i="1" dirty="0">
                <a:latin typeface="ArialMT"/>
              </a:rPr>
              <a:t>«Если же кому-то из вас </a:t>
            </a:r>
            <a:r>
              <a:rPr lang="ru-RU" sz="4000" b="1" i="1" dirty="0" err="1">
                <a:latin typeface="ArialMT"/>
              </a:rPr>
              <a:t>недостаёт</a:t>
            </a:r>
            <a:r>
              <a:rPr lang="ru-RU" sz="4000" b="1" i="1" dirty="0">
                <a:latin typeface="ArialMT"/>
              </a:rPr>
              <a:t> мудрости, пусть просит у Бога, и будет дано ему (Бог всем её </a:t>
            </a:r>
            <a:r>
              <a:rPr lang="ru-RU" sz="4000" b="1" i="1" dirty="0" err="1">
                <a:latin typeface="ArialMT"/>
              </a:rPr>
              <a:t>даёт</a:t>
            </a:r>
            <a:r>
              <a:rPr lang="ru-RU" sz="4000" b="1" i="1" dirty="0">
                <a:latin typeface="ArialMT"/>
              </a:rPr>
              <a:t> просто и без </a:t>
            </a:r>
            <a:r>
              <a:rPr lang="ru-RU" sz="4000" b="1" i="1" dirty="0" err="1">
                <a:latin typeface="ArialMT"/>
              </a:rPr>
              <a:t>упрёков</a:t>
            </a:r>
            <a:r>
              <a:rPr lang="ru-RU" sz="4000" b="1" i="1" dirty="0">
                <a:latin typeface="ArialMT"/>
              </a:rPr>
              <a:t>)» (</a:t>
            </a:r>
            <a:r>
              <a:rPr lang="ru-RU" sz="4000" b="1" i="1" dirty="0" err="1">
                <a:latin typeface="ArialMT"/>
              </a:rPr>
              <a:t>Иак</a:t>
            </a:r>
            <a:r>
              <a:rPr lang="ru-RU" sz="4000" b="1" i="1" dirty="0">
                <a:latin typeface="ArialMT"/>
              </a:rPr>
              <a:t>. 1:5). </a:t>
            </a:r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val="1691558270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6453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8F3AE4-5853-0D43-BF84-D15E91093707}"/>
              </a:ext>
            </a:extLst>
          </p:cNvPr>
          <p:cNvSpPr/>
          <p:nvPr/>
        </p:nvSpPr>
        <p:spPr>
          <a:xfrm>
            <a:off x="1674254" y="13328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b="1" dirty="0"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2297DAA-BCC5-BFB2-9254-F1E04864C725}"/>
              </a:ext>
            </a:extLst>
          </p:cNvPr>
          <p:cNvSpPr/>
          <p:nvPr/>
        </p:nvSpPr>
        <p:spPr>
          <a:xfrm>
            <a:off x="2021916" y="691376"/>
            <a:ext cx="788036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MT"/>
              </a:rPr>
              <a:t>3. «...Напиши их и на дверных косяках твоего дома, и на вратах городских» (Втор. 6:9). </a:t>
            </a:r>
          </a:p>
          <a:p>
            <a:r>
              <a:rPr lang="ru-RU" sz="2800" dirty="0">
                <a:latin typeface="ArialMT"/>
              </a:rPr>
              <a:t>Божье правило касается и вашего дома, чтобы он стал свидетельством для всех, кто в него входит или проходит мимо.</a:t>
            </a:r>
            <a:endParaRPr lang="ru-RU" sz="28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00960F6-F727-AC80-D193-9D60DF63D1F9}"/>
              </a:ext>
            </a:extLst>
          </p:cNvPr>
          <p:cNvSpPr/>
          <p:nvPr/>
        </p:nvSpPr>
        <p:spPr>
          <a:xfrm>
            <a:off x="2341756" y="3863956"/>
            <a:ext cx="787276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>
                <a:latin typeface="ArialMT"/>
              </a:rPr>
              <a:t>     Дом становится местом благодати и мира не от того, что его не касаются проблемы и горе, а от того, что даже в самые </a:t>
            </a:r>
            <a:r>
              <a:rPr lang="ru-RU" sz="2800" u="sng" dirty="0" err="1">
                <a:latin typeface="ArialMT"/>
              </a:rPr>
              <a:t>тяжёлые</a:t>
            </a:r>
            <a:r>
              <a:rPr lang="ru-RU" sz="2800" u="sng" dirty="0">
                <a:latin typeface="ArialMT"/>
              </a:rPr>
              <a:t> времена в </a:t>
            </a:r>
            <a:r>
              <a:rPr lang="ru-RU" sz="2800" u="sng" dirty="0" err="1">
                <a:latin typeface="ArialMT"/>
              </a:rPr>
              <a:t>нём</a:t>
            </a:r>
            <a:r>
              <a:rPr lang="ru-RU" sz="2800" u="sng" dirty="0">
                <a:latin typeface="ArialMT"/>
              </a:rPr>
              <a:t> не отказываются любить, верить и прощать. </a:t>
            </a:r>
            <a:endParaRPr lang="ru-RU" sz="2800" u="sng" dirty="0"/>
          </a:p>
        </p:txBody>
      </p:sp>
    </p:spTree>
    <p:extLst>
      <p:ext uri="{BB962C8B-B14F-4D97-AF65-F5344CB8AC3E}">
        <p14:creationId xmlns:p14="http://schemas.microsoft.com/office/powerpoint/2010/main" val="1624602121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338145" y="821410"/>
            <a:ext cx="9320329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>
                <a:latin typeface="Arial" panose="020B0604020202020204" pitchFamily="34" charset="0"/>
              </a:rPr>
              <a:t> </a:t>
            </a:r>
            <a:r>
              <a:rPr lang="ru-RU" sz="4800" b="1" i="1" dirty="0"/>
              <a:t>Обсудите в группе </a:t>
            </a:r>
            <a:endParaRPr lang="ru-RU" sz="4800" dirty="0"/>
          </a:p>
          <a:p>
            <a:r>
              <a:rPr lang="ru-RU" sz="4800" dirty="0"/>
              <a:t> </a:t>
            </a:r>
            <a:endParaRPr lang="ru-RU" sz="3200" dirty="0"/>
          </a:p>
          <a:p>
            <a:r>
              <a:rPr lang="ru-RU" sz="3600" i="1" dirty="0">
                <a:solidFill>
                  <a:schemeClr val="accent1">
                    <a:lumMod val="75000"/>
                  </a:schemeClr>
                </a:solidFill>
              </a:rPr>
              <a:t>1. </a:t>
            </a:r>
            <a:r>
              <a:rPr lang="ru-RU" sz="3600" i="1" dirty="0" err="1">
                <a:solidFill>
                  <a:schemeClr val="accent1">
                    <a:lumMod val="75000"/>
                  </a:schemeClr>
                </a:solidFill>
              </a:rPr>
              <a:t>Подумайте</a:t>
            </a:r>
            <a:r>
              <a:rPr lang="ru-RU" sz="3600" i="1" dirty="0">
                <a:solidFill>
                  <a:schemeClr val="accent1">
                    <a:lumMod val="75000"/>
                  </a:schemeClr>
                </a:solidFill>
              </a:rPr>
              <a:t>, в какое время дня и за каким занятием ваши дети наиболее восприимчивы к духовным вопросам? </a:t>
            </a:r>
          </a:p>
          <a:p>
            <a:r>
              <a:rPr lang="ru-RU" sz="3600" i="1" dirty="0">
                <a:solidFill>
                  <a:schemeClr val="accent1">
                    <a:lumMod val="75000"/>
                  </a:schemeClr>
                </a:solidFill>
              </a:rPr>
              <a:t>2. Какую помощь вы можете оказать своим детям в познании Бога? </a:t>
            </a:r>
          </a:p>
          <a:p>
            <a:endParaRPr lang="ru-RU" sz="4800" dirty="0"/>
          </a:p>
          <a:p>
            <a:r>
              <a:rPr lang="ru-RU" dirty="0"/>
              <a:t> </a:t>
            </a:r>
            <a:endParaRPr lang="ru-RU" sz="2800" dirty="0"/>
          </a:p>
          <a:p>
            <a:r>
              <a:rPr lang="ru-RU" sz="2800" b="1" i="1" dirty="0">
                <a:latin typeface="Arial" panose="020B0604020202020204" pitchFamily="34" charset="0"/>
              </a:rPr>
              <a:t>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09913283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89" y="1194619"/>
            <a:ext cx="7580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u="sng" dirty="0">
              <a:latin typeface="ArialMT"/>
            </a:endParaRPr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2EE09E0-D07C-9C85-4402-187856EBD686}"/>
              </a:ext>
            </a:extLst>
          </p:cNvPr>
          <p:cNvSpPr/>
          <p:nvPr/>
        </p:nvSpPr>
        <p:spPr>
          <a:xfrm>
            <a:off x="1416425" y="932328"/>
            <a:ext cx="964558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Arial" panose="020B0604020202020204" pitchFamily="34" charset="0"/>
              </a:rPr>
              <a:t>Задание на следующую неделю </a:t>
            </a:r>
            <a:endParaRPr lang="ru-RU" sz="3200" dirty="0"/>
          </a:p>
          <a:p>
            <a:r>
              <a:rPr lang="ru-RU" sz="3200" i="1" dirty="0">
                <a:latin typeface="ArialMT"/>
              </a:rPr>
              <a:t>1. Перед тем, как открыть Библию молитесь</a:t>
            </a:r>
            <a:endParaRPr lang="ru-RU" sz="3200" i="1" dirty="0"/>
          </a:p>
          <a:p>
            <a:pPr>
              <a:buFont typeface="+mj-lt"/>
              <a:buAutoNum type="arabicPeriod" startAt="2"/>
            </a:pPr>
            <a:r>
              <a:rPr lang="ru-RU" sz="3200" i="1" dirty="0">
                <a:latin typeface="ArialMT"/>
              </a:rPr>
              <a:t> Пусть </a:t>
            </a:r>
            <a:r>
              <a:rPr lang="ru-RU" sz="3200" i="1" dirty="0" err="1">
                <a:latin typeface="ArialMT"/>
              </a:rPr>
              <a:t>главнои</a:t>
            </a:r>
            <a:r>
              <a:rPr lang="ru-RU" sz="3200" i="1" dirty="0">
                <a:latin typeface="ArialMT"/>
              </a:rPr>
              <a:t>̆ целью вашего изучения будет Иисус.</a:t>
            </a:r>
          </a:p>
          <a:p>
            <a:pPr>
              <a:buFont typeface="+mj-lt"/>
              <a:buAutoNum type="arabicPeriod" startAt="2"/>
            </a:pPr>
            <a:r>
              <a:rPr lang="ru-RU" sz="3200" i="1" dirty="0">
                <a:latin typeface="ArialMT"/>
              </a:rPr>
              <a:t> Сразу же </a:t>
            </a:r>
            <a:r>
              <a:rPr lang="ru-RU" sz="3200" i="1" dirty="0" err="1">
                <a:latin typeface="ArialMT"/>
              </a:rPr>
              <a:t>применяйте</a:t>
            </a:r>
            <a:r>
              <a:rPr lang="ru-RU" sz="3200" i="1" dirty="0">
                <a:latin typeface="ArialMT"/>
              </a:rPr>
              <a:t> то, чему научились в течение дня. </a:t>
            </a:r>
          </a:p>
          <a:p>
            <a:pPr>
              <a:buFont typeface="+mj-lt"/>
              <a:buAutoNum type="arabicPeriod" startAt="2"/>
            </a:pPr>
            <a:r>
              <a:rPr lang="ru-RU" sz="3200" i="1" dirty="0">
                <a:latin typeface="ArialMT"/>
              </a:rPr>
              <a:t> </a:t>
            </a:r>
            <a:r>
              <a:rPr lang="ru-RU" sz="3200" i="1" dirty="0" err="1">
                <a:latin typeface="ArialMT"/>
              </a:rPr>
              <a:t>Каждыи</a:t>
            </a:r>
            <a:r>
              <a:rPr lang="ru-RU" sz="3200" i="1" dirty="0">
                <a:latin typeface="ArialMT"/>
              </a:rPr>
              <a:t>̆ день </a:t>
            </a:r>
            <a:r>
              <a:rPr lang="ru-RU" sz="3200" i="1" dirty="0" err="1">
                <a:latin typeface="ArialMT"/>
              </a:rPr>
              <a:t>рассказывайте</a:t>
            </a:r>
            <a:r>
              <a:rPr lang="ru-RU" sz="3200" i="1" dirty="0">
                <a:latin typeface="ArialMT"/>
              </a:rPr>
              <a:t> кому- </a:t>
            </a:r>
            <a:r>
              <a:rPr lang="ru-RU" sz="3200" i="1" dirty="0" err="1">
                <a:latin typeface="ArialMT"/>
              </a:rPr>
              <a:t>нибудь</a:t>
            </a:r>
            <a:r>
              <a:rPr lang="ru-RU" sz="3200" i="1" dirty="0">
                <a:latin typeface="ArialMT"/>
              </a:rPr>
              <a:t>, что нового вы узнали! </a:t>
            </a:r>
          </a:p>
          <a:p>
            <a:pPr>
              <a:buFont typeface="+mj-lt"/>
              <a:buAutoNum type="arabicPeriod" startAt="2"/>
            </a:pPr>
            <a:r>
              <a:rPr lang="ru-RU" sz="3200" i="1" dirty="0">
                <a:latin typeface="ArialMT"/>
              </a:rPr>
              <a:t>Ежедневно </a:t>
            </a:r>
            <a:r>
              <a:rPr lang="ru-RU" sz="3200" i="1" dirty="0" err="1">
                <a:latin typeface="ArialMT"/>
              </a:rPr>
              <a:t>узнавайте</a:t>
            </a:r>
            <a:r>
              <a:rPr lang="ru-RU" sz="3200" i="1" dirty="0">
                <a:latin typeface="ArialMT"/>
              </a:rPr>
              <a:t> у каждого члена семьи, что нового он узнал об Иисусе.</a:t>
            </a:r>
          </a:p>
        </p:txBody>
      </p:sp>
    </p:spTree>
    <p:extLst>
      <p:ext uri="{BB962C8B-B14F-4D97-AF65-F5344CB8AC3E}">
        <p14:creationId xmlns:p14="http://schemas.microsoft.com/office/powerpoint/2010/main" val="383712843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84613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6BF32E32-F591-9843-BF20-B55EF456A2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142876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A12347D-EEC8-974E-A1AF-780E4FD8639D}"/>
              </a:ext>
            </a:extLst>
          </p:cNvPr>
          <p:cNvSpPr/>
          <p:nvPr/>
        </p:nvSpPr>
        <p:spPr>
          <a:xfrm>
            <a:off x="1360968" y="945397"/>
            <a:ext cx="3899408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>
                <a:latin typeface="Arial" panose="020B0604020202020204" pitchFamily="34" charset="0"/>
              </a:rPr>
              <a:t>   </a:t>
            </a:r>
            <a:r>
              <a:rPr lang="ru-RU" sz="4000" b="1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С БОГОМ В МОЛИТВЕ </a:t>
            </a:r>
          </a:p>
          <a:p>
            <a:r>
              <a:rPr lang="ru-RU" sz="3200" i="1">
                <a:solidFill>
                  <a:srgbClr val="7030A0"/>
                </a:solidFill>
                <a:latin typeface="Berlin Sans FB" panose="020F0502020204030204" pitchFamily="34" charset="0"/>
                <a:cs typeface="Dreaming Outloud Script Pro" panose="03050502040304050704" pitchFamily="66" charset="0"/>
              </a:rPr>
              <a:t>  </a:t>
            </a:r>
            <a:r>
              <a:rPr lang="ru-RU" sz="3600" i="1">
                <a:solidFill>
                  <a:srgbClr val="7030A0"/>
                </a:solidFill>
                <a:latin typeface="Berlin Sans FB" panose="020F0502020204030204" pitchFamily="34" charset="0"/>
                <a:cs typeface="Dreaming Outloud Script Pro" panose="03050502040304050704" pitchFamily="66" charset="0"/>
              </a:rPr>
              <a:t>М</a:t>
            </a:r>
            <a:r>
              <a:rPr lang="ru-RU" sz="3600" i="1">
                <a:solidFill>
                  <a:srgbClr val="7030A0"/>
                </a:solidFill>
              </a:rPr>
              <a:t>олитесь</a:t>
            </a:r>
            <a:r>
              <a:rPr lang="ru-RU" sz="3600" i="1" dirty="0">
                <a:solidFill>
                  <a:srgbClr val="7030A0"/>
                </a:solidFill>
              </a:rPr>
              <a:t>, чтобы Бог дал каждому человеку услышать Его призыв стать учителем для нового поколения. </a:t>
            </a:r>
          </a:p>
          <a:p>
            <a:r>
              <a:rPr lang="ru-RU" sz="3200" i="1" dirty="0">
                <a:solidFill>
                  <a:srgbClr val="7030A0"/>
                </a:solidFill>
                <a:latin typeface="Berlin Sans FB" panose="020F0502020204030204" pitchFamily="34" charset="0"/>
                <a:cs typeface="Dreaming Outloud Script Pro" panose="03050502040304050704" pitchFamily="66" charset="0"/>
              </a:rPr>
              <a:t> </a:t>
            </a:r>
          </a:p>
          <a:p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r>
              <a:rPr lang="ru-RU" sz="4000" b="1" i="1" dirty="0">
                <a:solidFill>
                  <a:srgbClr val="7030A0"/>
                </a:solidFill>
              </a:rPr>
              <a:t>    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F7FB6DED-2128-575B-762C-C5A75A29B3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3667743" y="10310891"/>
            <a:ext cx="145610" cy="8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Изображение выглядит как человек, внутренний, стол, питание&#10;&#10;Автоматически созданное описание">
            <a:extLst>
              <a:ext uri="{FF2B5EF4-FFF2-40B4-BE49-F238E27FC236}">
                <a16:creationId xmlns:a16="http://schemas.microsoft.com/office/drawing/2014/main" id="{03783D8D-10FA-4376-86FA-23313EB6CC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1380568"/>
            <a:ext cx="5689600" cy="4038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22577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6453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8F3AE4-5853-0D43-BF84-D15E91093707}"/>
              </a:ext>
            </a:extLst>
          </p:cNvPr>
          <p:cNvSpPr/>
          <p:nvPr/>
        </p:nvSpPr>
        <p:spPr>
          <a:xfrm>
            <a:off x="1674254" y="133285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b="1" dirty="0"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0649393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74" y="68620"/>
            <a:ext cx="11949450" cy="6789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FAA8B9E-92DE-E84D-A52D-18FBF9949927}"/>
              </a:ext>
            </a:extLst>
          </p:cNvPr>
          <p:cNvSpPr/>
          <p:nvPr/>
        </p:nvSpPr>
        <p:spPr>
          <a:xfrm>
            <a:off x="6270170" y="829781"/>
            <a:ext cx="3162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ЧАСТЬ ПЯТАЯ </a:t>
            </a:r>
            <a:endParaRPr lang="ru-RU" sz="24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490C515-A5C5-E34D-9BB3-2570DBF85B98}"/>
              </a:ext>
            </a:extLst>
          </p:cNvPr>
          <p:cNvSpPr/>
          <p:nvPr/>
        </p:nvSpPr>
        <p:spPr>
          <a:xfrm>
            <a:off x="1282534" y="2339440"/>
            <a:ext cx="89064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latin typeface="Baskerville" panose="02020502070401020303" pitchFamily="18" charset="0"/>
              </a:rPr>
              <a:t> </a:t>
            </a:r>
            <a:endParaRPr lang="ru-RU" sz="60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6FE73DC-D6AC-AB40-A66E-5C9AD8C5452A}"/>
              </a:ext>
            </a:extLst>
          </p:cNvPr>
          <p:cNvSpPr/>
          <p:nvPr/>
        </p:nvSpPr>
        <p:spPr>
          <a:xfrm>
            <a:off x="6095999" y="1937776"/>
            <a:ext cx="46482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solidFill>
                  <a:srgbClr val="C00000"/>
                </a:solidFill>
                <a:latin typeface="Baskerville" panose="02020502070401020303" pitchFamily="18" charset="0"/>
              </a:rPr>
              <a:t> 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F50858B-57BF-2244-BD4D-8385F81159E3}"/>
              </a:ext>
            </a:extLst>
          </p:cNvPr>
          <p:cNvSpPr/>
          <p:nvPr/>
        </p:nvSpPr>
        <p:spPr>
          <a:xfrm>
            <a:off x="5402179" y="2155344"/>
            <a:ext cx="58312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i="1" dirty="0">
                <a:solidFill>
                  <a:schemeClr val="accent1">
                    <a:lumMod val="50000"/>
                  </a:schemeClr>
                </a:solidFill>
                <a:latin typeface="Baskerville" panose="02020502070401020303" pitchFamily="18" charset="0"/>
              </a:rPr>
              <a:t> </a:t>
            </a:r>
            <a:endParaRPr lang="ru-RU" sz="6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C6FA02-92C5-EC48-A46D-569A8DA0F84A}"/>
              </a:ext>
            </a:extLst>
          </p:cNvPr>
          <p:cNvSpPr/>
          <p:nvPr/>
        </p:nvSpPr>
        <p:spPr>
          <a:xfrm>
            <a:off x="5218812" y="1291446"/>
            <a:ext cx="58312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latin typeface="Baskerville" panose="02020502070401020303" pitchFamily="18" charset="0"/>
              </a:rPr>
              <a:t>По правилу  </a:t>
            </a:r>
          </a:p>
          <a:p>
            <a:r>
              <a:rPr lang="ru-RU" sz="6000" b="1" i="1" dirty="0">
                <a:latin typeface="Baskerville" panose="02020502070401020303" pitchFamily="18" charset="0"/>
              </a:rPr>
              <a:t>    Книги</a:t>
            </a:r>
            <a:endParaRPr lang="ru-RU" sz="6000" dirty="0"/>
          </a:p>
          <a:p>
            <a:r>
              <a:rPr lang="ru-RU" sz="6000" b="1" i="1" dirty="0">
                <a:solidFill>
                  <a:srgbClr val="C00000"/>
                </a:solidFill>
                <a:latin typeface="Baskerville" panose="02020502070401020303" pitchFamily="18" charset="0"/>
              </a:rPr>
              <a:t>Второзакония</a:t>
            </a:r>
            <a:r>
              <a:rPr lang="ru-RU" sz="6000" b="1" i="1" dirty="0">
                <a:latin typeface="Baskerville" panose="02020502070401020303" pitchFamily="18" charset="0"/>
              </a:rPr>
              <a:t> </a:t>
            </a:r>
            <a:endParaRPr lang="ru-RU" sz="6000" dirty="0"/>
          </a:p>
          <a:p>
            <a:r>
              <a:rPr lang="ru-RU" sz="6000" dirty="0">
                <a:latin typeface="Baskerville" panose="02020502070401020303" pitchFamily="18" charset="0"/>
              </a:rPr>
              <a:t>(часть вторая) </a:t>
            </a:r>
            <a:endParaRPr lang="ru-RU" sz="6000" dirty="0"/>
          </a:p>
        </p:txBody>
      </p:sp>
      <p:pic>
        <p:nvPicPr>
          <p:cNvPr id="10" name="Picture 1" descr="page53image22063888">
            <a:extLst>
              <a:ext uri="{FF2B5EF4-FFF2-40B4-BE49-F238E27FC236}">
                <a16:creationId xmlns:a16="http://schemas.microsoft.com/office/drawing/2014/main" id="{13D80D6F-9D09-9475-CFF0-AD0CD197EE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534" y="705171"/>
            <a:ext cx="3258602" cy="549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676435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22423786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89" y="1194619"/>
            <a:ext cx="7580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u="sng" dirty="0">
              <a:latin typeface="ArialMT"/>
            </a:endParaRPr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507021029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84613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EC3B00B-F2A4-5CD9-D9B0-1D7122E5E148}"/>
              </a:ext>
            </a:extLst>
          </p:cNvPr>
          <p:cNvSpPr/>
          <p:nvPr/>
        </p:nvSpPr>
        <p:spPr>
          <a:xfrm>
            <a:off x="1628078" y="1092820"/>
            <a:ext cx="8341112" cy="4378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Arial" panose="020B0604020202020204" pitchFamily="34" charset="0"/>
              </a:rPr>
              <a:t>      </a:t>
            </a:r>
            <a:r>
              <a:rPr lang="ru-RU" sz="4000" b="1" dirty="0">
                <a:latin typeface="Arial" panose="020B0604020202020204" pitchFamily="34" charset="0"/>
              </a:rPr>
              <a:t>       СТРОИМ МОСТЫ: </a:t>
            </a:r>
            <a:endParaRPr lang="ru-RU" sz="4000" dirty="0"/>
          </a:p>
          <a:p>
            <a:r>
              <a:rPr lang="ru-RU" sz="4000" b="1" dirty="0">
                <a:latin typeface="Arial" panose="020B0604020202020204" pitchFamily="34" charset="0"/>
              </a:rPr>
              <a:t>            ДРУГ С ДРУГОМ </a:t>
            </a:r>
            <a:endParaRPr lang="ru-RU" sz="4000" dirty="0"/>
          </a:p>
          <a:p>
            <a:r>
              <a:rPr lang="ru-RU" sz="4000" dirty="0">
                <a:latin typeface="ArialMT"/>
              </a:rPr>
              <a:t>   </a:t>
            </a:r>
            <a:r>
              <a:rPr lang="ru-RU" sz="4000" i="1" dirty="0">
                <a:solidFill>
                  <a:schemeClr val="accent4">
                    <a:lumMod val="50000"/>
                  </a:schemeClr>
                </a:solidFill>
                <a:latin typeface="ArialMT"/>
              </a:rPr>
              <a:t>Расскажите о случае из </a:t>
            </a:r>
            <a:r>
              <a:rPr lang="ru-RU" sz="4000" i="1" dirty="0" err="1">
                <a:solidFill>
                  <a:schemeClr val="accent4">
                    <a:lumMod val="50000"/>
                  </a:schemeClr>
                </a:solidFill>
                <a:latin typeface="ArialMT"/>
              </a:rPr>
              <a:t>вашеи</a:t>
            </a:r>
            <a:r>
              <a:rPr lang="ru-RU" sz="4000" i="1" dirty="0">
                <a:solidFill>
                  <a:schemeClr val="accent4">
                    <a:lumMod val="50000"/>
                  </a:schemeClr>
                </a:solidFill>
                <a:latin typeface="ArialMT"/>
              </a:rPr>
              <a:t>̆ жизни, когда кто-то из семьи или родственников уделил вам достаточно времени, чтобы научить чему-то хорошему…</a:t>
            </a:r>
            <a:endParaRPr lang="ru-RU" sz="4000" i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185087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5582723-A41F-394F-9384-5F9C27EFAE7F}"/>
              </a:ext>
            </a:extLst>
          </p:cNvPr>
          <p:cNvSpPr/>
          <p:nvPr/>
        </p:nvSpPr>
        <p:spPr>
          <a:xfrm>
            <a:off x="1875295" y="712922"/>
            <a:ext cx="841558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С ЗАДАНИЕМ НА ПРОШЛОЙ НЕДЕЛЕ</a:t>
            </a:r>
          </a:p>
          <a:p>
            <a:r>
              <a:rPr lang="ru-RU" sz="3200" b="1" dirty="0"/>
              <a:t>Дни: </a:t>
            </a:r>
            <a:r>
              <a:rPr lang="ru-RU" sz="3200" dirty="0"/>
              <a:t>1–7</a:t>
            </a:r>
            <a:br>
              <a:rPr lang="ru-RU" sz="3200" dirty="0"/>
            </a:br>
            <a:r>
              <a:rPr lang="ru-RU" sz="3200" b="1" dirty="0"/>
              <a:t>Место из Библии: </a:t>
            </a:r>
            <a:r>
              <a:rPr lang="ru-RU" sz="3200" dirty="0"/>
              <a:t>Ис. 50:4</a:t>
            </a:r>
            <a:br>
              <a:rPr lang="ru-RU" sz="3200" dirty="0"/>
            </a:br>
            <a:r>
              <a:rPr lang="ru-RU" sz="3200" b="1" dirty="0"/>
              <a:t>Задание: </a:t>
            </a:r>
            <a:r>
              <a:rPr lang="ru-RU" sz="3200" dirty="0" err="1"/>
              <a:t>Каждыи</a:t>
            </a:r>
            <a:r>
              <a:rPr lang="ru-RU" sz="3200" dirty="0"/>
              <a:t>̆ вечер перед тем, как </a:t>
            </a:r>
          </a:p>
          <a:p>
            <a:r>
              <a:rPr lang="ru-RU" sz="3200" dirty="0"/>
              <a:t>заснуть, </a:t>
            </a:r>
            <a:r>
              <a:rPr lang="ru-RU" sz="3200" dirty="0" err="1"/>
              <a:t>заключайте</a:t>
            </a:r>
            <a:r>
              <a:rPr lang="ru-RU" sz="3200" dirty="0"/>
              <a:t> с Богом договор, что Он может пробудить вас, когда захочет,</a:t>
            </a:r>
            <a:br>
              <a:rPr lang="ru-RU" sz="3200" dirty="0"/>
            </a:br>
            <a:r>
              <a:rPr lang="ru-RU" sz="3200" dirty="0"/>
              <a:t>и вы </a:t>
            </a:r>
            <a:r>
              <a:rPr lang="ru-RU" sz="3200" dirty="0" err="1"/>
              <a:t>проведёте</a:t>
            </a:r>
            <a:r>
              <a:rPr lang="ru-RU" sz="3200" dirty="0"/>
              <a:t> с Ним время наедине, никуда не спеша. </a:t>
            </a:r>
            <a:r>
              <a:rPr lang="ru-RU" sz="3200" dirty="0" err="1"/>
              <a:t>Используйте</a:t>
            </a:r>
            <a:r>
              <a:rPr lang="ru-RU" sz="3200" dirty="0"/>
              <a:t> это время для чтения Слова и молитвы. Примите перед Богом решение, что встанете и </a:t>
            </a:r>
            <a:r>
              <a:rPr lang="ru-RU" sz="3200" dirty="0" err="1"/>
              <a:t>проведёте</a:t>
            </a:r>
            <a:r>
              <a:rPr lang="ru-RU" sz="3200" dirty="0"/>
              <a:t> с Богом время, когда бы Он ни разбудил вас. </a:t>
            </a:r>
          </a:p>
          <a:p>
            <a:r>
              <a:rPr lang="ru-RU" sz="2800" b="1" i="1" dirty="0">
                <a:latin typeface="Arial" panose="020B0604020202020204" pitchFamily="34" charset="0"/>
              </a:rPr>
              <a:t>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26041388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2D16842-0627-99DD-ADE9-E20997D6E715}"/>
              </a:ext>
            </a:extLst>
          </p:cNvPr>
          <p:cNvSpPr/>
          <p:nvPr/>
        </p:nvSpPr>
        <p:spPr>
          <a:xfrm>
            <a:off x="1806497" y="892098"/>
            <a:ext cx="7984273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Arial" panose="020B0604020202020204" pitchFamily="34" charset="0"/>
              </a:rPr>
              <a:t>Дни: </a:t>
            </a:r>
            <a:r>
              <a:rPr lang="ru-RU" sz="3200" dirty="0">
                <a:latin typeface="ArialMT"/>
              </a:rPr>
              <a:t>3–7</a:t>
            </a:r>
            <a:br>
              <a:rPr lang="ru-RU" sz="3200" dirty="0">
                <a:latin typeface="ArialMT"/>
              </a:rPr>
            </a:br>
            <a:r>
              <a:rPr lang="ru-RU" sz="3200" b="1" dirty="0">
                <a:latin typeface="Arial" panose="020B0604020202020204" pitchFamily="34" charset="0"/>
              </a:rPr>
              <a:t>Место из Библии: </a:t>
            </a:r>
            <a:r>
              <a:rPr lang="ru-RU" sz="3200" dirty="0">
                <a:latin typeface="ArialMT"/>
              </a:rPr>
              <a:t>Мф. 28:18; </a:t>
            </a:r>
          </a:p>
          <a:p>
            <a:r>
              <a:rPr lang="ru-RU" sz="3200" dirty="0" err="1">
                <a:latin typeface="ArialMT"/>
              </a:rPr>
              <a:t>Флп</a:t>
            </a:r>
            <a:r>
              <a:rPr lang="ru-RU" sz="3200" dirty="0">
                <a:latin typeface="ArialMT"/>
              </a:rPr>
              <a:t>. 2:5–11 </a:t>
            </a:r>
          </a:p>
          <a:p>
            <a:r>
              <a:rPr lang="ru-RU" sz="3200" b="1" dirty="0">
                <a:latin typeface="Arial" panose="020B0604020202020204" pitchFamily="34" charset="0"/>
              </a:rPr>
              <a:t>Задание: </a:t>
            </a:r>
            <a:r>
              <a:rPr lang="ru-RU" sz="3200" dirty="0">
                <a:latin typeface="ArialMT"/>
              </a:rPr>
              <a:t>первым делом после </a:t>
            </a:r>
            <a:endParaRPr lang="ru-RU" sz="3200" dirty="0"/>
          </a:p>
          <a:p>
            <a:r>
              <a:rPr lang="ru-RU" sz="3200" dirty="0">
                <a:latin typeface="ArialMT"/>
              </a:rPr>
              <a:t>пробуждения, до того, как что-либо сделать, посвятите в молитве Иисусу свою жизнь: </a:t>
            </a:r>
          </a:p>
          <a:p>
            <a:r>
              <a:rPr lang="ru-RU" sz="3200" b="1" i="1" dirty="0"/>
              <a:t>1. Всего себя, свой </a:t>
            </a:r>
            <a:r>
              <a:rPr lang="ru-RU" sz="3200" b="1" i="1" dirty="0" err="1"/>
              <a:t>внутреннии</a:t>
            </a:r>
            <a:r>
              <a:rPr lang="ru-RU" sz="3200" b="1" i="1" dirty="0"/>
              <a:t>̆ мир. </a:t>
            </a:r>
          </a:p>
          <a:p>
            <a:r>
              <a:rPr lang="ru-RU" sz="3200" b="1" i="1" dirty="0"/>
              <a:t>2. Все, чем вы владеете.</a:t>
            </a:r>
            <a:br>
              <a:rPr lang="ru-RU" sz="3200" b="1" i="1" dirty="0"/>
            </a:br>
            <a:r>
              <a:rPr lang="ru-RU" sz="3200" b="1" i="1" dirty="0"/>
              <a:t>3. Всё, чего вы хотите или избегаете.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8911362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A576CD4-E8DC-C1A7-781C-936C0ED3B8C1}"/>
              </a:ext>
            </a:extLst>
          </p:cNvPr>
          <p:cNvSpPr/>
          <p:nvPr/>
        </p:nvSpPr>
        <p:spPr>
          <a:xfrm>
            <a:off x="1828799" y="914400"/>
            <a:ext cx="872013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Arial" panose="020B0604020202020204" pitchFamily="34" charset="0"/>
              </a:rPr>
              <a:t>     Дни: </a:t>
            </a:r>
            <a:r>
              <a:rPr lang="ru-RU" sz="3600" dirty="0">
                <a:latin typeface="ArialMT"/>
              </a:rPr>
              <a:t>4–7</a:t>
            </a:r>
            <a:br>
              <a:rPr lang="ru-RU" sz="3600" dirty="0">
                <a:latin typeface="ArialMT"/>
              </a:rPr>
            </a:br>
            <a:r>
              <a:rPr lang="ru-RU" sz="3600" b="1" dirty="0">
                <a:latin typeface="Arial" panose="020B0604020202020204" pitchFamily="34" charset="0"/>
              </a:rPr>
              <a:t>Место из Библии: </a:t>
            </a:r>
            <a:r>
              <a:rPr lang="ru-RU" sz="3600" dirty="0">
                <a:latin typeface="ArialMT"/>
              </a:rPr>
              <a:t>Ин. 5:39; Мф. 7:24</a:t>
            </a:r>
          </a:p>
          <a:p>
            <a:r>
              <a:rPr lang="ru-RU" sz="3600" dirty="0">
                <a:latin typeface="ArialMT"/>
              </a:rPr>
              <a:t> </a:t>
            </a:r>
          </a:p>
          <a:p>
            <a:r>
              <a:rPr lang="ru-RU" sz="3600" b="1" dirty="0">
                <a:latin typeface="Arial" panose="020B0604020202020204" pitchFamily="34" charset="0"/>
              </a:rPr>
              <a:t>Задание: </a:t>
            </a:r>
          </a:p>
          <a:p>
            <a:r>
              <a:rPr lang="ru-RU" sz="3600" dirty="0" err="1">
                <a:latin typeface="ArialMT"/>
              </a:rPr>
              <a:t>Исследуйте</a:t>
            </a:r>
            <a:r>
              <a:rPr lang="ru-RU" sz="3600" dirty="0">
                <a:latin typeface="ArialMT"/>
              </a:rPr>
              <a:t> Писание, чтобы </a:t>
            </a:r>
            <a:endParaRPr lang="ru-RU" sz="3600" dirty="0"/>
          </a:p>
          <a:p>
            <a:r>
              <a:rPr lang="ru-RU" sz="3600" dirty="0">
                <a:latin typeface="ArialMT"/>
              </a:rPr>
              <a:t>открыть для себя </a:t>
            </a:r>
            <a:r>
              <a:rPr lang="ru-RU" sz="3600" dirty="0" err="1">
                <a:latin typeface="ArialMT"/>
              </a:rPr>
              <a:t>новыи</a:t>
            </a:r>
            <a:r>
              <a:rPr lang="ru-RU" sz="3600" dirty="0">
                <a:latin typeface="ArialMT"/>
              </a:rPr>
              <a:t>̆ образ Иисуса. Попросите Бога помочь вам воплотить прочитанное в течение дня!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877055754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1B92CD4-549C-EBB7-4E85-5E5F16D3712C}"/>
              </a:ext>
            </a:extLst>
          </p:cNvPr>
          <p:cNvSpPr/>
          <p:nvPr/>
        </p:nvSpPr>
        <p:spPr>
          <a:xfrm>
            <a:off x="1025912" y="365125"/>
            <a:ext cx="1032788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" panose="020B0604020202020204" pitchFamily="34" charset="0"/>
              </a:rPr>
              <a:t>        ДНИ: </a:t>
            </a:r>
            <a:r>
              <a:rPr lang="ru-RU" sz="2800" dirty="0">
                <a:latin typeface="ArialMT"/>
              </a:rPr>
              <a:t>5–7</a:t>
            </a:r>
            <a:br>
              <a:rPr lang="ru-RU" sz="2800" dirty="0">
                <a:latin typeface="ArialMT"/>
              </a:rPr>
            </a:br>
            <a:r>
              <a:rPr lang="ru-RU" sz="2800" b="1" dirty="0">
                <a:latin typeface="Arial" panose="020B0604020202020204" pitchFamily="34" charset="0"/>
              </a:rPr>
              <a:t>Место из Библии:</a:t>
            </a:r>
            <a:br>
              <a:rPr lang="ru-RU" sz="2800" b="1" dirty="0">
                <a:latin typeface="Arial" panose="020B0604020202020204" pitchFamily="34" charset="0"/>
              </a:rPr>
            </a:br>
            <a:r>
              <a:rPr lang="ru-RU" sz="2800" dirty="0">
                <a:latin typeface="ArialMT"/>
              </a:rPr>
              <a:t>1. </a:t>
            </a:r>
            <a:r>
              <a:rPr lang="ru-RU" sz="2800" dirty="0" err="1">
                <a:latin typeface="ArialMT"/>
              </a:rPr>
              <a:t>Лк</a:t>
            </a:r>
            <a:r>
              <a:rPr lang="ru-RU" sz="2800" dirty="0">
                <a:latin typeface="ArialMT"/>
              </a:rPr>
              <a:t>. 3:17, 18.    2. Ин. 7:37–39; 14:6.   3. Деян. 2:38, 39.   </a:t>
            </a:r>
          </a:p>
          <a:p>
            <a:r>
              <a:rPr lang="ru-RU" sz="2800" dirty="0">
                <a:latin typeface="ArialMT"/>
              </a:rPr>
              <a:t>4. Деян. 5:32.     5. </a:t>
            </a:r>
            <a:r>
              <a:rPr lang="ru-RU" sz="2800" dirty="0" err="1">
                <a:latin typeface="ArialMT"/>
              </a:rPr>
              <a:t>Лк</a:t>
            </a:r>
            <a:r>
              <a:rPr lang="ru-RU" sz="2800" dirty="0">
                <a:latin typeface="ArialMT"/>
              </a:rPr>
              <a:t>. 11:11–13.</a:t>
            </a:r>
            <a:br>
              <a:rPr lang="ru-RU" sz="2800" dirty="0">
                <a:latin typeface="ArialMT"/>
              </a:rPr>
            </a:br>
            <a:r>
              <a:rPr lang="ru-RU" sz="2800" b="1" dirty="0">
                <a:latin typeface="Arial" panose="020B0604020202020204" pitchFamily="34" charset="0"/>
              </a:rPr>
              <a:t>Задание:</a:t>
            </a:r>
            <a:br>
              <a:rPr lang="ru-RU" sz="2800" b="1" dirty="0">
                <a:latin typeface="Arial" panose="020B0604020202020204" pitchFamily="34" charset="0"/>
              </a:rPr>
            </a:br>
            <a:r>
              <a:rPr lang="ru-RU" sz="3200" dirty="0">
                <a:latin typeface="ArialMT"/>
              </a:rPr>
              <a:t>1. Примите новое крещение Святым Духом. </a:t>
            </a:r>
            <a:endParaRPr lang="ru-RU" sz="3200" dirty="0"/>
          </a:p>
          <a:p>
            <a:pPr>
              <a:buFont typeface="+mj-lt"/>
              <a:buAutoNum type="arabicPeriod" startAt="2"/>
            </a:pPr>
            <a:r>
              <a:rPr lang="ru-RU" sz="3200" dirty="0">
                <a:latin typeface="ArialMT"/>
              </a:rPr>
              <a:t>Явите свою жажду Иисусу. Жадно </a:t>
            </a:r>
            <a:r>
              <a:rPr lang="ru-RU" sz="3200" dirty="0" err="1">
                <a:latin typeface="ArialMT"/>
              </a:rPr>
              <a:t>пейте</a:t>
            </a:r>
            <a:r>
              <a:rPr lang="ru-RU" sz="3200" dirty="0">
                <a:latin typeface="ArialMT"/>
              </a:rPr>
              <a:t> то, что </a:t>
            </a:r>
            <a:r>
              <a:rPr lang="ru-RU" sz="3200" dirty="0" err="1">
                <a:latin typeface="ArialMT"/>
              </a:rPr>
              <a:t>даёт</a:t>
            </a:r>
            <a:r>
              <a:rPr lang="ru-RU" sz="3200" dirty="0">
                <a:latin typeface="ArialMT"/>
              </a:rPr>
              <a:t> вам Он как Путь, Истина и Жизнь. Поверьте Иисусу. </a:t>
            </a:r>
          </a:p>
          <a:p>
            <a:pPr>
              <a:buFont typeface="+mj-lt"/>
              <a:buAutoNum type="arabicPeriod" startAt="2"/>
            </a:pPr>
            <a:r>
              <a:rPr lang="ru-RU" sz="3200" dirty="0" err="1">
                <a:latin typeface="ArialMT"/>
              </a:rPr>
              <a:t>Покайтесь</a:t>
            </a:r>
            <a:r>
              <a:rPr lang="ru-RU" sz="3200" dirty="0">
                <a:latin typeface="ArialMT"/>
              </a:rPr>
              <a:t>. Примите крещение погружением в воду, как Иисус.</a:t>
            </a:r>
          </a:p>
          <a:p>
            <a:pPr>
              <a:buFont typeface="+mj-lt"/>
              <a:buAutoNum type="arabicPeriod" startAt="2"/>
            </a:pPr>
            <a:r>
              <a:rPr lang="ru-RU" sz="3200" dirty="0">
                <a:latin typeface="ArialMT"/>
              </a:rPr>
              <a:t>Будьте послушны Божьему призыву. </a:t>
            </a:r>
          </a:p>
          <a:p>
            <a:pPr>
              <a:buFont typeface="+mj-lt"/>
              <a:buAutoNum type="arabicPeriod" startAt="2"/>
            </a:pPr>
            <a:r>
              <a:rPr lang="ru-RU" sz="3200" dirty="0">
                <a:latin typeface="ArialMT"/>
              </a:rPr>
              <a:t>Попросите у Бога в дар Святого Духа. </a:t>
            </a:r>
          </a:p>
        </p:txBody>
      </p:sp>
    </p:spTree>
    <p:extLst>
      <p:ext uri="{BB962C8B-B14F-4D97-AF65-F5344CB8AC3E}">
        <p14:creationId xmlns:p14="http://schemas.microsoft.com/office/powerpoint/2010/main" val="3779954956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" y="113743"/>
            <a:ext cx="11979349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D94C91-034D-9E47-A580-523F167E5D1B}"/>
              </a:ext>
            </a:extLst>
          </p:cNvPr>
          <p:cNvSpPr/>
          <p:nvPr/>
        </p:nvSpPr>
        <p:spPr>
          <a:xfrm>
            <a:off x="1115122" y="869795"/>
            <a:ext cx="10013795" cy="5967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</a:rPr>
              <a:t>     СО СЛОВОМ БОЖЬИМ НА ЭТОТ ДЕНЬ</a:t>
            </a:r>
          </a:p>
          <a:p>
            <a:r>
              <a:rPr lang="ru-RU" sz="3600" dirty="0"/>
              <a:t>Кто был вашим любимым учителем? Почему он (она)?</a:t>
            </a:r>
            <a:br>
              <a:rPr lang="ru-RU" sz="3600" dirty="0"/>
            </a:br>
            <a:r>
              <a:rPr lang="ru-RU" sz="3600" dirty="0" err="1"/>
              <a:t>Откройте</a:t>
            </a:r>
            <a:r>
              <a:rPr lang="ru-RU" sz="3600" dirty="0"/>
              <a:t> для себя, что Божье Слово говорит о том, как важно уделять достаточно времени детям.</a:t>
            </a:r>
          </a:p>
          <a:p>
            <a:r>
              <a:rPr lang="ru-RU" sz="3200" b="1" dirty="0"/>
              <a:t>     </a:t>
            </a:r>
            <a:r>
              <a:rPr lang="ru-RU" sz="3200" b="1" i="1" dirty="0">
                <a:solidFill>
                  <a:schemeClr val="accent2">
                    <a:lumMod val="50000"/>
                  </a:schemeClr>
                </a:solidFill>
              </a:rPr>
              <a:t>С БОГОМ В МОЛИТВЕ </a:t>
            </a:r>
            <a:endParaRPr lang="ru-RU" sz="3200" i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600" i="1" dirty="0"/>
              <a:t>Помолитесь, чтобы Бог дал каждому человеку услышать Его призыв стать учителем для нового поколения. </a:t>
            </a:r>
          </a:p>
          <a:p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5343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19" y="76217"/>
            <a:ext cx="11842595" cy="665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</a:t>
            </a:r>
            <a:endParaRPr lang="ru-RU" sz="2400" i="1" u="sng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22BFD80-132E-1B43-A1E7-CBB6F94B234C}"/>
              </a:ext>
            </a:extLst>
          </p:cNvPr>
          <p:cNvSpPr/>
          <p:nvPr/>
        </p:nvSpPr>
        <p:spPr>
          <a:xfrm>
            <a:off x="2051823" y="1009404"/>
            <a:ext cx="936702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u="sng" dirty="0">
                <a:solidFill>
                  <a:schemeClr val="tx2">
                    <a:lumMod val="75000"/>
                  </a:schemeClr>
                </a:solidFill>
              </a:rPr>
              <a:t>ОТКРЫВАЕМ НОВОЕ</a:t>
            </a:r>
          </a:p>
          <a:p>
            <a:endParaRPr lang="ru-RU" sz="3200" b="1" i="1" u="sng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3200" dirty="0"/>
              <a:t>   Богу важно, чтобы мы лично испытали, обрели веру в Него. Для этого нужно </a:t>
            </a:r>
            <a:r>
              <a:rPr lang="ru-RU" sz="3200" dirty="0" err="1"/>
              <a:t>каждыи</a:t>
            </a:r>
            <a:r>
              <a:rPr lang="ru-RU" sz="3200" dirty="0"/>
              <a:t>̆ день обращаться к Его Слову и молиться, чтобы нас настигло личное пробуждение. </a:t>
            </a:r>
          </a:p>
          <a:p>
            <a:r>
              <a:rPr lang="ru-RU" sz="3200" dirty="0"/>
              <a:t>  Если наша ежедневная жизнь не основана на вере, то даже правильные слова Писания никак не вдохновят </a:t>
            </a:r>
            <a:r>
              <a:rPr lang="ru-RU" sz="3200" dirty="0" err="1"/>
              <a:t>детеи</a:t>
            </a:r>
            <a:r>
              <a:rPr lang="ru-RU" sz="3200" dirty="0"/>
              <a:t>̆ выстроить свою жизнь по вере. </a:t>
            </a:r>
          </a:p>
          <a:p>
            <a:endParaRPr lang="ru-RU" sz="2400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845923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</TotalTime>
  <Words>2458</Words>
  <Application>Microsoft Macintosh PowerPoint</Application>
  <PresentationFormat>Широкоэкранный</PresentationFormat>
  <Paragraphs>157</Paragraphs>
  <Slides>21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0" baseType="lpstr">
      <vt:lpstr>AlegreyaSansSC</vt:lpstr>
      <vt:lpstr>Arial</vt:lpstr>
      <vt:lpstr>ArialMT</vt:lpstr>
      <vt:lpstr>Baskerville</vt:lpstr>
      <vt:lpstr>Berlin Sans FB</vt:lpstr>
      <vt:lpstr>Calibri</vt:lpstr>
      <vt:lpstr>Calibri Light</vt:lpstr>
      <vt:lpstr>HelveticaCyr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Козева</dc:creator>
  <cp:lastModifiedBy>Ирина Козева</cp:lastModifiedBy>
  <cp:revision>13</cp:revision>
  <dcterms:created xsi:type="dcterms:W3CDTF">2022-02-15T13:56:10Z</dcterms:created>
  <dcterms:modified xsi:type="dcterms:W3CDTF">2022-06-26T07:38:28Z</dcterms:modified>
</cp:coreProperties>
</file>