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62" r:id="rId2"/>
    <p:sldId id="349" r:id="rId3"/>
    <p:sldId id="293" r:id="rId4"/>
    <p:sldId id="319" r:id="rId5"/>
    <p:sldId id="294" r:id="rId6"/>
    <p:sldId id="320" r:id="rId7"/>
    <p:sldId id="350" r:id="rId8"/>
    <p:sldId id="351" r:id="rId9"/>
    <p:sldId id="330" r:id="rId10"/>
    <p:sldId id="357" r:id="rId11"/>
    <p:sldId id="356" r:id="rId12"/>
    <p:sldId id="355" r:id="rId13"/>
    <p:sldId id="354" r:id="rId14"/>
    <p:sldId id="353" r:id="rId15"/>
    <p:sldId id="323" r:id="rId16"/>
    <p:sldId id="272" r:id="rId17"/>
    <p:sldId id="352" r:id="rId18"/>
    <p:sldId id="358" r:id="rId19"/>
    <p:sldId id="313" r:id="rId20"/>
    <p:sldId id="30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1688"/>
  </p:normalViewPr>
  <p:slideViewPr>
    <p:cSldViewPr snapToGrid="0" snapToObjects="1">
      <p:cViewPr varScale="1">
        <p:scale>
          <a:sx n="76" d="100"/>
          <a:sy n="76" d="100"/>
        </p:scale>
        <p:origin x="11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430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042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 вы ежедневно приходите к Богу на назначенную встречу, вы готовите себя для единения с Ним и завтра. Если вы встречаетесь с Богом в течение недели, то у вас появится внутренняя потребность продолжить общение. И это первая хорошая новость.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 вот и вторая, которая ещё лучше: у Бога есть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ещё одна назначенная для вас встреча, и она будет завершающим гимном </a:t>
            </a:r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каждои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недели </a:t>
            </a:r>
            <a:endParaRPr lang="ru-RU" b="1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7033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Попробуйте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это делать с вечера пятницы до вечера субботы.</a:t>
            </a:r>
            <a:b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Писании назван только один день, </a:t>
            </a:r>
            <a:endParaRPr lang="ru-RU" dirty="0"/>
          </a:p>
          <a:p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которыи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благословил и освятил сам Бог. Он готов встретиться с вами во времени. Почему бы не порадоваться этому особому дню?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Отдохните от суеты и от дел в субботу,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седьмои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день. </a:t>
            </a:r>
          </a:p>
          <a:p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Порадуйтесь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Божьему присутствию. Смотри Быт. 2:2, 3.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Помните о Боге Творце... и созданном Им мире. </a:t>
            </a:r>
          </a:p>
          <a:p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Найдите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время, чтобы побыть в общении 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прекраснои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природои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̆! См. Исх. 20:8–11. </a:t>
            </a:r>
          </a:p>
          <a:p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Поклоняйтесь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Богу Творцу. См.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Откр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14:7.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Просите о благословении для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людеи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См.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3:1–4.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Ваш дом может быть благословенным местом для ежедневных встреч с Богом, а также для наслаждения субботним покоем, подаренным Творцом.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раз, когда в пятницу садится солнце, у вас есть прекрасная возможность прославить Того, кто вас сотворил, искупил и преображает день ото дня! </a:t>
            </a:r>
            <a:endParaRPr lang="ru-RU" dirty="0"/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698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40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698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7429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045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53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7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317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Из всех встреч, которые я планирую на день, мне дороже всего встреча с Тем, кого я ни разу не видел. Эта встреча – часть моего расписания, где бы я ни был: в снегах Канады или на </a:t>
            </a:r>
            <a:r>
              <a:rPr lang="ru-RU" dirty="0" err="1"/>
              <a:t>оживлённых</a:t>
            </a:r>
            <a:r>
              <a:rPr lang="ru-RU" dirty="0"/>
              <a:t> улицах Джакарты; в центре Лос-Анджелеса или в глубинке Камбоджи, а может, под пальмами на Филиппинах. Раньше от меня зависело, на какое время назначить начало, и я же определял, когда пора заканчивать. </a:t>
            </a:r>
            <a:endParaRPr lang="ru-RU" sz="2800" dirty="0"/>
          </a:p>
          <a:p>
            <a:r>
              <a:rPr lang="ru-RU" dirty="0"/>
              <a:t>Но Тот, с кем я провожу эту встречу, научил меня смотреть по-другому. Этот </a:t>
            </a:r>
            <a:r>
              <a:rPr lang="ru-RU" dirty="0" err="1"/>
              <a:t>Невидимыи</a:t>
            </a:r>
            <a:r>
              <a:rPr lang="ru-RU" dirty="0"/>
              <a:t>̆ собеседник убедил меня в том, что гораздо больше ищет этих встреч именно Он, а не я. </a:t>
            </a:r>
            <a:endParaRPr lang="ru-RU" sz="2800" dirty="0"/>
          </a:p>
          <a:p>
            <a:r>
              <a:rPr lang="ru-RU" dirty="0"/>
              <a:t>Поэтому, </a:t>
            </a:r>
            <a:r>
              <a:rPr lang="ru-RU" dirty="0" err="1"/>
              <a:t>каждыи</a:t>
            </a:r>
            <a:r>
              <a:rPr lang="ru-RU" dirty="0"/>
              <a:t>̆ день Он назначает время, которое Ему удобно, – то раньше, то позже. Мне не приходится посматривать на часы</a:t>
            </a:r>
            <a:br>
              <a:rPr lang="ru-RU" dirty="0"/>
            </a:br>
            <a:r>
              <a:rPr lang="ru-RU" dirty="0"/>
              <a:t>с </a:t>
            </a:r>
            <a:r>
              <a:rPr lang="ru-RU" dirty="0" err="1"/>
              <a:t>назойливои</a:t>
            </a:r>
            <a:r>
              <a:rPr lang="ru-RU" dirty="0"/>
              <a:t>̆ мыслью, куда мне идти или бежать в </a:t>
            </a:r>
            <a:r>
              <a:rPr lang="ru-RU" dirty="0" err="1"/>
              <a:t>ближайшее</a:t>
            </a:r>
            <a:r>
              <a:rPr lang="ru-RU" dirty="0"/>
              <a:t> время. Он назначает время достаточно рано, чтобы я не сидел как на иголках, зная, что опаздываю. Так мне стал открываться совсем </a:t>
            </a:r>
            <a:r>
              <a:rPr lang="ru-RU" dirty="0" err="1"/>
              <a:t>другои</a:t>
            </a:r>
            <a:r>
              <a:rPr lang="ru-RU" dirty="0"/>
              <a:t>̆ подход к жизни! </a:t>
            </a:r>
            <a:endParaRPr lang="ru-RU" sz="280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573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Посмотрите на свои запланированные встречи. У вас они бывают запланированы по разным причинам и со всякого рода людьми. Бывает, что некоторые планы вылетают у нас из головы. Это как жонглировать одновременно апельсином, бананом, виноградом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дынеи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– что-то тяжелее, и когда одно из них падает, у вас проблемы со всеми сразу.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 нужно встраивать свои отношения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Богом в это жонглирование. Просто предоставьте Ему определять расписание в ваших отношениях. Поверьте, Он сумеет и назначить, и провести встречу с вами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 до конца жизни!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908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Бог может и хочет дать вам то, что Он даровал Иисусу! Бог глубоко заинтересован в том, чтобы у вас были ежедневные встречи с Ним. Вы для него не просто имя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списке. Он знает вас изнутри. Давиду принадлежат слова: «Ты испытал меня, ГОСПОДИ, и знаешь меня. Знаешь Ты, когда сажусь я и когда встаю, издали читаешь мысли мои. Иду ли я, отдыхаю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 — всё это у Тебя как на ладони, и Ты хорошо знаешь обо всех путях моих» (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Пс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138:1–3).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867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Когда вы проснулись утром, первым делом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вставайте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колени.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Посвящайте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Иисусу самого себя, всё, чем владеете, а также всё, чего хотите или избегаете. «Зачем этот нужно?» – спросите вы. Потому что это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достойно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Его имени. Написано, что «Иисусу дана вся власть на небе и на земле» (Мф. 28:18)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Власть Иисуса выше всех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правителеи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и влиятельных сил. Это значит, что Он – Господь и над Вами... независимо от того,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признаёте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 Его, или нет.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Скоро наступит день, когда и верующие,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неверующие – все воздадут Ему честь. Сложно в это поверить? Писание заверяет в этом: «Потому Бог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вознёс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Его... дабы все на небесах, на земле и под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землёи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колени свои преклонили пред именем Иисуса, и во славу Бога Отца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всякии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язык провозгласил Господом Иисуса Христа» (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Флп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2:9–11).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Посвятить жизнь Иисусу – это значит вручить Ему руль. Попросите Его занять место водителя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вашеи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жизни. И пусть Он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везёт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вас туда, куда хочет. Вы доверяете Ему, что именно Он Сам выберет туда маршрут –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короткии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или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длинныи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– по Своему усмотрению.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того, чтобы воспринимать и относиться к Иисусу как к Господу, нужно прислушиваться к тому, куда Он нас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ведёт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к каким делам, решениям или стремлениям. Мы ставим Его желания выше собственных. Мы вручаем Ему «ключи от машины» и говорим: «Веди Ты!»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8856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 того, как вы отдали себя в руки Господа Иисуса, поговорите с Богом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откройте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себя Его волю, явленную в Слове: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а) поблагодарите Бога за то, как Он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действовал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вашеи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жизни вчера;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б) прославьте Бога за то, кто Он есть; в)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исповедуйте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грехи и примите, что вы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полностью прощены и очищены;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г) помолитесь, чтобы Бог послал вам Святого Духа, чтобы вести вас к истине;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Писание, чтобы открыть для себя истину;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е) живите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истинои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которую вы узнали, в течение дня;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ж)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рассказывайте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кому-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нибудь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чему научил вас Бог.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236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CE90383-5EC6-C432-0F93-AF632BC17125}"/>
              </a:ext>
            </a:extLst>
          </p:cNvPr>
          <p:cNvSpPr/>
          <p:nvPr/>
        </p:nvSpPr>
        <p:spPr>
          <a:xfrm>
            <a:off x="2165684" y="986590"/>
            <a:ext cx="835206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MT"/>
              </a:rPr>
              <a:t>2. Когда вы проснулись утром, первым делом </a:t>
            </a:r>
            <a:r>
              <a:rPr lang="ru-RU" sz="3200" b="1" dirty="0" err="1">
                <a:latin typeface="ArialMT"/>
              </a:rPr>
              <a:t>вставайте</a:t>
            </a:r>
            <a:r>
              <a:rPr lang="ru-RU" sz="3200" b="1" dirty="0">
                <a:latin typeface="ArialMT"/>
              </a:rPr>
              <a:t> на колени. </a:t>
            </a:r>
            <a:r>
              <a:rPr lang="ru-RU" sz="3200" dirty="0" err="1">
                <a:latin typeface="ArialMT"/>
              </a:rPr>
              <a:t>Посвящайте</a:t>
            </a:r>
            <a:r>
              <a:rPr lang="ru-RU" sz="3200" dirty="0">
                <a:latin typeface="ArialMT"/>
              </a:rPr>
              <a:t> Иисусу самого себя, всё, чем владеете, а также всё, чего хотите или избегаете. </a:t>
            </a:r>
          </a:p>
          <a:p>
            <a:endParaRPr lang="ru-RU" dirty="0">
              <a:latin typeface="ArialMT"/>
            </a:endParaRPr>
          </a:p>
          <a:p>
            <a:r>
              <a:rPr lang="ru-RU" sz="2800" dirty="0">
                <a:cs typeface="Miriam Fixed" panose="020B0509050101010101" pitchFamily="49" charset="-79"/>
              </a:rPr>
              <a:t>«Потому Бог и </a:t>
            </a:r>
            <a:r>
              <a:rPr lang="ru-RU" sz="2800" dirty="0" err="1">
                <a:cs typeface="Miriam Fixed" panose="020B0509050101010101" pitchFamily="49" charset="-79"/>
              </a:rPr>
              <a:t>вознёс</a:t>
            </a:r>
            <a:r>
              <a:rPr lang="ru-RU" sz="2800" dirty="0">
                <a:cs typeface="Miriam Fixed" panose="020B0509050101010101" pitchFamily="49" charset="-79"/>
              </a:rPr>
              <a:t> Его... дабы все на небесах, на земле и под </a:t>
            </a:r>
            <a:r>
              <a:rPr lang="ru-RU" sz="2800" dirty="0" err="1">
                <a:cs typeface="Miriam Fixed" panose="020B0509050101010101" pitchFamily="49" charset="-79"/>
              </a:rPr>
              <a:t>землёи</a:t>
            </a:r>
            <a:r>
              <a:rPr lang="ru-RU" sz="2800" dirty="0">
                <a:cs typeface="Miriam Fixed" panose="020B0509050101010101" pitchFamily="49" charset="-79"/>
              </a:rPr>
              <a:t>̆ колени свои преклонили пред именем Иисуса, и во славу Бога Отца </a:t>
            </a:r>
            <a:r>
              <a:rPr lang="ru-RU" sz="2800" dirty="0" err="1">
                <a:cs typeface="Miriam Fixed" panose="020B0509050101010101" pitchFamily="49" charset="-79"/>
              </a:rPr>
              <a:t>всякии</a:t>
            </a:r>
            <a:r>
              <a:rPr lang="ru-RU" sz="2800" dirty="0">
                <a:cs typeface="Miriam Fixed" panose="020B0509050101010101" pitchFamily="49" charset="-79"/>
              </a:rPr>
              <a:t>̆ язык провозгласил Господом Иисуса Христа» (</a:t>
            </a:r>
            <a:r>
              <a:rPr lang="ru-RU" sz="2800" dirty="0" err="1">
                <a:cs typeface="Miriam Fixed" panose="020B0509050101010101" pitchFamily="49" charset="-79"/>
              </a:rPr>
              <a:t>Флп</a:t>
            </a:r>
            <a:r>
              <a:rPr lang="ru-RU" sz="2800" dirty="0">
                <a:cs typeface="Miriam Fixed" panose="020B0509050101010101" pitchFamily="49" charset="-79"/>
              </a:rPr>
              <a:t>. 2:9–11).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4740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A817B3F-FE48-ABAD-2531-828B8EBDE632}"/>
              </a:ext>
            </a:extLst>
          </p:cNvPr>
          <p:cNvSpPr/>
          <p:nvPr/>
        </p:nvSpPr>
        <p:spPr>
          <a:xfrm>
            <a:off x="1674255" y="770021"/>
            <a:ext cx="96835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3. После того, как вы отдали себя в руки Господа Иисуса, поговорите с Богом и </a:t>
            </a:r>
            <a:r>
              <a:rPr lang="ru-RU" sz="3200" b="1" dirty="0" err="1"/>
              <a:t>откройте</a:t>
            </a:r>
            <a:r>
              <a:rPr lang="ru-RU" sz="3200" b="1" dirty="0"/>
              <a:t> для себя Его волю, явленную в Слове: </a:t>
            </a:r>
          </a:p>
          <a:p>
            <a:r>
              <a:rPr lang="ru-RU" sz="2800" dirty="0"/>
              <a:t>а) </a:t>
            </a:r>
            <a:r>
              <a:rPr lang="ru-RU" sz="2800" i="1" dirty="0"/>
              <a:t>поблагодарите</a:t>
            </a:r>
            <a:r>
              <a:rPr lang="ru-RU" sz="2800" dirty="0"/>
              <a:t> Бога </a:t>
            </a:r>
          </a:p>
          <a:p>
            <a:r>
              <a:rPr lang="ru-RU" sz="2800" dirty="0"/>
              <a:t>б) </a:t>
            </a:r>
            <a:r>
              <a:rPr lang="ru-RU" sz="2800" i="1" dirty="0"/>
              <a:t>прославьте</a:t>
            </a:r>
            <a:r>
              <a:rPr lang="ru-RU" sz="2800" dirty="0"/>
              <a:t> Бога </a:t>
            </a:r>
          </a:p>
          <a:p>
            <a:r>
              <a:rPr lang="ru-RU" sz="2800" dirty="0"/>
              <a:t>в) </a:t>
            </a:r>
            <a:r>
              <a:rPr lang="ru-RU" sz="2800" i="1" dirty="0" err="1"/>
              <a:t>исповедуйте</a:t>
            </a:r>
            <a:r>
              <a:rPr lang="ru-RU" sz="2800" i="1" dirty="0"/>
              <a:t> </a:t>
            </a:r>
            <a:r>
              <a:rPr lang="ru-RU" sz="2800" dirty="0"/>
              <a:t>грехи и примите, что вы полностью прощены</a:t>
            </a:r>
            <a:br>
              <a:rPr lang="ru-RU" sz="2800" dirty="0"/>
            </a:br>
            <a:r>
              <a:rPr lang="ru-RU" sz="2800" dirty="0"/>
              <a:t>г) </a:t>
            </a:r>
            <a:r>
              <a:rPr lang="ru-RU" sz="2800" i="1" dirty="0"/>
              <a:t>помолитесь</a:t>
            </a:r>
            <a:r>
              <a:rPr lang="ru-RU" sz="2800" dirty="0"/>
              <a:t>, чтобы Бог послал вам </a:t>
            </a:r>
            <a:r>
              <a:rPr lang="ru-RU" sz="2800" i="1" dirty="0"/>
              <a:t>Святого Духа</a:t>
            </a:r>
            <a:br>
              <a:rPr lang="ru-RU" sz="2800" dirty="0"/>
            </a:br>
            <a:r>
              <a:rPr lang="ru-RU" sz="2800" dirty="0"/>
              <a:t>д) </a:t>
            </a:r>
            <a:r>
              <a:rPr lang="ru-RU" sz="2800" i="1" dirty="0" err="1"/>
              <a:t>читайте</a:t>
            </a:r>
            <a:r>
              <a:rPr lang="ru-RU" sz="2800" i="1" dirty="0"/>
              <a:t> Писание</a:t>
            </a:r>
            <a:r>
              <a:rPr lang="ru-RU" sz="2800" dirty="0"/>
              <a:t>, чтобы открыть для себя истину;</a:t>
            </a:r>
            <a:br>
              <a:rPr lang="ru-RU" sz="2800" dirty="0"/>
            </a:br>
            <a:r>
              <a:rPr lang="ru-RU" sz="2800" dirty="0"/>
              <a:t>е) </a:t>
            </a:r>
            <a:r>
              <a:rPr lang="ru-RU" sz="2800" i="1" dirty="0"/>
              <a:t>живите </a:t>
            </a:r>
            <a:r>
              <a:rPr lang="ru-RU" sz="2800" i="1" dirty="0" err="1"/>
              <a:t>истинои</a:t>
            </a:r>
            <a:r>
              <a:rPr lang="ru-RU" sz="2800" i="1" dirty="0"/>
              <a:t>̆</a:t>
            </a:r>
            <a:r>
              <a:rPr lang="ru-RU" sz="2800" dirty="0"/>
              <a:t>, которую вы узнали, в течение дня;</a:t>
            </a:r>
            <a:br>
              <a:rPr lang="ru-RU" sz="2800" dirty="0"/>
            </a:br>
            <a:r>
              <a:rPr lang="ru-RU" sz="2800" dirty="0"/>
              <a:t>ж) </a:t>
            </a:r>
            <a:r>
              <a:rPr lang="ru-RU" sz="2800" dirty="0" err="1"/>
              <a:t>каждыи</a:t>
            </a:r>
            <a:r>
              <a:rPr lang="ru-RU" sz="2800" dirty="0"/>
              <a:t>̆ день </a:t>
            </a:r>
            <a:r>
              <a:rPr lang="ru-RU" sz="2800" i="1" dirty="0" err="1"/>
              <a:t>рассказывайте</a:t>
            </a:r>
            <a:r>
              <a:rPr lang="ru-RU" sz="2800" i="1" dirty="0"/>
              <a:t> </a:t>
            </a:r>
            <a:r>
              <a:rPr lang="ru-RU" sz="2800" dirty="0"/>
              <a:t>кому-нибудь, чему научил вас Бог. </a:t>
            </a:r>
          </a:p>
        </p:txBody>
      </p:sp>
    </p:spTree>
    <p:extLst>
      <p:ext uri="{BB962C8B-B14F-4D97-AF65-F5344CB8AC3E}">
        <p14:creationId xmlns:p14="http://schemas.microsoft.com/office/powerpoint/2010/main" val="373238877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F5D194E-0A60-9DBB-6910-ABB540EB048B}"/>
              </a:ext>
            </a:extLst>
          </p:cNvPr>
          <p:cNvSpPr/>
          <p:nvPr/>
        </p:nvSpPr>
        <p:spPr>
          <a:xfrm>
            <a:off x="1885950" y="1487570"/>
            <a:ext cx="83756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4. Попросите Бога крестить вас Святым Духом. </a:t>
            </a:r>
          </a:p>
          <a:p>
            <a:r>
              <a:rPr lang="ru-RU" sz="2800" dirty="0" err="1"/>
              <a:t>Святои</a:t>
            </a:r>
            <a:r>
              <a:rPr lang="ru-RU" sz="2800" dirty="0"/>
              <a:t>̆ Дух дарит вам новую жизнь. От Него приходит в вашу жизнь сила, которая помогает удаляться от того, что разрушает, и поворачивает вас к тому, что приносит любовь, радость и мир. От Него приходит смелость проявлять веру и мудрость, чтобы знать, как говорить об Иисусе, что говорить и кому говорить! </a:t>
            </a:r>
          </a:p>
          <a:p>
            <a:endParaRPr lang="ru-RU" sz="3200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301144733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1D75CA2-9E31-F777-8874-26533A1DF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13" y="155061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3C89488-4E6E-525B-D0E9-893EAF1FB355}"/>
              </a:ext>
            </a:extLst>
          </p:cNvPr>
          <p:cNvSpPr/>
          <p:nvPr/>
        </p:nvSpPr>
        <p:spPr>
          <a:xfrm>
            <a:off x="1674254" y="1332854"/>
            <a:ext cx="9265295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MT"/>
              </a:rPr>
              <a:t>Что вы можете сделать, чтобы получать этот дар </a:t>
            </a:r>
            <a:r>
              <a:rPr lang="ru-RU" sz="3200" b="1" dirty="0" err="1">
                <a:latin typeface="ArialMT"/>
              </a:rPr>
              <a:t>каждыи</a:t>
            </a:r>
            <a:r>
              <a:rPr lang="ru-RU" sz="3200" b="1" dirty="0">
                <a:latin typeface="ArialMT"/>
              </a:rPr>
              <a:t>̆ день </a:t>
            </a:r>
            <a:r>
              <a:rPr lang="ru-RU" sz="3200" b="1" dirty="0" err="1">
                <a:latin typeface="ArialMT"/>
              </a:rPr>
              <a:t>своеи</a:t>
            </a:r>
            <a:r>
              <a:rPr lang="ru-RU" sz="3200" b="1" dirty="0">
                <a:latin typeface="ArialMT"/>
              </a:rPr>
              <a:t>̆ жизни?</a:t>
            </a:r>
          </a:p>
          <a:p>
            <a:r>
              <a:rPr lang="ru-RU" sz="2800" dirty="0">
                <a:latin typeface="ArialMT"/>
              </a:rPr>
              <a:t>1. </a:t>
            </a:r>
            <a:r>
              <a:rPr lang="ru-RU" sz="2800" dirty="0"/>
              <a:t>Приходите к Иисусу с жаждущим сердцем и </a:t>
            </a:r>
            <a:r>
              <a:rPr lang="ru-RU" sz="2800" dirty="0" err="1"/>
              <a:t>верои</a:t>
            </a:r>
            <a:r>
              <a:rPr lang="ru-RU" sz="2800" dirty="0"/>
              <a:t>̆ (Ин. 7:37–39). </a:t>
            </a:r>
          </a:p>
          <a:p>
            <a:r>
              <a:rPr lang="ru-RU" sz="2800" dirty="0"/>
              <a:t>2. </a:t>
            </a:r>
            <a:r>
              <a:rPr lang="ru-RU" sz="2800" dirty="0" err="1"/>
              <a:t>Покайтесь</a:t>
            </a:r>
            <a:r>
              <a:rPr lang="ru-RU" sz="2800" dirty="0"/>
              <a:t> в грехах и примите крещение (Деян. 2:38, 39). </a:t>
            </a:r>
          </a:p>
          <a:p>
            <a:r>
              <a:rPr lang="ru-RU" sz="2800" dirty="0"/>
              <a:t>3. Будьте послушны Богу (Деян. 5:32). </a:t>
            </a:r>
          </a:p>
          <a:p>
            <a:r>
              <a:rPr lang="ru-RU" sz="2800" dirty="0"/>
              <a:t>4. Просите Бога дать вам Святого Духа (Лк.11:11–13).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81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E9BA0B9-C161-0C0D-D2E7-00CCD93D1EF0}"/>
              </a:ext>
            </a:extLst>
          </p:cNvPr>
          <p:cNvSpPr/>
          <p:nvPr/>
        </p:nvSpPr>
        <p:spPr>
          <a:xfrm>
            <a:off x="1524000" y="932688"/>
            <a:ext cx="946708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</a:rPr>
              <a:t>     </a:t>
            </a:r>
            <a:r>
              <a:rPr lang="ru-RU" sz="2800" b="1" dirty="0" err="1">
                <a:latin typeface="Arial" panose="020B0604020202020204" pitchFamily="34" charset="0"/>
              </a:rPr>
              <a:t>Попробуйте</a:t>
            </a:r>
            <a:r>
              <a:rPr lang="ru-RU" sz="2800" b="1" dirty="0">
                <a:latin typeface="Arial" panose="020B0604020202020204" pitchFamily="34" charset="0"/>
              </a:rPr>
              <a:t> это делать с вечера пятницы </a:t>
            </a:r>
          </a:p>
          <a:p>
            <a:r>
              <a:rPr lang="ru-RU" sz="2800" b="1" dirty="0">
                <a:latin typeface="Arial" panose="020B0604020202020204" pitchFamily="34" charset="0"/>
              </a:rPr>
              <a:t>        до вечера субботы:</a:t>
            </a:r>
            <a:br>
              <a:rPr lang="ru-RU" sz="2800" b="1" dirty="0">
                <a:latin typeface="Arial" panose="020B0604020202020204" pitchFamily="34" charset="0"/>
              </a:rPr>
            </a:br>
            <a:r>
              <a:rPr lang="ru-RU" sz="2800" b="1" dirty="0">
                <a:latin typeface="Arial" panose="020B0604020202020204" pitchFamily="34" charset="0"/>
              </a:rPr>
              <a:t>   </a:t>
            </a:r>
            <a:r>
              <a:rPr lang="ru-RU" sz="2800" dirty="0">
                <a:latin typeface="ArialMT"/>
              </a:rPr>
              <a:t>В Писании назван только один день, </a:t>
            </a:r>
            <a:r>
              <a:rPr lang="ru-RU" sz="2800" dirty="0" err="1">
                <a:latin typeface="ArialMT"/>
              </a:rPr>
              <a:t>которыи</a:t>
            </a:r>
            <a:r>
              <a:rPr lang="ru-RU" sz="2800" dirty="0">
                <a:latin typeface="ArialMT"/>
              </a:rPr>
              <a:t>̆ благословил и освятил сам Бог.</a:t>
            </a:r>
          </a:p>
          <a:p>
            <a:r>
              <a:rPr lang="ru-RU" sz="2800" dirty="0">
                <a:latin typeface="ArialMT"/>
              </a:rPr>
              <a:t>1. Отдохните от суеты и от дел в субботу, </a:t>
            </a:r>
            <a:r>
              <a:rPr lang="ru-RU" sz="2800" dirty="0" err="1">
                <a:latin typeface="ArialMT"/>
              </a:rPr>
              <a:t>седьмои</a:t>
            </a:r>
            <a:r>
              <a:rPr lang="ru-RU" sz="2800" dirty="0">
                <a:latin typeface="ArialMT"/>
              </a:rPr>
              <a:t>̆ день. </a:t>
            </a:r>
            <a:r>
              <a:rPr lang="ru-RU" sz="2800" dirty="0" err="1">
                <a:latin typeface="ArialMT"/>
              </a:rPr>
              <a:t>Порадуйтесь</a:t>
            </a:r>
            <a:r>
              <a:rPr lang="ru-RU" sz="2800" dirty="0">
                <a:latin typeface="ArialMT"/>
              </a:rPr>
              <a:t> Божьему присутствию.  </a:t>
            </a:r>
          </a:p>
          <a:p>
            <a:r>
              <a:rPr lang="ru-RU" sz="2800" dirty="0">
                <a:latin typeface="ArialMT"/>
              </a:rPr>
              <a:t>2. Помните о Боге Творце... и созданном Им мире. </a:t>
            </a:r>
            <a:r>
              <a:rPr lang="ru-RU" sz="2800" dirty="0" err="1">
                <a:latin typeface="ArialMT"/>
              </a:rPr>
              <a:t>Найдите</a:t>
            </a:r>
            <a:r>
              <a:rPr lang="ru-RU" sz="2800" dirty="0">
                <a:latin typeface="ArialMT"/>
              </a:rPr>
              <a:t> время, чтобы побыть в общении с </a:t>
            </a:r>
            <a:r>
              <a:rPr lang="ru-RU" sz="2800" dirty="0" err="1">
                <a:latin typeface="ArialMT"/>
              </a:rPr>
              <a:t>прекраснои</a:t>
            </a:r>
            <a:r>
              <a:rPr lang="ru-RU" sz="2800" dirty="0">
                <a:latin typeface="ArialMT"/>
              </a:rPr>
              <a:t>̆ </a:t>
            </a:r>
            <a:r>
              <a:rPr lang="ru-RU" sz="2800" dirty="0" err="1">
                <a:latin typeface="ArialMT"/>
              </a:rPr>
              <a:t>природои</a:t>
            </a:r>
            <a:r>
              <a:rPr lang="ru-RU" sz="2800" dirty="0">
                <a:latin typeface="ArialMT"/>
              </a:rPr>
              <a:t>̆!</a:t>
            </a:r>
          </a:p>
          <a:p>
            <a:r>
              <a:rPr lang="ru-RU" sz="2800" dirty="0">
                <a:latin typeface="ArialMT"/>
              </a:rPr>
              <a:t>3. </a:t>
            </a:r>
            <a:r>
              <a:rPr lang="ru-RU" sz="2800" dirty="0" err="1">
                <a:latin typeface="ArialMT"/>
              </a:rPr>
              <a:t>Поклоняйтесь</a:t>
            </a:r>
            <a:r>
              <a:rPr lang="ru-RU" sz="2800" dirty="0">
                <a:latin typeface="ArialMT"/>
              </a:rPr>
              <a:t> Богу Творцу. </a:t>
            </a:r>
          </a:p>
          <a:p>
            <a:r>
              <a:rPr lang="ru-RU" sz="2800" dirty="0">
                <a:latin typeface="ArialMT"/>
              </a:rPr>
              <a:t>4. Просите о благословении для </a:t>
            </a:r>
            <a:r>
              <a:rPr lang="ru-RU" sz="2800" dirty="0" err="1">
                <a:latin typeface="ArialMT"/>
              </a:rPr>
              <a:t>людеи</a:t>
            </a:r>
            <a:r>
              <a:rPr lang="ru-RU" sz="2800" dirty="0">
                <a:latin typeface="ArialMT"/>
              </a:rPr>
              <a:t>̆. </a:t>
            </a:r>
          </a:p>
        </p:txBody>
      </p:sp>
    </p:spTree>
    <p:extLst>
      <p:ext uri="{BB962C8B-B14F-4D97-AF65-F5344CB8AC3E}">
        <p14:creationId xmlns:p14="http://schemas.microsoft.com/office/powerpoint/2010/main" val="70115339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331843" y="576469"/>
            <a:ext cx="9779502" cy="1249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latin typeface="Arial" panose="020B0604020202020204" pitchFamily="34" charset="0"/>
              </a:rPr>
              <a:t> </a:t>
            </a:r>
            <a:r>
              <a:rPr lang="ru-RU" sz="4800" b="1" i="1" dirty="0">
                <a:solidFill>
                  <a:schemeClr val="accent2">
                    <a:lumMod val="50000"/>
                  </a:schemeClr>
                </a:solidFill>
              </a:rPr>
              <a:t>Обсудите в группе:</a:t>
            </a:r>
          </a:p>
          <a:p>
            <a:r>
              <a:rPr lang="ru-RU" sz="3200" i="1" dirty="0">
                <a:solidFill>
                  <a:schemeClr val="accent2">
                    <a:lumMod val="50000"/>
                  </a:schemeClr>
                </a:solidFill>
              </a:rPr>
              <a:t>1. Какие из затронутых здесь идей Библии оказывают решающее влияния на запланированные Вами встречи с Богом? Что хотите сделать дальше? </a:t>
            </a:r>
          </a:p>
          <a:p>
            <a:r>
              <a:rPr lang="ru-RU" sz="3200" i="1" dirty="0">
                <a:solidFill>
                  <a:schemeClr val="accent2">
                    <a:lumMod val="50000"/>
                  </a:schemeClr>
                </a:solidFill>
              </a:rPr>
              <a:t>2. Какое значение для ваших отношений с Богом имело бы соблюдение субботнего покоя, о котором сказано в Библии?</a:t>
            </a:r>
            <a:br>
              <a:rPr lang="ru-RU" sz="3200" i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</a:rPr>
              <a:t>Для </a:t>
            </a:r>
            <a:r>
              <a:rPr lang="ru-RU" sz="3200" i="1" dirty="0" err="1">
                <a:solidFill>
                  <a:schemeClr val="accent2">
                    <a:lumMod val="50000"/>
                  </a:schemeClr>
                </a:solidFill>
              </a:rPr>
              <a:t>вашеи</a:t>
            </a: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</a:rPr>
              <a:t>̆ семьи? Для здоровья? Для служения людям? Для </a:t>
            </a:r>
            <a:r>
              <a:rPr lang="ru-RU" sz="3200" i="1" dirty="0" err="1">
                <a:solidFill>
                  <a:schemeClr val="accent2">
                    <a:lumMod val="50000"/>
                  </a:schemeClr>
                </a:solidFill>
              </a:rPr>
              <a:t>окружающеи</a:t>
            </a:r>
            <a:r>
              <a:rPr lang="ru-RU" sz="3200" i="1" dirty="0">
                <a:solidFill>
                  <a:schemeClr val="accent2">
                    <a:lumMod val="50000"/>
                  </a:schemeClr>
                </a:solidFill>
              </a:rPr>
              <a:t>̆ среды? </a:t>
            </a:r>
          </a:p>
          <a:p>
            <a:endParaRPr lang="ru-RU" sz="4800" b="1" i="1" dirty="0"/>
          </a:p>
          <a:p>
            <a:endParaRPr lang="ru-RU" sz="4800" b="1" i="1" dirty="0"/>
          </a:p>
          <a:p>
            <a:endParaRPr lang="ru-RU" sz="3600" b="1" i="1" dirty="0">
              <a:solidFill>
                <a:srgbClr val="C00000"/>
              </a:solidFill>
            </a:endParaRPr>
          </a:p>
          <a:p>
            <a:endParaRPr lang="ru-RU" sz="3600" i="1" dirty="0"/>
          </a:p>
          <a:p>
            <a:endParaRPr lang="ru-RU" sz="3200" i="1" dirty="0"/>
          </a:p>
          <a:p>
            <a:endParaRPr lang="ru-RU" sz="3200" i="1" dirty="0"/>
          </a:p>
          <a:p>
            <a:endParaRPr lang="ru-RU" sz="4800" b="1" i="1" dirty="0"/>
          </a:p>
          <a:p>
            <a:r>
              <a:rPr lang="ru-RU" sz="4800" b="1" i="1" dirty="0"/>
              <a:t> </a:t>
            </a:r>
            <a:endParaRPr lang="ru-RU" sz="4800" dirty="0"/>
          </a:p>
          <a:p>
            <a:r>
              <a:rPr lang="ru-RU" sz="4800" dirty="0"/>
              <a:t> </a:t>
            </a:r>
            <a:endParaRPr lang="ru-RU" sz="3200" dirty="0"/>
          </a:p>
          <a:p>
            <a:endParaRPr lang="ru-RU" sz="4800" dirty="0"/>
          </a:p>
          <a:p>
            <a:r>
              <a:rPr lang="ru-RU" dirty="0"/>
              <a:t>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811217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1906293" y="1007391"/>
            <a:ext cx="8048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8BD87E-CA90-9E40-E313-61633502E588}"/>
              </a:ext>
            </a:extLst>
          </p:cNvPr>
          <p:cNvSpPr/>
          <p:nvPr/>
        </p:nvSpPr>
        <p:spPr>
          <a:xfrm>
            <a:off x="1219200" y="1007391"/>
            <a:ext cx="10134599" cy="8248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          Задача на семь </a:t>
            </a:r>
            <a:r>
              <a:rPr lang="ru-RU" sz="2800" b="1" i="1" dirty="0" err="1"/>
              <a:t>днеи</a:t>
            </a:r>
            <a:r>
              <a:rPr lang="ru-RU" sz="2800" b="1" i="1" dirty="0"/>
              <a:t>̆</a:t>
            </a:r>
          </a:p>
          <a:p>
            <a:endParaRPr lang="ru-RU" sz="2800" b="1" i="1" dirty="0"/>
          </a:p>
          <a:p>
            <a:r>
              <a:rPr lang="ru-RU" sz="3200" i="1" dirty="0">
                <a:solidFill>
                  <a:schemeClr val="accent4">
                    <a:lumMod val="50000"/>
                  </a:schemeClr>
                </a:solidFill>
              </a:rPr>
              <a:t>1. </a:t>
            </a:r>
            <a:r>
              <a:rPr lang="ru-RU" sz="3200" i="1" dirty="0" err="1">
                <a:solidFill>
                  <a:schemeClr val="accent4">
                    <a:lumMod val="50000"/>
                  </a:schemeClr>
                </a:solidFill>
              </a:rPr>
              <a:t>Каждыи</a:t>
            </a:r>
            <a:r>
              <a:rPr lang="ru-RU" sz="3200" i="1" dirty="0">
                <a:solidFill>
                  <a:schemeClr val="accent4">
                    <a:lumMod val="50000"/>
                  </a:schemeClr>
                </a:solidFill>
              </a:rPr>
              <a:t>̆ вечер просите Бога разбудить вас утром для </a:t>
            </a:r>
            <a:r>
              <a:rPr lang="ru-RU" sz="3200" i="1" dirty="0" err="1">
                <a:solidFill>
                  <a:schemeClr val="accent4">
                    <a:lumMod val="50000"/>
                  </a:schemeClr>
                </a:solidFill>
              </a:rPr>
              <a:t>назначеннои</a:t>
            </a:r>
            <a:r>
              <a:rPr lang="ru-RU" sz="3200" i="1" dirty="0">
                <a:solidFill>
                  <a:schemeClr val="accent4">
                    <a:lumMod val="50000"/>
                  </a:schemeClr>
                </a:solidFill>
              </a:rPr>
              <a:t>̆ Им встречи! </a:t>
            </a:r>
          </a:p>
          <a:p>
            <a:r>
              <a:rPr lang="ru-RU" sz="3200" i="1" dirty="0">
                <a:solidFill>
                  <a:schemeClr val="accent4">
                    <a:lumMod val="50000"/>
                  </a:schemeClr>
                </a:solidFill>
              </a:rPr>
              <a:t>2.Каждую неделю от заката в пятницу до заката в субботу просите, чтобы Бог благословил вас субботним покоем в Его честь. </a:t>
            </a:r>
          </a:p>
          <a:p>
            <a:r>
              <a:rPr lang="ru-RU" sz="3200" i="1" dirty="0">
                <a:solidFill>
                  <a:schemeClr val="accent4">
                    <a:lumMod val="50000"/>
                  </a:schemeClr>
                </a:solidFill>
              </a:rPr>
              <a:t>3. Начните на </a:t>
            </a:r>
            <a:r>
              <a:rPr lang="ru-RU" sz="3200" i="1" dirty="0" err="1">
                <a:solidFill>
                  <a:schemeClr val="accent4">
                    <a:lumMod val="50000"/>
                  </a:schemeClr>
                </a:solidFill>
              </a:rPr>
              <a:t>этои</a:t>
            </a:r>
            <a:r>
              <a:rPr lang="ru-RU" sz="3200" i="1" dirty="0">
                <a:solidFill>
                  <a:schemeClr val="accent4">
                    <a:lumMod val="50000"/>
                  </a:schemeClr>
                </a:solidFill>
              </a:rPr>
              <a:t>̆ неделе собираться </a:t>
            </a:r>
            <a:r>
              <a:rPr lang="ru-RU" sz="3200" i="1" dirty="0" err="1">
                <a:solidFill>
                  <a:schemeClr val="accent4">
                    <a:lumMod val="50000"/>
                  </a:schemeClr>
                </a:solidFill>
              </a:rPr>
              <a:t>малои</a:t>
            </a:r>
            <a:r>
              <a:rPr lang="ru-RU" sz="3200" i="1" dirty="0">
                <a:solidFill>
                  <a:schemeClr val="accent4">
                    <a:lumMod val="50000"/>
                  </a:schemeClr>
                </a:solidFill>
              </a:rPr>
              <a:t>̆ </a:t>
            </a:r>
            <a:r>
              <a:rPr lang="ru-RU" sz="3200" i="1" dirty="0" err="1">
                <a:solidFill>
                  <a:schemeClr val="accent4">
                    <a:lumMod val="50000"/>
                  </a:schemeClr>
                </a:solidFill>
              </a:rPr>
              <a:t>группои</a:t>
            </a:r>
            <a:r>
              <a:rPr lang="ru-RU" sz="3200" i="1" dirty="0">
                <a:solidFill>
                  <a:schemeClr val="accent4">
                    <a:lumMod val="50000"/>
                  </a:schemeClr>
                </a:solidFill>
              </a:rPr>
              <a:t>̆ у вас дома, чтобы изучать ключевые принципы из Библии.</a:t>
            </a:r>
          </a:p>
          <a:p>
            <a:endParaRPr lang="ru-RU" sz="2800" dirty="0"/>
          </a:p>
          <a:p>
            <a:endParaRPr lang="ru-RU" sz="3600" b="1" dirty="0"/>
          </a:p>
          <a:p>
            <a:endParaRPr lang="ru-RU" sz="2800" dirty="0"/>
          </a:p>
          <a:p>
            <a:r>
              <a:rPr lang="ru-RU" sz="3600" b="1" dirty="0"/>
              <a:t> </a:t>
            </a:r>
            <a:endParaRPr lang="ru-RU" sz="3600" dirty="0"/>
          </a:p>
          <a:p>
            <a:r>
              <a:rPr lang="ru-RU" sz="3200" dirty="0"/>
              <a:t>    </a:t>
            </a:r>
          </a:p>
          <a:p>
            <a:r>
              <a:rPr lang="ru-RU" sz="4000" b="1" dirty="0">
                <a:latin typeface="Arial" panose="020B0604020202020204" pitchFamily="34" charset="0"/>
              </a:rPr>
              <a:t> </a:t>
            </a:r>
            <a:endParaRPr lang="ru-RU" sz="4000" dirty="0"/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F21F7FD-E834-5F33-866B-E1F84A6B7665}"/>
              </a:ext>
            </a:extLst>
          </p:cNvPr>
          <p:cNvSpPr/>
          <p:nvPr/>
        </p:nvSpPr>
        <p:spPr>
          <a:xfrm>
            <a:off x="1490133" y="1219200"/>
            <a:ext cx="9482667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sz="28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3842724188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297576" y="745959"/>
            <a:ext cx="5703762" cy="763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r>
              <a:rPr lang="ru-RU" sz="4800" i="1" dirty="0">
                <a:solidFill>
                  <a:srgbClr val="7030A0"/>
                </a:solidFill>
              </a:rPr>
              <a:t>Молитесь, чтобы нам не пропускать самые важные встречи – </a:t>
            </a:r>
            <a:r>
              <a:rPr lang="ru-RU" sz="4800" b="1" i="1" dirty="0">
                <a:solidFill>
                  <a:srgbClr val="7030A0"/>
                </a:solidFill>
              </a:rPr>
              <a:t>встречи с Богом. </a:t>
            </a:r>
          </a:p>
          <a:p>
            <a:endParaRPr lang="ru-RU" sz="5400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B49E49F-CA4D-0837-08F6-6ACA62C98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3212" y="1690687"/>
            <a:ext cx="3161212" cy="319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636417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839022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2242378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2863423" y="6857999"/>
            <a:ext cx="8046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C6FA02-92C5-EC48-A46D-569A8DA0F84A}"/>
              </a:ext>
            </a:extLst>
          </p:cNvPr>
          <p:cNvSpPr/>
          <p:nvPr/>
        </p:nvSpPr>
        <p:spPr>
          <a:xfrm>
            <a:off x="5218812" y="1291446"/>
            <a:ext cx="58312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r>
              <a:rPr lang="ru-RU" sz="6000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pic>
        <p:nvPicPr>
          <p:cNvPr id="1025" name="Picture 1" descr="page65image63113472">
            <a:extLst>
              <a:ext uri="{FF2B5EF4-FFF2-40B4-BE49-F238E27FC236}">
                <a16:creationId xmlns:a16="http://schemas.microsoft.com/office/drawing/2014/main" id="{89F18606-A64D-B9CE-9323-DCABF340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4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417330-89CB-0195-9BA9-10B07F82A233}"/>
              </a:ext>
            </a:extLst>
          </p:cNvPr>
          <p:cNvSpPr/>
          <p:nvPr/>
        </p:nvSpPr>
        <p:spPr>
          <a:xfrm flipH="1">
            <a:off x="-3898232" y="168932"/>
            <a:ext cx="3879151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MT"/>
              </a:rPr>
              <a:t>       </a:t>
            </a:r>
            <a:r>
              <a:rPr lang="ru-RU" sz="4800" b="1" i="1" dirty="0"/>
              <a:t>                                     </a:t>
            </a:r>
            <a:endParaRPr lang="ru-RU" sz="4800" dirty="0"/>
          </a:p>
          <a:p>
            <a:endParaRPr lang="ru-RU" sz="6000" b="1" i="1" dirty="0">
              <a:solidFill>
                <a:srgbClr val="002060"/>
              </a:solidFill>
              <a:latin typeface="+mj-lt"/>
              <a:ea typeface="STXingkai" panose="02010800040101010101" pitchFamily="2" charset="-122"/>
              <a:cs typeface="Miriam Fixed" panose="020F0502020204030204" pitchFamily="34" charset="0"/>
            </a:endParaRPr>
          </a:p>
          <a:p>
            <a:endParaRPr lang="ru-RU" sz="8000" b="1" i="1" dirty="0">
              <a:solidFill>
                <a:srgbClr val="7030A0"/>
              </a:solidFill>
              <a:latin typeface="Forte" panose="020F0502020204030204" pitchFamily="34" charset="0"/>
              <a:cs typeface="Forte" panose="020F0502020204030204" pitchFamily="34" charset="0"/>
            </a:endParaRPr>
          </a:p>
          <a:p>
            <a:r>
              <a:rPr lang="ru-RU" sz="8000" b="1" i="1" dirty="0">
                <a:solidFill>
                  <a:srgbClr val="7030A0"/>
                </a:solidFill>
                <a:latin typeface="Forte" panose="020F0502020204030204" pitchFamily="34" charset="0"/>
                <a:cs typeface="Forte" panose="020F0502020204030204" pitchFamily="34" charset="0"/>
              </a:rPr>
              <a:t>   </a:t>
            </a:r>
            <a:endParaRPr lang="ru-RU" sz="8000" dirty="0">
              <a:solidFill>
                <a:srgbClr val="7030A0"/>
              </a:solidFill>
              <a:latin typeface="Forte" panose="020F0502020204030204" pitchFamily="34" charset="0"/>
              <a:cs typeface="Forte" panose="020F0502020204030204" pitchFamily="34" charset="0"/>
            </a:endParaRPr>
          </a:p>
          <a:p>
            <a:endParaRPr lang="ru-RU" sz="54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4000" dirty="0"/>
          </a:p>
          <a:p>
            <a:endParaRPr lang="ru-RU" sz="6600" dirty="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AC70B5B8-F565-0ADD-403C-63791E4FA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59" y="-3978147"/>
            <a:ext cx="4460535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" descr="page95image25873024">
            <a:extLst>
              <a:ext uri="{FF2B5EF4-FFF2-40B4-BE49-F238E27FC236}">
                <a16:creationId xmlns:a16="http://schemas.microsoft.com/office/drawing/2014/main" id="{E7F81FBE-A650-1EE0-7E95-53C9486DE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19081" y="-161858"/>
            <a:ext cx="272333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013A77BE-63D7-2849-3D16-183CC7128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45" y="123215"/>
            <a:ext cx="11832507" cy="673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806561A-6CA1-B977-37E0-E809215D9CED}"/>
              </a:ext>
            </a:extLst>
          </p:cNvPr>
          <p:cNvSpPr/>
          <p:nvPr/>
        </p:nvSpPr>
        <p:spPr>
          <a:xfrm>
            <a:off x="5723041" y="1291446"/>
            <a:ext cx="552947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latin typeface="ArialMT"/>
              </a:rPr>
              <a:t> </a:t>
            </a:r>
            <a:r>
              <a:rPr lang="ru-RU" sz="2800" b="1" dirty="0">
                <a:latin typeface="ArialMT"/>
              </a:rPr>
              <a:t>ЧАСТЬ ОДИННАДЦАТАЯ</a:t>
            </a:r>
          </a:p>
          <a:p>
            <a:r>
              <a:rPr lang="ru-RU" sz="6000" b="1" i="1" dirty="0">
                <a:solidFill>
                  <a:schemeClr val="accent1">
                    <a:lumMod val="75000"/>
                  </a:schemeClr>
                </a:solidFill>
              </a:rPr>
              <a:t>Встреча, 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6000" b="1" i="1" dirty="0">
                <a:solidFill>
                  <a:schemeClr val="accent1">
                    <a:lumMod val="75000"/>
                  </a:schemeClr>
                </a:solidFill>
              </a:rPr>
              <a:t>   назначенная</a:t>
            </a:r>
          </a:p>
          <a:p>
            <a:r>
              <a:rPr lang="ru-RU" sz="6000" b="1" i="1" dirty="0">
                <a:solidFill>
                  <a:schemeClr val="accent1">
                    <a:lumMod val="75000"/>
                  </a:schemeClr>
                </a:solidFill>
              </a:rPr>
              <a:t>         Богом </a:t>
            </a:r>
            <a:endParaRPr lang="ru-RU" sz="6000" dirty="0"/>
          </a:p>
        </p:txBody>
      </p:sp>
      <p:pic>
        <p:nvPicPr>
          <p:cNvPr id="27" name="Picture 1" descr="page111image23692304">
            <a:extLst>
              <a:ext uri="{FF2B5EF4-FFF2-40B4-BE49-F238E27FC236}">
                <a16:creationId xmlns:a16="http://schemas.microsoft.com/office/drawing/2014/main" id="{458EE500-45B0-39F1-C5EE-11EC214E4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114" y="859338"/>
            <a:ext cx="3919013" cy="526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426243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50702102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C3B00B-F2A4-5CD9-D9B0-1D7122E5E148}"/>
              </a:ext>
            </a:extLst>
          </p:cNvPr>
          <p:cNvSpPr/>
          <p:nvPr/>
        </p:nvSpPr>
        <p:spPr>
          <a:xfrm>
            <a:off x="1660358" y="649706"/>
            <a:ext cx="9384631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      </a:t>
            </a:r>
            <a:r>
              <a:rPr lang="ru-RU" sz="4000" b="1" dirty="0">
                <a:latin typeface="Arial" panose="020B0604020202020204" pitchFamily="34" charset="0"/>
              </a:rPr>
              <a:t>       СТРОИМ МОСТЫ: </a:t>
            </a:r>
            <a:endParaRPr lang="ru-RU" sz="4000" dirty="0"/>
          </a:p>
          <a:p>
            <a:r>
              <a:rPr lang="ru-RU" sz="4000" b="1" dirty="0">
                <a:latin typeface="Arial" panose="020B0604020202020204" pitchFamily="34" charset="0"/>
              </a:rPr>
              <a:t>            ДРУГ С ДРУГОМ </a:t>
            </a:r>
            <a:endParaRPr lang="ru-RU" sz="4000" dirty="0"/>
          </a:p>
          <a:p>
            <a:r>
              <a:rPr lang="ru-RU" sz="4000" dirty="0">
                <a:latin typeface="ArialMT"/>
              </a:rPr>
              <a:t>  </a:t>
            </a:r>
          </a:p>
          <a:p>
            <a:r>
              <a:rPr lang="ru-RU" sz="4800" i="1" dirty="0">
                <a:solidFill>
                  <a:schemeClr val="accent1">
                    <a:lumMod val="75000"/>
                  </a:schemeClr>
                </a:solidFill>
                <a:latin typeface="ArialMT"/>
              </a:rPr>
              <a:t>    </a:t>
            </a:r>
            <a:r>
              <a:rPr lang="ru-RU" sz="4800" i="1" dirty="0">
                <a:solidFill>
                  <a:schemeClr val="accent1">
                    <a:lumMod val="75000"/>
                  </a:schemeClr>
                </a:solidFill>
              </a:rPr>
              <a:t>Что было неожиданного на </a:t>
            </a:r>
            <a:r>
              <a:rPr lang="ru-RU" sz="4800" i="1" dirty="0" err="1">
                <a:solidFill>
                  <a:schemeClr val="accent1">
                    <a:lumMod val="75000"/>
                  </a:schemeClr>
                </a:solidFill>
              </a:rPr>
              <a:t>прошлои</a:t>
            </a:r>
            <a:r>
              <a:rPr lang="ru-RU" sz="4800" i="1" dirty="0">
                <a:solidFill>
                  <a:schemeClr val="accent1">
                    <a:lumMod val="75000"/>
                  </a:schemeClr>
                </a:solidFill>
              </a:rPr>
              <a:t>̆ неделе, чему вы рады? </a:t>
            </a:r>
          </a:p>
          <a:p>
            <a:endParaRPr lang="ru-RU" sz="4800" i="1" dirty="0">
              <a:solidFill>
                <a:srgbClr val="C00000"/>
              </a:solidFill>
            </a:endParaRPr>
          </a:p>
          <a:p>
            <a:endParaRPr lang="ru-RU" sz="4400" i="1" dirty="0"/>
          </a:p>
          <a:p>
            <a:endParaRPr lang="ru-RU" sz="4400" i="1" dirty="0"/>
          </a:p>
          <a:p>
            <a:endParaRPr lang="ru-RU" sz="48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5" y="67296"/>
            <a:ext cx="11756571" cy="676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582723-A41F-394F-9384-5F9C27EFAE7F}"/>
              </a:ext>
            </a:extLst>
          </p:cNvPr>
          <p:cNvSpPr/>
          <p:nvPr/>
        </p:nvSpPr>
        <p:spPr>
          <a:xfrm>
            <a:off x="1138238" y="574765"/>
            <a:ext cx="10215562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С ЗАДАНИЕМ НА ПРОШЛОЙ НЕДЕЛЕ</a:t>
            </a:r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1. Пригласите к себе </a:t>
            </a:r>
            <a:r>
              <a:rPr lang="ru-RU" sz="2800" i="1" dirty="0" err="1">
                <a:solidFill>
                  <a:schemeClr val="accent6">
                    <a:lumMod val="75000"/>
                  </a:schemeClr>
                </a:solidFill>
              </a:rPr>
              <a:t>домои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̆ отужинать тех </a:t>
            </a:r>
            <a:r>
              <a:rPr lang="ru-RU" sz="2800" i="1" dirty="0" err="1">
                <a:solidFill>
                  <a:schemeClr val="accent6">
                    <a:lumMod val="75000"/>
                  </a:schemeClr>
                </a:solidFill>
              </a:rPr>
              <a:t>людеи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̆, о которых Бог дал вам знать. </a:t>
            </a:r>
          </a:p>
          <a:p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2. Молитесь, чтобы Бог обильно благословил каждого из </a:t>
            </a:r>
            <a:r>
              <a:rPr lang="ru-RU" sz="2800" i="1" dirty="0" err="1">
                <a:solidFill>
                  <a:schemeClr val="accent6">
                    <a:lumMod val="75000"/>
                  </a:schemeClr>
                </a:solidFill>
              </a:rPr>
              <a:t>приглашённых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  <a:p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3. Приготовьте простую еду и предложите человеку посидеть с Вами за одним столом! </a:t>
            </a:r>
          </a:p>
          <a:p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4. Пригласите гостя </a:t>
            </a:r>
            <a:r>
              <a:rPr lang="ru-RU" sz="2800" i="1" dirty="0" err="1">
                <a:solidFill>
                  <a:schemeClr val="accent6">
                    <a:lumMod val="75000"/>
                  </a:schemeClr>
                </a:solidFill>
              </a:rPr>
              <a:t>прийти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 к вам на </a:t>
            </a:r>
            <a:r>
              <a:rPr lang="ru-RU" sz="2800" i="1" dirty="0" err="1">
                <a:solidFill>
                  <a:schemeClr val="accent6">
                    <a:lumMod val="75000"/>
                  </a:schemeClr>
                </a:solidFill>
              </a:rPr>
              <a:t>следующеи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̆ неделе. </a:t>
            </a:r>
            <a:r>
              <a:rPr lang="ru-RU" sz="2800" i="1" dirty="0" err="1">
                <a:solidFill>
                  <a:schemeClr val="accent6">
                    <a:lumMod val="75000"/>
                  </a:schemeClr>
                </a:solidFill>
              </a:rPr>
              <a:t>Дайте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 ему знать, что хотели бы продолжить ваши размышления, </a:t>
            </a:r>
            <a:r>
              <a:rPr lang="ru-RU" sz="2800" i="1" dirty="0" err="1">
                <a:solidFill>
                  <a:schemeClr val="accent6">
                    <a:lumMod val="75000"/>
                  </a:schemeClr>
                </a:solidFill>
              </a:rPr>
              <a:t>посвящённые</a:t>
            </a: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 семье, детям, родственникам. </a:t>
            </a:r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br>
              <a:rPr lang="ru-RU" sz="3200" dirty="0"/>
            </a:br>
            <a:endParaRPr lang="ru-RU" sz="3200" dirty="0"/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r>
              <a:rPr lang="ru-RU" sz="2800" b="1" i="1" dirty="0">
                <a:latin typeface="Arial" panose="020B0604020202020204" pitchFamily="34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80558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0" y="869795"/>
            <a:ext cx="10095247" cy="9325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   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СО СЛОВОМ БОЖЬИМ НА ЭТОТ ДЕНЬ</a:t>
            </a:r>
          </a:p>
          <a:p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-  Если бы вам дали возможность устроить встречу на один час с любым человеком, кого бы вы выбрали?</a:t>
            </a:r>
            <a:b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-  </a:t>
            </a:r>
            <a:r>
              <a:rPr lang="ru-RU" sz="3600" i="1" dirty="0" err="1">
                <a:solidFill>
                  <a:schemeClr val="accent2">
                    <a:lumMod val="50000"/>
                  </a:schemeClr>
                </a:solidFill>
              </a:rPr>
              <a:t>Откройте</a:t>
            </a: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 для себя, каким встречам </a:t>
            </a:r>
            <a:r>
              <a:rPr lang="ru-RU" sz="3600" i="1" dirty="0" err="1">
                <a:solidFill>
                  <a:schemeClr val="accent2">
                    <a:lumMod val="50000"/>
                  </a:schemeClr>
                </a:solidFill>
              </a:rPr>
              <a:t>содействовал</a:t>
            </a:r>
            <a:r>
              <a:rPr lang="ru-RU" sz="3600" i="1" dirty="0">
                <a:solidFill>
                  <a:schemeClr val="accent2">
                    <a:lumMod val="50000"/>
                  </a:schemeClr>
                </a:solidFill>
              </a:rPr>
              <a:t> Бог, чтобы наполнить ваш день и вашу жизнь новым смыслом. </a:t>
            </a:r>
          </a:p>
          <a:p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r>
              <a:rPr lang="ru-RU" sz="4400" i="1" dirty="0"/>
              <a:t> </a:t>
            </a:r>
            <a:endParaRPr lang="ru-RU" sz="4000" i="1" dirty="0">
              <a:solidFill>
                <a:srgbClr val="C00000"/>
              </a:solidFill>
            </a:endParaRPr>
          </a:p>
          <a:p>
            <a:endParaRPr lang="ru-RU" sz="4000" i="1" dirty="0">
              <a:solidFill>
                <a:srgbClr val="C00000"/>
              </a:solidFill>
            </a:endParaRPr>
          </a:p>
          <a:p>
            <a:r>
              <a:rPr lang="ru-RU" sz="3200" dirty="0"/>
              <a:t>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438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297576" y="745959"/>
            <a:ext cx="5703762" cy="763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r>
              <a:rPr lang="ru-RU" sz="4800" i="1" dirty="0">
                <a:solidFill>
                  <a:srgbClr val="7030A0"/>
                </a:solidFill>
              </a:rPr>
              <a:t>Помолитесь, чтобы нам не пропускать самые важные встречи – </a:t>
            </a:r>
            <a:r>
              <a:rPr lang="ru-RU" sz="4800" b="1" i="1" dirty="0">
                <a:solidFill>
                  <a:srgbClr val="7030A0"/>
                </a:solidFill>
              </a:rPr>
              <a:t>встречи с Богом. </a:t>
            </a:r>
          </a:p>
          <a:p>
            <a:endParaRPr lang="ru-RU" sz="5400" i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B49E49F-CA4D-0837-08F6-6ACA62C98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3212" y="1690687"/>
            <a:ext cx="3161212" cy="319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3694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299411" y="649705"/>
            <a:ext cx="10119438" cy="812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</a:rPr>
              <a:t>     ОТКРЫВАЕМ НОВОЕ</a:t>
            </a:r>
          </a:p>
          <a:p>
            <a:r>
              <a:rPr lang="ru-RU" sz="3200" dirty="0"/>
              <a:t>    </a:t>
            </a:r>
            <a:r>
              <a:rPr lang="ru-RU" sz="3200" dirty="0" err="1"/>
              <a:t>Святои</a:t>
            </a:r>
            <a:r>
              <a:rPr lang="ru-RU" sz="3200" dirty="0"/>
              <a:t>̆, с которым я общаюсь, Творец </a:t>
            </a:r>
            <a:r>
              <a:rPr lang="ru-RU" sz="3200" dirty="0" err="1"/>
              <a:t>Вселеннои</a:t>
            </a:r>
            <a:r>
              <a:rPr lang="ru-RU" sz="3200" dirty="0"/>
              <a:t>̆, показывает мне в </a:t>
            </a:r>
            <a:r>
              <a:rPr lang="ru-RU" sz="3200" dirty="0" err="1"/>
              <a:t>Своём</a:t>
            </a:r>
            <a:r>
              <a:rPr lang="ru-RU" sz="3200" dirty="0"/>
              <a:t> Слове (через Святого Духа), кто </a:t>
            </a:r>
            <a:r>
              <a:rPr lang="ru-RU" sz="3200" dirty="0" err="1"/>
              <a:t>такои</a:t>
            </a:r>
            <a:r>
              <a:rPr lang="ru-RU" sz="3200" dirty="0"/>
              <a:t>̆ </a:t>
            </a:r>
            <a:r>
              <a:rPr lang="ru-RU" sz="3200" dirty="0" err="1"/>
              <a:t>настоящии</a:t>
            </a:r>
            <a:r>
              <a:rPr lang="ru-RU" sz="3200" dirty="0"/>
              <a:t>̆ Иисус Христос! Он выслушивает и обращает внимание на всё, с чем я к Нему прихожу: </a:t>
            </a:r>
            <a:r>
              <a:rPr lang="ru-RU" sz="3200" dirty="0" err="1"/>
              <a:t>беспокойства</a:t>
            </a:r>
            <a:r>
              <a:rPr lang="ru-RU" sz="3200" dirty="0"/>
              <a:t>, страхи, радости и печали. </a:t>
            </a:r>
            <a:r>
              <a:rPr lang="ru-RU" sz="3200" dirty="0" err="1"/>
              <a:t>Каждыи</a:t>
            </a:r>
            <a:r>
              <a:rPr lang="ru-RU" sz="3200" dirty="0"/>
              <a:t>̆ день Он вдыхает в меня Свою жизнь и </a:t>
            </a:r>
            <a:r>
              <a:rPr lang="ru-RU" sz="3200" dirty="0" err="1"/>
              <a:t>даёт</a:t>
            </a:r>
            <a:r>
              <a:rPr lang="ru-RU" sz="3200" dirty="0"/>
              <a:t> мне надежду, мир, любовь, радость и, главное, цель, которая определяет мой день!</a:t>
            </a:r>
            <a:r>
              <a:rPr lang="ru-RU" dirty="0"/>
              <a:t> </a:t>
            </a:r>
          </a:p>
          <a:p>
            <a:r>
              <a:rPr lang="ru-RU" dirty="0"/>
              <a:t> </a:t>
            </a:r>
            <a:endParaRPr lang="ru-RU" sz="4000" dirty="0"/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18277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1009404"/>
            <a:ext cx="6614556" cy="760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pPr lvl="0">
              <a:defRPr/>
            </a:pPr>
            <a:r>
              <a:rPr lang="ru-RU" sz="4000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4000" i="1" dirty="0"/>
              <a:t>Предоставьте Ему определять расписание в ваших отношениях. Поверьте, Он сумеет и назначить, и провести встречу с вами </a:t>
            </a:r>
            <a:r>
              <a:rPr lang="ru-RU" sz="4000" i="1" dirty="0" err="1"/>
              <a:t>каждыи</a:t>
            </a:r>
            <a:r>
              <a:rPr lang="ru-RU" sz="4000" i="1" dirty="0"/>
              <a:t>̆ день до конца жизни! </a:t>
            </a: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</a:t>
            </a:r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 descr="Изображение выглядит как текст, кирпич&#10;&#10;Автоматически созданное описание">
            <a:extLst>
              <a:ext uri="{FF2B5EF4-FFF2-40B4-BE49-F238E27FC236}">
                <a16:creationId xmlns:a16="http://schemas.microsoft.com/office/drawing/2014/main" id="{D2838740-647A-B415-C902-F76C9C403E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8557" y="1471070"/>
            <a:ext cx="3026748" cy="379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44849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832027D-EC03-5599-EDD5-2A51C45CC828}"/>
              </a:ext>
            </a:extLst>
          </p:cNvPr>
          <p:cNvSpPr/>
          <p:nvPr/>
        </p:nvSpPr>
        <p:spPr>
          <a:xfrm>
            <a:off x="1900988" y="890337"/>
            <a:ext cx="844617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       </a:t>
            </a:r>
            <a:r>
              <a:rPr lang="ru-RU" sz="3200" b="1" dirty="0" err="1">
                <a:latin typeface="Arial" panose="020B0604020202020204" pitchFamily="34" charset="0"/>
              </a:rPr>
              <a:t>Делайте</a:t>
            </a:r>
            <a:r>
              <a:rPr lang="ru-RU" sz="3200" b="1" dirty="0">
                <a:latin typeface="Arial" panose="020B0604020202020204" pitchFamily="34" charset="0"/>
              </a:rPr>
              <a:t> это </a:t>
            </a:r>
            <a:r>
              <a:rPr lang="ru-RU" sz="3200" b="1" dirty="0" err="1">
                <a:latin typeface="Arial" panose="020B0604020202020204" pitchFamily="34" charset="0"/>
              </a:rPr>
              <a:t>каждыи</a:t>
            </a:r>
            <a:r>
              <a:rPr lang="ru-RU" sz="3200" b="1" dirty="0">
                <a:latin typeface="Arial" panose="020B0604020202020204" pitchFamily="34" charset="0"/>
              </a:rPr>
              <a:t>̆ день! </a:t>
            </a:r>
            <a:endParaRPr lang="ru-RU" sz="3200" dirty="0"/>
          </a:p>
          <a:p>
            <a:pPr marL="514350" indent="-514350">
              <a:buAutoNum type="arabicPeriod"/>
            </a:pPr>
            <a:r>
              <a:rPr lang="ru-RU" sz="3200" b="1" dirty="0">
                <a:latin typeface="ArialMT"/>
              </a:rPr>
              <a:t>Перед тем, как заснуть, просите Бога разбудить вас, чтобы вы провели с Ним время наедине, никуда не спеша.</a:t>
            </a:r>
          </a:p>
          <a:p>
            <a:pPr marL="514350" indent="-514350">
              <a:buAutoNum type="arabicPeriod"/>
            </a:pPr>
            <a:endParaRPr lang="ru-RU" sz="3200" b="1" dirty="0">
              <a:latin typeface="ArialMT"/>
            </a:endParaRPr>
          </a:p>
          <a:p>
            <a:r>
              <a:rPr lang="ru-RU" sz="3200" b="1" dirty="0">
                <a:latin typeface="ArialMT"/>
              </a:rPr>
              <a:t> </a:t>
            </a:r>
            <a:r>
              <a:rPr lang="ru-RU" sz="2800" dirty="0">
                <a:latin typeface="Algerian" panose="020F0502020204030204" pitchFamily="34" charset="0"/>
                <a:cs typeface="Algerian" panose="020F0502020204030204" pitchFamily="34" charset="0"/>
              </a:rPr>
              <a:t>«Владыка ГОСПОДЬ дал мне язык мудрый̆, чтобы я мог </a:t>
            </a:r>
            <a:r>
              <a:rPr lang="ru-RU" sz="2800" dirty="0" err="1">
                <a:latin typeface="Algerian" panose="020F0502020204030204" pitchFamily="34" charset="0"/>
                <a:cs typeface="Algerian" panose="020F0502020204030204" pitchFamily="34" charset="0"/>
              </a:rPr>
              <a:t>изнурённого</a:t>
            </a:r>
            <a:r>
              <a:rPr lang="ru-RU" sz="2800" dirty="0">
                <a:latin typeface="Algerian" panose="020F0502020204030204" pitchFamily="34" charset="0"/>
                <a:cs typeface="Algerian" panose="020F0502020204030204" pitchFamily="34" charset="0"/>
              </a:rPr>
              <a:t> поддержать словом. По утрам Он меня будит, пробуждает мой слух на заре, чтобы, как ученик, я внимал» (Ис. 50:4). </a:t>
            </a:r>
          </a:p>
        </p:txBody>
      </p:sp>
    </p:spTree>
    <p:extLst>
      <p:ext uri="{BB962C8B-B14F-4D97-AF65-F5344CB8AC3E}">
        <p14:creationId xmlns:p14="http://schemas.microsoft.com/office/powerpoint/2010/main" val="393741866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2136</Words>
  <Application>Microsoft Macintosh PowerPoint</Application>
  <PresentationFormat>Широкоэкранный</PresentationFormat>
  <Paragraphs>183</Paragraphs>
  <Slides>20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0" baseType="lpstr">
      <vt:lpstr>AlegreyaSansSC</vt:lpstr>
      <vt:lpstr>Algerian</vt:lpstr>
      <vt:lpstr>Arial</vt:lpstr>
      <vt:lpstr>ArialMT</vt:lpstr>
      <vt:lpstr>Baskerville</vt:lpstr>
      <vt:lpstr>Calibri</vt:lpstr>
      <vt:lpstr>Calibri Light</vt:lpstr>
      <vt:lpstr>Forte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16</cp:revision>
  <dcterms:created xsi:type="dcterms:W3CDTF">2022-02-15T13:56:10Z</dcterms:created>
  <dcterms:modified xsi:type="dcterms:W3CDTF">2022-06-26T07:41:15Z</dcterms:modified>
</cp:coreProperties>
</file>