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62" r:id="rId2"/>
    <p:sldId id="359" r:id="rId3"/>
    <p:sldId id="293" r:id="rId4"/>
    <p:sldId id="319" r:id="rId5"/>
    <p:sldId id="294" r:id="rId6"/>
    <p:sldId id="320" r:id="rId7"/>
    <p:sldId id="361" r:id="rId8"/>
    <p:sldId id="350" r:id="rId9"/>
    <p:sldId id="323" r:id="rId10"/>
    <p:sldId id="304" r:id="rId11"/>
    <p:sldId id="362" r:id="rId12"/>
    <p:sldId id="358" r:id="rId13"/>
    <p:sldId id="305" r:id="rId14"/>
    <p:sldId id="28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1688"/>
  </p:normalViewPr>
  <p:slideViewPr>
    <p:cSldViewPr snapToGrid="0" snapToObjects="1">
      <p:cViewPr varScale="1">
        <p:scale>
          <a:sx n="76" d="100"/>
          <a:sy n="76" d="100"/>
        </p:scale>
        <p:origin x="1176" y="200"/>
      </p:cViewPr>
      <p:guideLst/>
    </p:cSldViewPr>
  </p:slideViewPr>
  <p:notesTextViewPr>
    <p:cViewPr>
      <p:scale>
        <a:sx n="105" d="100"/>
        <a:sy n="10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09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539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7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317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Прошло уже почти три месяца, как я обнял на прощание жену и дочь, чтобы отправиться, как я думал, на две недели в поездку на Филиппины. Через два дня после приезда в Манилу нас закрыли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карантин в общежитии университета из-за пандемии.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Обратныи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рейс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домои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отменялся уже десять раз. </a:t>
            </a:r>
            <a:endParaRPr lang="ru-RU" dirty="0"/>
          </a:p>
          <a:p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день, когда я читал Слово и применял к себе Его обетования, Он успокаивал моё сердце. Находил ли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меня страх или отчаяние? Ещё как! Но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день Бог призывал меня полагаться не на свои страхи и волнения, а на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даруемыи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Им мир и силу. Ни разу Бог не подводил меня с исполнением Его обещаний!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утрам, пока ещё было темно, я выходил при свете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звёзд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поле и спрашивал: «Господи, когда мне можно ехать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домои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̆?» Бог снова и снова отвечал: «Ещё рано. У тебя ещё есть дело, которое ты не сделал. Поедешь позже».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Бог определил для меня важное дело в то конкретное время в университете. За это время, которое продлилось почти три месяца, я увидел, как Бог призвал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 духовному пробуждению и студентов,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преподавателеи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и сотрудников, а также членов их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семеи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Я увидел, как Бог взрастил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победителеи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из молодых и старых, чтобы они повели за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собои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ко Христу новые поколения учеников.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Однажды утром, как обычно, я вышел на улицу, погрузившись в прохладу нового дня, солнце ещё не встало над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горои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Я опять спросил Бога: «Когда мне можно будет отправиться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домои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̆?» Он мне сказал, что работа выполнена и скоро мне можно будет возвращаться к родным! Я был так рад!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Через несколько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днеи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я уже смог вылететь одним из последних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рейсов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из Манилы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аэропорт Кеннеди, а оттуда в Канаду!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 был счастлив снова видеть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Эйприл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Джессику, хотя я был обязан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уйти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карантин и нам приходилось держаться на расстоянии три метра!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14-дневный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обязательныи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карантин почти закончился, я сообщил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Эйприл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конкретныи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час, когда можно меня забрать. «Я к этому времени всё соберу, и можно будет сразу выходить!», – сказал я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накануне вечером.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следующии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день она подъехала к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трейлеру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где я проводил карантин, на несколько минут раньше.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первыи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раз за более чем три месяца мы снова обнялись и поцеловались и держали друг друга за руки. «Пора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домои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Дон!» – сказала она мне.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519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Очень скоро Иисус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вернётся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чтобы забрать тебя туда, где и Он находится!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Сейчас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ты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живёшь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во временном доме. Скоро Иисус скажет тебе: «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Возвращайся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домои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̆!» Готовься к этому дню сегодня!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573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40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946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742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1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1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B15C2F1-5044-663F-8FE5-02B37C6C1AF8}"/>
              </a:ext>
            </a:extLst>
          </p:cNvPr>
          <p:cNvSpPr/>
          <p:nvPr/>
        </p:nvSpPr>
        <p:spPr>
          <a:xfrm>
            <a:off x="1672683" y="914399"/>
            <a:ext cx="8965580" cy="4972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/>
              <a:t>       </a:t>
            </a:r>
            <a:r>
              <a:rPr lang="ru-RU" sz="3200" b="1" dirty="0"/>
              <a:t>Задание на всю последующую жизнь </a:t>
            </a:r>
          </a:p>
          <a:p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sz="3600" i="1" dirty="0" err="1">
                <a:solidFill>
                  <a:schemeClr val="accent2">
                    <a:lumMod val="50000"/>
                  </a:schemeClr>
                </a:solidFill>
              </a:rPr>
              <a:t>Каждыи</a:t>
            </a:r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̆ день цените Иисуса как Друга, Спасителя и Господа.</a:t>
            </a:r>
            <a:b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sz="3600" i="1" dirty="0" err="1">
                <a:solidFill>
                  <a:schemeClr val="accent2">
                    <a:lumMod val="50000"/>
                  </a:schemeClr>
                </a:solidFill>
              </a:rPr>
              <a:t>Каждыи</a:t>
            </a:r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̆ день живите с готовностью встретиться с Иисусом в Его пришествии.  </a:t>
            </a:r>
            <a:r>
              <a:rPr lang="ru-RU" sz="3600" i="1" dirty="0" err="1">
                <a:solidFill>
                  <a:schemeClr val="accent2">
                    <a:lumMod val="50000"/>
                  </a:schemeClr>
                </a:solidFill>
              </a:rPr>
              <a:t>Поведайте</a:t>
            </a:r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 Господу о своих замыслах и мечтах. </a:t>
            </a:r>
          </a:p>
          <a:p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- </a:t>
            </a:r>
            <a:r>
              <a:rPr lang="ru-RU" sz="3600" i="1" dirty="0" err="1">
                <a:solidFill>
                  <a:schemeClr val="accent2">
                    <a:lumMod val="50000"/>
                  </a:schemeClr>
                </a:solidFill>
              </a:rPr>
              <a:t>Каждыи</a:t>
            </a:r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̆ день </a:t>
            </a:r>
            <a:r>
              <a:rPr lang="ru-RU" sz="3600" i="1" dirty="0" err="1">
                <a:solidFill>
                  <a:schemeClr val="accent2">
                    <a:lumMod val="50000"/>
                  </a:schemeClr>
                </a:solidFill>
              </a:rPr>
              <a:t>помогайте</a:t>
            </a:r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 ещё кому-нибудь «вернуться </a:t>
            </a:r>
            <a:r>
              <a:rPr lang="ru-RU" sz="3600" i="1" dirty="0" err="1">
                <a:solidFill>
                  <a:schemeClr val="accent2">
                    <a:lumMod val="50000"/>
                  </a:schemeClr>
                </a:solidFill>
              </a:rPr>
              <a:t>домои</a:t>
            </a:r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̆». 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021029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51" y="113744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45029" y="1463040"/>
            <a:ext cx="622880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 БОГОМ В МОЛИТВЕ</a:t>
            </a:r>
          </a:p>
          <a:p>
            <a:endParaRPr lang="ru-RU" sz="4000" b="1" i="1" dirty="0">
              <a:solidFill>
                <a:srgbClr val="7030A0"/>
              </a:solidFill>
            </a:endParaRPr>
          </a:p>
          <a:p>
            <a:r>
              <a:rPr lang="ru-RU" sz="4000" b="1" i="1" dirty="0">
                <a:solidFill>
                  <a:srgbClr val="7030A0"/>
                </a:solidFill>
              </a:rPr>
              <a:t>   </a:t>
            </a:r>
            <a:r>
              <a:rPr lang="ru-RU" sz="4000" b="1" i="1" dirty="0">
                <a:solidFill>
                  <a:schemeClr val="accent1">
                    <a:lumMod val="75000"/>
                  </a:schemeClr>
                </a:solidFill>
              </a:rPr>
              <a:t>Молитесь о том, чтобы нам быть готовыми к возвращению в </a:t>
            </a:r>
            <a:r>
              <a:rPr lang="ru-RU" sz="4000" b="1" i="1" dirty="0" err="1">
                <a:solidFill>
                  <a:schemeClr val="accent1">
                    <a:lumMod val="75000"/>
                  </a:schemeClr>
                </a:solidFill>
              </a:rPr>
              <a:t>вечныи</a:t>
            </a:r>
            <a:r>
              <a:rPr lang="ru-RU" sz="4000" b="1" i="1" dirty="0">
                <a:solidFill>
                  <a:schemeClr val="accent1">
                    <a:lumMod val="75000"/>
                  </a:schemeClr>
                </a:solidFill>
              </a:rPr>
              <a:t>̆ дом.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03D4A64-5CB3-CB07-4087-6099C20CE6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492868" y="2118731"/>
            <a:ext cx="3852504" cy="258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188041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839022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9970571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6259908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2863423" y="6857999"/>
            <a:ext cx="8046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FE73DC-D6AC-AB40-A66E-5C9AD8C5452A}"/>
              </a:ext>
            </a:extLst>
          </p:cNvPr>
          <p:cNvSpPr/>
          <p:nvPr/>
        </p:nvSpPr>
        <p:spPr>
          <a:xfrm>
            <a:off x="6095999" y="1937776"/>
            <a:ext cx="4648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50858B-57BF-2244-BD4D-8385F81159E3}"/>
              </a:ext>
            </a:extLst>
          </p:cNvPr>
          <p:cNvSpPr/>
          <p:nvPr/>
        </p:nvSpPr>
        <p:spPr>
          <a:xfrm>
            <a:off x="5402179" y="2155344"/>
            <a:ext cx="58312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  <a:latin typeface="Baskerville" panose="02020502070401020303" pitchFamily="18" charset="0"/>
              </a:rPr>
              <a:t> 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C6FA02-92C5-EC48-A46D-569A8DA0F84A}"/>
              </a:ext>
            </a:extLst>
          </p:cNvPr>
          <p:cNvSpPr/>
          <p:nvPr/>
        </p:nvSpPr>
        <p:spPr>
          <a:xfrm>
            <a:off x="5218812" y="1291446"/>
            <a:ext cx="58312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r>
              <a:rPr lang="ru-RU" sz="6000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pic>
        <p:nvPicPr>
          <p:cNvPr id="1025" name="Picture 1" descr="page65image63113472">
            <a:extLst>
              <a:ext uri="{FF2B5EF4-FFF2-40B4-BE49-F238E27FC236}">
                <a16:creationId xmlns:a16="http://schemas.microsoft.com/office/drawing/2014/main" id="{89F18606-A64D-B9CE-9323-DCABF340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47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0417330-89CB-0195-9BA9-10B07F82A233}"/>
              </a:ext>
            </a:extLst>
          </p:cNvPr>
          <p:cNvSpPr/>
          <p:nvPr/>
        </p:nvSpPr>
        <p:spPr>
          <a:xfrm flipH="1">
            <a:off x="-3898232" y="168932"/>
            <a:ext cx="3879151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MT"/>
              </a:rPr>
              <a:t>       </a:t>
            </a:r>
            <a:r>
              <a:rPr lang="ru-RU" sz="4800" b="1" i="1" dirty="0"/>
              <a:t>                                     </a:t>
            </a:r>
            <a:endParaRPr lang="ru-RU" sz="4800" dirty="0"/>
          </a:p>
          <a:p>
            <a:endParaRPr lang="ru-RU" sz="6000" b="1" i="1" dirty="0">
              <a:solidFill>
                <a:srgbClr val="002060"/>
              </a:solidFill>
              <a:latin typeface="+mj-lt"/>
              <a:ea typeface="STXingkai" panose="02010800040101010101" pitchFamily="2" charset="-122"/>
              <a:cs typeface="Miriam Fixed" panose="020F0502020204030204" pitchFamily="34" charset="0"/>
            </a:endParaRPr>
          </a:p>
          <a:p>
            <a:endParaRPr lang="ru-RU" sz="8000" b="1" i="1" dirty="0">
              <a:solidFill>
                <a:srgbClr val="7030A0"/>
              </a:solidFill>
              <a:latin typeface="Forte" panose="020F0502020204030204" pitchFamily="34" charset="0"/>
              <a:cs typeface="Forte" panose="020F0502020204030204" pitchFamily="34" charset="0"/>
            </a:endParaRPr>
          </a:p>
          <a:p>
            <a:r>
              <a:rPr lang="ru-RU" sz="8000" b="1" i="1" dirty="0">
                <a:solidFill>
                  <a:srgbClr val="7030A0"/>
                </a:solidFill>
                <a:latin typeface="Forte" panose="020F0502020204030204" pitchFamily="34" charset="0"/>
                <a:cs typeface="Forte" panose="020F0502020204030204" pitchFamily="34" charset="0"/>
              </a:rPr>
              <a:t>   </a:t>
            </a:r>
            <a:endParaRPr lang="ru-RU" sz="8000" dirty="0">
              <a:solidFill>
                <a:srgbClr val="7030A0"/>
              </a:solidFill>
              <a:latin typeface="Forte" panose="020F0502020204030204" pitchFamily="34" charset="0"/>
              <a:cs typeface="Forte" panose="020F0502020204030204" pitchFamily="34" charset="0"/>
            </a:endParaRPr>
          </a:p>
          <a:p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4000" dirty="0"/>
          </a:p>
          <a:p>
            <a:endParaRPr lang="ru-RU" sz="6600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AC70B5B8-F565-0ADD-403C-63791E4FA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59" y="-3978147"/>
            <a:ext cx="4460535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" descr="page95image25873024">
            <a:extLst>
              <a:ext uri="{FF2B5EF4-FFF2-40B4-BE49-F238E27FC236}">
                <a16:creationId xmlns:a16="http://schemas.microsoft.com/office/drawing/2014/main" id="{E7F81FBE-A650-1EE0-7E95-53C9486DE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9081" y="-161858"/>
            <a:ext cx="272333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013A77BE-63D7-2849-3D16-183CC7128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75473" y="43561"/>
            <a:ext cx="12035111" cy="6758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06561A-6CA1-B977-37E0-E809215D9CED}"/>
              </a:ext>
            </a:extLst>
          </p:cNvPr>
          <p:cNvSpPr/>
          <p:nvPr/>
        </p:nvSpPr>
        <p:spPr>
          <a:xfrm>
            <a:off x="838201" y="885824"/>
            <a:ext cx="50744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latin typeface="ArialMT"/>
              </a:rPr>
              <a:t> </a:t>
            </a:r>
            <a:r>
              <a:rPr lang="ru-RU" sz="3200" b="1" i="1" dirty="0">
                <a:latin typeface="ArialMT"/>
              </a:rPr>
              <a:t>ЧАСТЬ ДВЕНАДЦАТАЯ</a:t>
            </a:r>
          </a:p>
          <a:p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1" descr="page121image23843296">
            <a:extLst>
              <a:ext uri="{FF2B5EF4-FFF2-40B4-BE49-F238E27FC236}">
                <a16:creationId xmlns:a16="http://schemas.microsoft.com/office/drawing/2014/main" id="{8D0F60F8-6A5A-5742-A428-0157299FC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628650"/>
            <a:ext cx="3620572" cy="540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9ABF67F-40F8-CD1D-C75F-29D896EA1A61}"/>
              </a:ext>
            </a:extLst>
          </p:cNvPr>
          <p:cNvSpPr/>
          <p:nvPr/>
        </p:nvSpPr>
        <p:spPr>
          <a:xfrm>
            <a:off x="1187981" y="2524677"/>
            <a:ext cx="62042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accent1">
                    <a:lumMod val="75000"/>
                  </a:schemeClr>
                </a:solidFill>
                <a:latin typeface="Baskerville" panose="02020502070401020303" pitchFamily="18" charset="0"/>
              </a:rPr>
              <a:t>Возвращение</a:t>
            </a:r>
          </a:p>
          <a:p>
            <a:r>
              <a:rPr lang="ru-RU" sz="6600" b="1" i="1" dirty="0">
                <a:solidFill>
                  <a:schemeClr val="accent1">
                    <a:lumMod val="75000"/>
                  </a:schemeClr>
                </a:solidFill>
                <a:latin typeface="Baskerville" panose="02020502070401020303" pitchFamily="18" charset="0"/>
              </a:rPr>
              <a:t>    домой!!! </a:t>
            </a:r>
            <a:endParaRPr lang="ru-RU" sz="6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8564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C3B00B-F2A4-5CD9-D9B0-1D7122E5E148}"/>
              </a:ext>
            </a:extLst>
          </p:cNvPr>
          <p:cNvSpPr/>
          <p:nvPr/>
        </p:nvSpPr>
        <p:spPr>
          <a:xfrm>
            <a:off x="1660358" y="649706"/>
            <a:ext cx="9384631" cy="778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      </a:t>
            </a:r>
            <a:r>
              <a:rPr lang="ru-RU" sz="4000" b="1" dirty="0">
                <a:latin typeface="Arial" panose="020B0604020202020204" pitchFamily="34" charset="0"/>
              </a:rPr>
              <a:t>       СТРОИМ МОСТЫ: </a:t>
            </a:r>
            <a:endParaRPr lang="ru-RU" sz="4000" dirty="0"/>
          </a:p>
          <a:p>
            <a:r>
              <a:rPr lang="ru-RU" sz="4000" b="1" dirty="0">
                <a:latin typeface="Arial" panose="020B0604020202020204" pitchFamily="34" charset="0"/>
              </a:rPr>
              <a:t>            ДРУГ С ДРУГОМ </a:t>
            </a:r>
            <a:endParaRPr lang="ru-RU" sz="4000" dirty="0"/>
          </a:p>
          <a:p>
            <a:r>
              <a:rPr lang="ru-RU" sz="4000" dirty="0">
                <a:latin typeface="ArialMT"/>
              </a:rPr>
              <a:t>  </a:t>
            </a:r>
          </a:p>
          <a:p>
            <a:r>
              <a:rPr lang="ru-RU" sz="3600" b="1" dirty="0">
                <a:solidFill>
                  <a:srgbClr val="7030A0"/>
                </a:solidFill>
                <a:latin typeface="ArialMT"/>
              </a:rPr>
              <a:t>   </a:t>
            </a:r>
            <a:r>
              <a:rPr lang="ru-RU" sz="3600" b="1" i="1" dirty="0">
                <a:solidFill>
                  <a:srgbClr val="7030A0"/>
                </a:solidFill>
              </a:rPr>
              <a:t>Если бы вам представилась возможность подарить </a:t>
            </a:r>
            <a:r>
              <a:rPr lang="ru-RU" sz="3600" b="1" i="1" dirty="0" err="1">
                <a:solidFill>
                  <a:srgbClr val="7030A0"/>
                </a:solidFill>
              </a:rPr>
              <a:t>своеи</a:t>
            </a:r>
            <a:r>
              <a:rPr lang="ru-RU" sz="3600" b="1" i="1" dirty="0">
                <a:solidFill>
                  <a:srgbClr val="7030A0"/>
                </a:solidFill>
              </a:rPr>
              <a:t>̆ семье и друзьям </a:t>
            </a:r>
            <a:r>
              <a:rPr lang="ru-RU" sz="3600" b="1" i="1" dirty="0" err="1">
                <a:solidFill>
                  <a:srgbClr val="7030A0"/>
                </a:solidFill>
              </a:rPr>
              <a:t>любои</a:t>
            </a:r>
            <a:r>
              <a:rPr lang="ru-RU" sz="3600" b="1" i="1" dirty="0">
                <a:solidFill>
                  <a:srgbClr val="7030A0"/>
                </a:solidFill>
              </a:rPr>
              <a:t>̆ подарок, что бы вы выбрали? </a:t>
            </a:r>
          </a:p>
          <a:p>
            <a:r>
              <a:rPr lang="ru-RU" sz="4800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endParaRPr lang="ru-RU" sz="4800" i="1" dirty="0">
              <a:solidFill>
                <a:srgbClr val="C00000"/>
              </a:solidFill>
            </a:endParaRPr>
          </a:p>
          <a:p>
            <a:endParaRPr lang="ru-RU" sz="4400" i="1" dirty="0"/>
          </a:p>
          <a:p>
            <a:endParaRPr lang="ru-RU" sz="4400" i="1" dirty="0"/>
          </a:p>
          <a:p>
            <a:endParaRPr lang="ru-RU" sz="48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8018508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5" y="67296"/>
            <a:ext cx="11756571" cy="676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582723-A41F-394F-9384-5F9C27EFAE7F}"/>
              </a:ext>
            </a:extLst>
          </p:cNvPr>
          <p:cNvSpPr/>
          <p:nvPr/>
        </p:nvSpPr>
        <p:spPr>
          <a:xfrm>
            <a:off x="1138238" y="574765"/>
            <a:ext cx="1021556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С ЗАДАНИЕМ НА ПРОШЛОЙ НЕДЕЛЕ</a:t>
            </a:r>
          </a:p>
          <a:p>
            <a:endParaRPr lang="ru-RU" sz="2800" b="1" i="1" dirty="0">
              <a:latin typeface="Arial" panose="020B0604020202020204" pitchFamily="34" charset="0"/>
            </a:endParaRPr>
          </a:p>
          <a:p>
            <a:br>
              <a:rPr lang="ru-RU" sz="3200" dirty="0"/>
            </a:br>
            <a:r>
              <a:rPr lang="ru-RU" sz="3200" dirty="0"/>
              <a:t>1. </a:t>
            </a:r>
            <a:r>
              <a:rPr lang="ru-RU" sz="3200" dirty="0" err="1"/>
              <a:t>Каждыи</a:t>
            </a:r>
            <a:r>
              <a:rPr lang="ru-RU" sz="3200" dirty="0"/>
              <a:t>̆ вечер просите Бога разбудить вас утром для </a:t>
            </a:r>
            <a:r>
              <a:rPr lang="ru-RU" sz="3200" dirty="0" err="1"/>
              <a:t>назначеннои</a:t>
            </a:r>
            <a:r>
              <a:rPr lang="ru-RU" sz="3200" dirty="0"/>
              <a:t>̆ Им встречи! </a:t>
            </a:r>
          </a:p>
          <a:p>
            <a:r>
              <a:rPr lang="ru-RU" sz="3200" dirty="0"/>
              <a:t>2  Каждую неделю от заката в пятницу до заката в субботу просите, чтобы Бог благословил вас субботним покоем в Его честь. </a:t>
            </a:r>
          </a:p>
          <a:p>
            <a:r>
              <a:rPr lang="ru-RU" sz="3200" dirty="0"/>
              <a:t>3. Начните на </a:t>
            </a:r>
            <a:r>
              <a:rPr lang="ru-RU" sz="3200" dirty="0" err="1"/>
              <a:t>этои</a:t>
            </a:r>
            <a:r>
              <a:rPr lang="ru-RU" sz="3200" dirty="0"/>
              <a:t>̆ неделе собираться </a:t>
            </a:r>
            <a:r>
              <a:rPr lang="ru-RU" sz="3200" dirty="0" err="1"/>
              <a:t>малои</a:t>
            </a:r>
            <a:r>
              <a:rPr lang="ru-RU" sz="3200" dirty="0"/>
              <a:t>̆ </a:t>
            </a:r>
            <a:r>
              <a:rPr lang="ru-RU" sz="3200" dirty="0" err="1"/>
              <a:t>группои</a:t>
            </a:r>
            <a:r>
              <a:rPr lang="ru-RU" sz="3200" dirty="0"/>
              <a:t>̆ у вас дома, чтобы изучать ключевые принципы из Библии, изложенные в </a:t>
            </a:r>
            <a:r>
              <a:rPr lang="ru-RU" sz="3200" dirty="0" err="1"/>
              <a:t>этои</a:t>
            </a:r>
            <a:r>
              <a:rPr lang="ru-RU" sz="3200" dirty="0"/>
              <a:t>̆ книге. </a:t>
            </a:r>
          </a:p>
          <a:p>
            <a:endParaRPr lang="ru-RU" sz="2800" b="1" i="1" dirty="0">
              <a:latin typeface="Arial" panose="020B0604020202020204" pitchFamily="34" charset="0"/>
            </a:endParaRPr>
          </a:p>
          <a:p>
            <a:r>
              <a:rPr lang="ru-RU" sz="2800" b="1" i="1" dirty="0">
                <a:latin typeface="Arial" panose="020B0604020202020204" pitchFamily="34" charset="0"/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98055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0" y="869795"/>
            <a:ext cx="10095247" cy="834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   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СО СЛОВОМ БОЖЬИМ НА ЭТОТ ДЕНЬ</a:t>
            </a:r>
          </a:p>
          <a:p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r>
              <a:rPr lang="ru-RU" sz="3600" i="1" dirty="0">
                <a:solidFill>
                  <a:srgbClr val="C00000"/>
                </a:solidFill>
              </a:rPr>
              <a:t>    Кто тот человек, с которым вы предпочли бы никогда не расставаться?</a:t>
            </a:r>
            <a:br>
              <a:rPr lang="ru-RU" sz="3600" i="1" dirty="0">
                <a:solidFill>
                  <a:srgbClr val="C00000"/>
                </a:solidFill>
              </a:rPr>
            </a:br>
            <a:r>
              <a:rPr lang="ru-RU" sz="3600" i="1" dirty="0">
                <a:solidFill>
                  <a:srgbClr val="C00000"/>
                </a:solidFill>
              </a:rPr>
              <a:t>    </a:t>
            </a:r>
            <a:r>
              <a:rPr lang="ru-RU" sz="3600" i="1" dirty="0" err="1">
                <a:solidFill>
                  <a:srgbClr val="C00000"/>
                </a:solidFill>
              </a:rPr>
              <a:t>Откройте</a:t>
            </a:r>
            <a:r>
              <a:rPr lang="ru-RU" sz="3600" i="1" dirty="0">
                <a:solidFill>
                  <a:srgbClr val="C00000"/>
                </a:solidFill>
              </a:rPr>
              <a:t> для себя в новых нынешних обстоятельствах </a:t>
            </a:r>
            <a:r>
              <a:rPr lang="ru-RU" sz="3600" i="1" dirty="0" err="1">
                <a:solidFill>
                  <a:srgbClr val="C00000"/>
                </a:solidFill>
              </a:rPr>
              <a:t>последнии</a:t>
            </a:r>
            <a:r>
              <a:rPr lang="ru-RU" sz="3600" i="1" dirty="0">
                <a:solidFill>
                  <a:srgbClr val="C00000"/>
                </a:solidFill>
              </a:rPr>
              <a:t>̆ призыв от Бога. </a:t>
            </a:r>
          </a:p>
          <a:p>
            <a:endParaRPr lang="ru-RU" sz="36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ru-RU" sz="3200" dirty="0"/>
              <a:t>  </a:t>
            </a:r>
            <a:r>
              <a:rPr lang="ru-RU" sz="4400" i="1" dirty="0"/>
              <a:t> </a:t>
            </a:r>
            <a:endParaRPr lang="ru-RU" sz="4000" i="1" dirty="0">
              <a:solidFill>
                <a:srgbClr val="C00000"/>
              </a:solidFill>
            </a:endParaRPr>
          </a:p>
          <a:p>
            <a:endParaRPr lang="ru-RU" sz="4000" i="1" dirty="0">
              <a:solidFill>
                <a:srgbClr val="C00000"/>
              </a:solidFill>
            </a:endParaRPr>
          </a:p>
          <a:p>
            <a:r>
              <a:rPr lang="ru-RU" sz="3200" dirty="0"/>
              <a:t> </a:t>
            </a:r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ru-RU" sz="3200" dirty="0"/>
              <a:t>  </a:t>
            </a:r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3438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45029" y="1463040"/>
            <a:ext cx="622880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 БОГОМ В МОЛИТВЕ</a:t>
            </a:r>
          </a:p>
          <a:p>
            <a:endParaRPr lang="ru-RU" sz="4000" b="1" i="1" dirty="0">
              <a:solidFill>
                <a:srgbClr val="7030A0"/>
              </a:solidFill>
            </a:endParaRPr>
          </a:p>
          <a:p>
            <a:r>
              <a:rPr lang="ru-RU" sz="4000" b="1" i="1" dirty="0">
                <a:solidFill>
                  <a:srgbClr val="7030A0"/>
                </a:solidFill>
              </a:rPr>
              <a:t>  Помолитесь о том, чтобы нам быть готовыми к возвращению в </a:t>
            </a:r>
            <a:r>
              <a:rPr lang="ru-RU" sz="4000" b="1" i="1" dirty="0" err="1">
                <a:solidFill>
                  <a:srgbClr val="7030A0"/>
                </a:solidFill>
              </a:rPr>
              <a:t>вечныи</a:t>
            </a:r>
            <a:r>
              <a:rPr lang="ru-RU" sz="4000" b="1" i="1" dirty="0">
                <a:solidFill>
                  <a:srgbClr val="7030A0"/>
                </a:solidFill>
              </a:rPr>
              <a:t>̆ дом.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342023-9DB8-9446-DAEE-EF20CC659A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5608" y="1942070"/>
            <a:ext cx="3731362" cy="273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73694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05" y="0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717287" y="468351"/>
            <a:ext cx="9701561" cy="929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       ОТКРЫВАЕМ НОВОЕ</a:t>
            </a:r>
          </a:p>
          <a:p>
            <a:r>
              <a:rPr lang="ru-RU" dirty="0"/>
              <a:t> </a:t>
            </a:r>
            <a:endParaRPr lang="ru-RU" sz="4000" dirty="0"/>
          </a:p>
          <a:p>
            <a:r>
              <a:rPr lang="ru-RU" sz="4000" dirty="0"/>
              <a:t>   Бог очень хочет, чтобы вы могли назвать  НЕБО своим домом. </a:t>
            </a:r>
          </a:p>
          <a:p>
            <a:r>
              <a:rPr lang="ru-RU" sz="4000" dirty="0"/>
              <a:t>   Иисусу очень приятно выстраивать с вами отношения через молитву и Его Слово! Он стремится к большим, намного большим отношениям с вами! Он хочет, чтобы вы жили там, где Он </a:t>
            </a:r>
            <a:r>
              <a:rPr lang="ru-RU" sz="4000" dirty="0" err="1"/>
              <a:t>живёт</a:t>
            </a:r>
            <a:r>
              <a:rPr lang="ru-RU" sz="4000" dirty="0"/>
              <a:t> вечно, и ничто не сможет разделить вас. 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297697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299411" y="1009404"/>
            <a:ext cx="9673389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r>
              <a:rPr lang="ru-RU" dirty="0"/>
              <a:t> </a:t>
            </a:r>
            <a:endParaRPr lang="ru-RU" sz="4000" dirty="0"/>
          </a:p>
          <a:p>
            <a:r>
              <a:rPr lang="ru-RU" sz="3200" b="1" dirty="0"/>
              <a:t>Иисус обращается к вам: </a:t>
            </a:r>
            <a:endParaRPr lang="ru-RU" sz="3200" dirty="0"/>
          </a:p>
          <a:p>
            <a:r>
              <a:rPr lang="ru-RU" sz="3200" dirty="0"/>
              <a:t>«Вот, Я скоро приду... Много покоев в доме Отца Моего (и если бы не так это было, сказал бы вам) Иду Я туда приготовить и для вас место. Я </a:t>
            </a:r>
            <a:r>
              <a:rPr lang="ru-RU" sz="3200" dirty="0" err="1"/>
              <a:t>уйду</a:t>
            </a:r>
            <a:r>
              <a:rPr lang="ru-RU" sz="3200" dirty="0"/>
              <a:t> и после того, как приготовлю вам место, приду вновь и возьму вас к Себе, чтобы и вы могли быть там, где Я» </a:t>
            </a:r>
          </a:p>
          <a:p>
            <a:r>
              <a:rPr lang="ru-RU" sz="3200" dirty="0"/>
              <a:t>                             (</a:t>
            </a:r>
            <a:r>
              <a:rPr lang="ru-RU" sz="3200" dirty="0" err="1"/>
              <a:t>Откр</a:t>
            </a:r>
            <a:r>
              <a:rPr lang="ru-RU" sz="3200" dirty="0"/>
              <a:t>. 22:12; Ин. 14:2,3). 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18277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331843" y="576469"/>
            <a:ext cx="9779502" cy="13788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>
                <a:latin typeface="Arial" panose="020B0604020202020204" pitchFamily="34" charset="0"/>
              </a:rPr>
              <a:t> </a:t>
            </a:r>
            <a:r>
              <a:rPr lang="ru-RU" sz="4800" b="1" i="1" dirty="0">
                <a:solidFill>
                  <a:schemeClr val="accent2">
                    <a:lumMod val="50000"/>
                  </a:schemeClr>
                </a:solidFill>
              </a:rPr>
              <a:t>Обсудите в группе:</a:t>
            </a:r>
          </a:p>
          <a:p>
            <a:r>
              <a:rPr lang="ru-RU" sz="4400" i="1" dirty="0">
                <a:solidFill>
                  <a:srgbClr val="C00000"/>
                </a:solidFill>
              </a:rPr>
              <a:t>а) </a:t>
            </a:r>
            <a:r>
              <a:rPr lang="ru-RU" sz="4400" i="1" dirty="0" err="1">
                <a:solidFill>
                  <a:srgbClr val="C00000"/>
                </a:solidFill>
              </a:rPr>
              <a:t>Подумайте</a:t>
            </a:r>
            <a:r>
              <a:rPr lang="ru-RU" sz="4400" i="1" dirty="0">
                <a:solidFill>
                  <a:srgbClr val="C00000"/>
                </a:solidFill>
              </a:rPr>
              <a:t> над тем, как вам удержать в памяти и сердце идею о вечном доме с Иисусом? </a:t>
            </a:r>
          </a:p>
          <a:p>
            <a:r>
              <a:rPr lang="ru-RU" sz="4400" i="1" dirty="0">
                <a:solidFill>
                  <a:srgbClr val="C00000"/>
                </a:solidFill>
              </a:rPr>
              <a:t>б) Что нужно изменить в себе, чтобы быть готовым для встречи с Иисусом? Что необходимо сделать еще, как вы считаете? </a:t>
            </a:r>
          </a:p>
          <a:p>
            <a:endParaRPr lang="ru-RU" sz="3200" dirty="0"/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4800" b="1" i="1" dirty="0"/>
          </a:p>
          <a:p>
            <a:endParaRPr lang="ru-RU" sz="4800" b="1" i="1" dirty="0"/>
          </a:p>
          <a:p>
            <a:endParaRPr lang="ru-RU" sz="3600" b="1" i="1" dirty="0">
              <a:solidFill>
                <a:srgbClr val="C00000"/>
              </a:solidFill>
            </a:endParaRPr>
          </a:p>
          <a:p>
            <a:endParaRPr lang="ru-RU" sz="3600" i="1" dirty="0"/>
          </a:p>
          <a:p>
            <a:endParaRPr lang="ru-RU" sz="3200" i="1" dirty="0"/>
          </a:p>
          <a:p>
            <a:endParaRPr lang="ru-RU" sz="3200" i="1" dirty="0"/>
          </a:p>
          <a:p>
            <a:endParaRPr lang="ru-RU" sz="4800" b="1" i="1" dirty="0"/>
          </a:p>
          <a:p>
            <a:r>
              <a:rPr lang="ru-RU" sz="4800" b="1" i="1" dirty="0"/>
              <a:t> </a:t>
            </a:r>
            <a:endParaRPr lang="ru-RU" sz="4800" dirty="0"/>
          </a:p>
          <a:p>
            <a:r>
              <a:rPr lang="ru-RU" sz="4800" dirty="0"/>
              <a:t> </a:t>
            </a:r>
            <a:endParaRPr lang="ru-RU" sz="3200" dirty="0"/>
          </a:p>
          <a:p>
            <a:endParaRPr lang="ru-RU" sz="4800" dirty="0"/>
          </a:p>
          <a:p>
            <a:r>
              <a:rPr lang="ru-RU" dirty="0"/>
              <a:t> </a:t>
            </a:r>
            <a:endParaRPr lang="ru-RU" sz="2800" dirty="0"/>
          </a:p>
          <a:p>
            <a:r>
              <a:rPr lang="ru-RU" sz="2800" b="1" i="1" dirty="0">
                <a:latin typeface="Arial" panose="020B0604020202020204" pitchFamily="34" charset="0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81121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</TotalTime>
  <Words>1018</Words>
  <Application>Microsoft Macintosh PowerPoint</Application>
  <PresentationFormat>Широкоэкранный</PresentationFormat>
  <Paragraphs>115</Paragraphs>
  <Slides>14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AlegreyaSansSC</vt:lpstr>
      <vt:lpstr>Arial</vt:lpstr>
      <vt:lpstr>ArialMT</vt:lpstr>
      <vt:lpstr>Baskerville</vt:lpstr>
      <vt:lpstr>Calibri</vt:lpstr>
      <vt:lpstr>Calibri Light</vt:lpstr>
      <vt:lpstr>Forte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17</cp:revision>
  <dcterms:created xsi:type="dcterms:W3CDTF">2022-02-15T13:56:10Z</dcterms:created>
  <dcterms:modified xsi:type="dcterms:W3CDTF">2022-06-26T07:41:35Z</dcterms:modified>
</cp:coreProperties>
</file>