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62" r:id="rId2"/>
    <p:sldId id="260" r:id="rId3"/>
    <p:sldId id="256" r:id="rId4"/>
    <p:sldId id="278" r:id="rId5"/>
    <p:sldId id="282" r:id="rId6"/>
    <p:sldId id="279" r:id="rId7"/>
    <p:sldId id="280" r:id="rId8"/>
    <p:sldId id="290" r:id="rId9"/>
    <p:sldId id="277" r:id="rId10"/>
    <p:sldId id="273" r:id="rId11"/>
    <p:sldId id="276" r:id="rId12"/>
    <p:sldId id="286" r:id="rId13"/>
    <p:sldId id="267" r:id="rId14"/>
    <p:sldId id="289" r:id="rId15"/>
    <p:sldId id="287" r:id="rId16"/>
    <p:sldId id="292" r:id="rId17"/>
    <p:sldId id="293" r:id="rId18"/>
    <p:sldId id="283" r:id="rId19"/>
    <p:sldId id="27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94345"/>
  </p:normalViewPr>
  <p:slideViewPr>
    <p:cSldViewPr snapToGrid="0" snapToObjects="1">
      <p:cViewPr varScale="1">
        <p:scale>
          <a:sx n="89" d="100"/>
          <a:sy n="89" d="100"/>
        </p:scale>
        <p:origin x="6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Расскажите о создании вашего брака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664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latin typeface="ArialMT"/>
              </a:rPr>
              <a:t>Когда сталкиваются две позиции – мужа и жены, двух разумных </a:t>
            </a:r>
            <a:r>
              <a:rPr lang="ru-RU" dirty="0" err="1">
                <a:latin typeface="ArialMT"/>
              </a:rPr>
              <a:t>людеи</a:t>
            </a:r>
            <a:r>
              <a:rPr lang="ru-RU" dirty="0">
                <a:latin typeface="ArialMT"/>
              </a:rPr>
              <a:t>̆ с разными точками зрения и разным пониманием, – тогда у обоих должно хватать смирения встать перед Творцом на колени и искать</a:t>
            </a:r>
            <a:r>
              <a:rPr lang="ru-RU" dirty="0"/>
              <a:t> </a:t>
            </a:r>
            <a:r>
              <a:rPr lang="ru-RU" dirty="0">
                <a:latin typeface="ArialMT"/>
              </a:rPr>
              <a:t>единого для двоих решения перед Богом. Когда необходимо принять решение, а согласие не достигнуто, в этом критическом случае разумно мужу взять на себя ответственность за принятие решения, а жена должна его поддержать. Это поможет избежать </a:t>
            </a:r>
            <a:r>
              <a:rPr lang="ru-RU" dirty="0" err="1">
                <a:latin typeface="ArialMT"/>
              </a:rPr>
              <a:t>опаснои</a:t>
            </a:r>
            <a:r>
              <a:rPr lang="ru-RU" dirty="0">
                <a:latin typeface="ArialMT"/>
              </a:rPr>
              <a:t>̆ </a:t>
            </a:r>
            <a:r>
              <a:rPr lang="ru-RU" dirty="0" err="1">
                <a:latin typeface="ArialMT"/>
              </a:rPr>
              <a:t>безвыходнои</a:t>
            </a:r>
            <a:r>
              <a:rPr lang="ru-RU" dirty="0">
                <a:latin typeface="ArialMT"/>
              </a:rPr>
              <a:t>̆ ситуации.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Конечно, сегодня даже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намёк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то, что жена должна подчиняться мужу, вызовет жаркие споры. Но само это указание о «почитании мужа своего» расположено между призывом подчиняться друг другу и наставлением мужу, чтобы он любил жену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жертвеннои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любовью. Когда муж любит свою жену всем сердцем, жертвенно, ставит её потребности выше собственных, то и жене намного легче последовать за ним, подчиниться его руководству.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976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24.06.2022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0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0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             Обсудите в группе</a:t>
            </a:r>
          </a:p>
          <a:p>
            <a:endParaRPr lang="ru-RU" sz="2800" dirty="0"/>
          </a:p>
          <a:p>
            <a:r>
              <a:rPr lang="ru-RU" sz="3200" i="1" dirty="0">
                <a:solidFill>
                  <a:srgbClr val="7030A0"/>
                </a:solidFill>
              </a:rPr>
              <a:t>- Как любит нас Иисус? См. </a:t>
            </a:r>
            <a:r>
              <a:rPr lang="ru-RU" sz="3200" i="1" dirty="0" err="1">
                <a:solidFill>
                  <a:srgbClr val="7030A0"/>
                </a:solidFill>
              </a:rPr>
              <a:t>Еф</a:t>
            </a:r>
            <a:r>
              <a:rPr lang="ru-RU" sz="3200" i="1" dirty="0">
                <a:solidFill>
                  <a:srgbClr val="7030A0"/>
                </a:solidFill>
              </a:rPr>
              <a:t>. 5:25–27. </a:t>
            </a:r>
          </a:p>
          <a:p>
            <a:r>
              <a:rPr lang="ru-RU" sz="3200" i="1" dirty="0">
                <a:solidFill>
                  <a:srgbClr val="7030A0"/>
                </a:solidFill>
              </a:rPr>
              <a:t>- В чем наша любовь может быть </a:t>
            </a:r>
            <a:r>
              <a:rPr lang="ru-RU" sz="3200" i="1" dirty="0" err="1">
                <a:solidFill>
                  <a:srgbClr val="7030A0"/>
                </a:solidFill>
              </a:rPr>
              <a:t>похожеи</a:t>
            </a:r>
            <a:r>
              <a:rPr lang="ru-RU" sz="3200" i="1" dirty="0">
                <a:solidFill>
                  <a:srgbClr val="7030A0"/>
                </a:solidFill>
              </a:rPr>
              <a:t>̆ </a:t>
            </a:r>
          </a:p>
          <a:p>
            <a:r>
              <a:rPr lang="ru-RU" sz="3200" i="1" dirty="0">
                <a:solidFill>
                  <a:srgbClr val="7030A0"/>
                </a:solidFill>
              </a:rPr>
              <a:t>на любовь Иисуса? См. </a:t>
            </a:r>
            <a:r>
              <a:rPr lang="ru-RU" sz="3200" i="1" dirty="0" err="1">
                <a:solidFill>
                  <a:srgbClr val="7030A0"/>
                </a:solidFill>
              </a:rPr>
              <a:t>Лк</a:t>
            </a:r>
            <a:r>
              <a:rPr lang="ru-RU" sz="3200" i="1" dirty="0">
                <a:solidFill>
                  <a:srgbClr val="7030A0"/>
                </a:solidFill>
              </a:rPr>
              <a:t>. 11:11–13 и </a:t>
            </a:r>
          </a:p>
          <a:p>
            <a:r>
              <a:rPr lang="ru-RU" sz="3200" i="1" dirty="0" err="1">
                <a:solidFill>
                  <a:srgbClr val="7030A0"/>
                </a:solidFill>
              </a:rPr>
              <a:t>Гал</a:t>
            </a:r>
            <a:r>
              <a:rPr lang="ru-RU" sz="3200" i="1" dirty="0">
                <a:solidFill>
                  <a:srgbClr val="7030A0"/>
                </a:solidFill>
              </a:rPr>
              <a:t>. 5:22, 23. </a:t>
            </a:r>
          </a:p>
          <a:p>
            <a:r>
              <a:rPr lang="ru-RU" sz="3200" i="1" dirty="0">
                <a:solidFill>
                  <a:srgbClr val="7030A0"/>
                </a:solidFill>
              </a:rPr>
              <a:t>- Как подобная любовь может изменить </a:t>
            </a:r>
          </a:p>
          <a:p>
            <a:r>
              <a:rPr lang="ru-RU" sz="3200" i="1" dirty="0">
                <a:solidFill>
                  <a:srgbClr val="7030A0"/>
                </a:solidFill>
              </a:rPr>
              <a:t>брак в наше время? 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5194202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4" y="44265"/>
            <a:ext cx="11987212" cy="681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B8C99E7-D828-FC47-BA3F-396A1B1FB714}"/>
              </a:ext>
            </a:extLst>
          </p:cNvPr>
          <p:cNvSpPr/>
          <p:nvPr/>
        </p:nvSpPr>
        <p:spPr>
          <a:xfrm>
            <a:off x="1828800" y="928688"/>
            <a:ext cx="852963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Arial" panose="020B0604020202020204" pitchFamily="34" charset="0"/>
              </a:rPr>
              <a:t>             В ЖИЗНЬ</a:t>
            </a:r>
          </a:p>
          <a:p>
            <a:r>
              <a:rPr lang="ru-RU" sz="3200" b="1" i="1" dirty="0">
                <a:latin typeface="Arial" panose="020B0604020202020204" pitchFamily="34" charset="0"/>
              </a:rPr>
              <a:t>    Задание на следующую неделю</a:t>
            </a:r>
          </a:p>
          <a:p>
            <a:r>
              <a:rPr lang="ru-RU" sz="2800" b="1" i="1" dirty="0">
                <a:latin typeface="Arial" panose="020B0604020202020204" pitchFamily="34" charset="0"/>
              </a:rPr>
              <a:t>   </a:t>
            </a:r>
            <a:r>
              <a:rPr lang="ru-RU" sz="2800" b="1" dirty="0"/>
              <a:t>Мужья: </a:t>
            </a:r>
            <a:endParaRPr lang="ru-RU" sz="2800" dirty="0"/>
          </a:p>
          <a:p>
            <a:r>
              <a:rPr lang="ru-RU" sz="2800" i="1" dirty="0"/>
              <a:t>    </a:t>
            </a:r>
            <a:r>
              <a:rPr lang="ru-RU" sz="2800" i="1" dirty="0">
                <a:solidFill>
                  <a:srgbClr val="7030A0"/>
                </a:solidFill>
              </a:rPr>
              <a:t>Спросите в молитве у Бога: «Как мне любить свою жену </a:t>
            </a:r>
            <a:r>
              <a:rPr lang="ru-RU" sz="2800" i="1" dirty="0" err="1">
                <a:solidFill>
                  <a:srgbClr val="7030A0"/>
                </a:solidFill>
              </a:rPr>
              <a:t>жертвеннои</a:t>
            </a:r>
            <a:r>
              <a:rPr lang="ru-RU" sz="2800" i="1" dirty="0">
                <a:solidFill>
                  <a:srgbClr val="7030A0"/>
                </a:solidFill>
              </a:rPr>
              <a:t>̆ любовью?» </a:t>
            </a:r>
          </a:p>
          <a:p>
            <a:r>
              <a:rPr lang="ru-RU" sz="2800" i="1" dirty="0">
                <a:solidFill>
                  <a:srgbClr val="7030A0"/>
                </a:solidFill>
              </a:rPr>
              <a:t>    Спросите у жены: «Что я могу сделать, чтобы явить тебе жертвенную любовь?» </a:t>
            </a:r>
          </a:p>
          <a:p>
            <a:r>
              <a:rPr lang="ru-RU" sz="2800" i="1" dirty="0">
                <a:solidFill>
                  <a:srgbClr val="7030A0"/>
                </a:solidFill>
              </a:rPr>
              <a:t>    Потом попросите Господа, чтобы Он даровал вам такую любовь к жене, какая описана в </a:t>
            </a:r>
            <a:r>
              <a:rPr lang="ru-RU" sz="2800" i="1" dirty="0" err="1">
                <a:solidFill>
                  <a:srgbClr val="7030A0"/>
                </a:solidFill>
              </a:rPr>
              <a:t>Еф</a:t>
            </a:r>
            <a:r>
              <a:rPr lang="ru-RU" sz="2800" i="1" dirty="0">
                <a:solidFill>
                  <a:srgbClr val="7030A0"/>
                </a:solidFill>
              </a:rPr>
              <a:t>. 5:21, 25–33, и начните любить её всеми силами с помощью </a:t>
            </a:r>
            <a:r>
              <a:rPr lang="ru-RU" sz="2800" i="1" dirty="0" err="1">
                <a:solidFill>
                  <a:srgbClr val="7030A0"/>
                </a:solidFill>
              </a:rPr>
              <a:t>Божьеи</a:t>
            </a:r>
            <a:r>
              <a:rPr lang="ru-RU" sz="2800" i="1" dirty="0">
                <a:solidFill>
                  <a:srgbClr val="7030A0"/>
                </a:solidFill>
              </a:rPr>
              <a:t>̆! </a:t>
            </a:r>
          </a:p>
          <a:p>
            <a:endParaRPr lang="ru-RU" sz="2800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3384891741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14301"/>
            <a:ext cx="11787188" cy="662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2DFD87C-8000-3741-AA44-1B4B83838825}"/>
              </a:ext>
            </a:extLst>
          </p:cNvPr>
          <p:cNvSpPr/>
          <p:nvPr/>
        </p:nvSpPr>
        <p:spPr>
          <a:xfrm>
            <a:off x="1347537" y="697832"/>
            <a:ext cx="973354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</a:rPr>
              <a:t>                МУЖЬЯ</a:t>
            </a:r>
          </a:p>
          <a:p>
            <a:r>
              <a:rPr lang="ru-RU" sz="2000" b="1" dirty="0">
                <a:latin typeface="Arial" panose="020B0604020202020204" pitchFamily="34" charset="0"/>
              </a:rPr>
              <a:t>  </a:t>
            </a:r>
            <a:r>
              <a:rPr lang="ru-RU" sz="2400" b="1" dirty="0">
                <a:latin typeface="Arial" panose="020B0604020202020204" pitchFamily="34" charset="0"/>
              </a:rPr>
              <a:t>     Предлагаем вам следующие идеи: </a:t>
            </a:r>
            <a:endParaRPr lang="ru-RU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err="1">
                <a:latin typeface="ArialMT"/>
              </a:rPr>
              <a:t>Дайте</a:t>
            </a:r>
            <a:r>
              <a:rPr lang="ru-RU" sz="2400" dirty="0">
                <a:latin typeface="ArialMT"/>
              </a:rPr>
              <a:t> </a:t>
            </a:r>
            <a:r>
              <a:rPr lang="ru-RU" sz="2400" dirty="0" err="1">
                <a:latin typeface="ArialMT"/>
              </a:rPr>
              <a:t>еи</a:t>
            </a:r>
            <a:r>
              <a:rPr lang="ru-RU" sz="2400" dirty="0">
                <a:latin typeface="ArialMT"/>
              </a:rPr>
              <a:t>̆ перевести дух: сами </a:t>
            </a:r>
            <a:r>
              <a:rPr lang="ru-RU" sz="2400" dirty="0" err="1">
                <a:latin typeface="ArialMT"/>
              </a:rPr>
              <a:t>помойте</a:t>
            </a:r>
            <a:r>
              <a:rPr lang="ru-RU" sz="2400" dirty="0">
                <a:latin typeface="ArialMT"/>
              </a:rPr>
              <a:t> посуду, подметите пол, </a:t>
            </a:r>
            <a:r>
              <a:rPr lang="ru-RU" sz="2400" dirty="0" err="1">
                <a:latin typeface="ArialMT"/>
              </a:rPr>
              <a:t>погуляйте</a:t>
            </a:r>
            <a:r>
              <a:rPr lang="ru-RU" sz="2400" dirty="0">
                <a:latin typeface="ArialMT"/>
              </a:rPr>
              <a:t> с детьми.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latin typeface="ArialMT"/>
              </a:rPr>
              <a:t>Когда вы голодны, а еда не готова, удивите её, приготовив еду самому.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latin typeface="ArialMT"/>
              </a:rPr>
              <a:t>Попросите её составить список тех дел, которые необходимо сделать вам как мужу.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err="1">
                <a:latin typeface="ArialMT"/>
              </a:rPr>
              <a:t>Предлагайте</a:t>
            </a:r>
            <a:r>
              <a:rPr lang="ru-RU" sz="2400" dirty="0">
                <a:latin typeface="ArialMT"/>
              </a:rPr>
              <a:t> </a:t>
            </a:r>
            <a:r>
              <a:rPr lang="ru-RU" sz="2400" dirty="0" err="1">
                <a:latin typeface="ArialMT"/>
              </a:rPr>
              <a:t>еи</a:t>
            </a:r>
            <a:r>
              <a:rPr lang="ru-RU" sz="2400" dirty="0">
                <a:latin typeface="ArialMT"/>
              </a:rPr>
              <a:t>̆ каждую неделю брать «</a:t>
            </a:r>
            <a:r>
              <a:rPr lang="ru-RU" sz="2400" dirty="0" err="1">
                <a:latin typeface="ArialMT"/>
              </a:rPr>
              <a:t>выходнои</a:t>
            </a:r>
            <a:r>
              <a:rPr lang="ru-RU" sz="2400" dirty="0">
                <a:latin typeface="ArialMT"/>
              </a:rPr>
              <a:t>̆», чтобы уделять время себе. Пока у неё этот </a:t>
            </a:r>
            <a:r>
              <a:rPr lang="ru-RU" sz="2400" dirty="0" err="1">
                <a:latin typeface="ArialMT"/>
              </a:rPr>
              <a:t>выходнои</a:t>
            </a:r>
            <a:r>
              <a:rPr lang="ru-RU" sz="2400" dirty="0">
                <a:latin typeface="ArialMT"/>
              </a:rPr>
              <a:t>̆, удивите её тем, что закупите продуктов на неделю, помоете машину или почините что-нибудь в доме, о чем она вам уже говорила.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latin typeface="ArialMT"/>
              </a:rPr>
              <a:t>Спросите её, куда бы она хотела сходить с вами на свидание. </a:t>
            </a:r>
          </a:p>
          <a:p>
            <a:endParaRPr lang="ru-RU" dirty="0">
              <a:latin typeface="ArialMT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465912693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81A0A727-41F4-0843-915F-DFDD4A671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13744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EDC0C5C-F122-A447-93D5-278B35F2E4DF}"/>
              </a:ext>
            </a:extLst>
          </p:cNvPr>
          <p:cNvSpPr/>
          <p:nvPr/>
        </p:nvSpPr>
        <p:spPr>
          <a:xfrm>
            <a:off x="2089484" y="1070812"/>
            <a:ext cx="801303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Будьте верны жене, не меняя любовь к </a:t>
            </a:r>
            <a:r>
              <a:rPr lang="ru-RU" sz="3200" b="1" i="1" dirty="0" err="1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неи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̆ ни на какую другую; выше </a:t>
            </a:r>
            <a:r>
              <a:rPr lang="ru-RU" sz="3200" b="1" i="1" dirty="0" err="1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этои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̆ любви – только любовь к Богу. </a:t>
            </a:r>
          </a:p>
          <a:p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  Относитесь к остальным женщинам как к </a:t>
            </a:r>
            <a:r>
              <a:rPr lang="ru-RU" sz="3200" b="1" i="1" dirty="0" err="1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сёстрам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 – ни больше, ни меньше. </a:t>
            </a:r>
          </a:p>
          <a:p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  </a:t>
            </a:r>
            <a:r>
              <a:rPr lang="ru-RU" sz="3200" b="1" i="1" dirty="0" err="1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Слушайте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 жену, когда она к вам обращается, не отвлекаясь ни на что другое. </a:t>
            </a:r>
          </a:p>
          <a:p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  <a:latin typeface="Avenir Next LT Pro Light" panose="020F0302020204030204" pitchFamily="34" charset="0"/>
                <a:ea typeface="STXingkai" panose="02010800040101010101" pitchFamily="2" charset="-122"/>
                <a:cs typeface="Avenir Next LT Pro Light" panose="020F0302020204030204" pitchFamily="34" charset="0"/>
              </a:rPr>
              <a:t>  Оторвите свой взгляд от телефона. </a:t>
            </a:r>
          </a:p>
        </p:txBody>
      </p:sp>
    </p:spTree>
    <p:extLst>
      <p:ext uri="{BB962C8B-B14F-4D97-AF65-F5344CB8AC3E}">
        <p14:creationId xmlns:p14="http://schemas.microsoft.com/office/powerpoint/2010/main" val="1482879643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7" y="120316"/>
            <a:ext cx="11573502" cy="6641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CEE6959-92E9-4642-A2B6-D422C09DA516}"/>
              </a:ext>
            </a:extLst>
          </p:cNvPr>
          <p:cNvSpPr/>
          <p:nvPr/>
        </p:nvSpPr>
        <p:spPr>
          <a:xfrm>
            <a:off x="1771651" y="928688"/>
            <a:ext cx="888682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Arial" panose="020B0604020202020204" pitchFamily="34" charset="0"/>
              </a:rPr>
              <a:t>         </a:t>
            </a:r>
            <a:r>
              <a:rPr lang="ru-RU" sz="2800" b="1" dirty="0" err="1">
                <a:solidFill>
                  <a:srgbClr val="7030A0"/>
                </a:solidFill>
                <a:latin typeface="Arial" panose="020B0604020202020204" pitchFamily="34" charset="0"/>
              </a:rPr>
              <a:t>Жёны</a:t>
            </a:r>
            <a:r>
              <a:rPr lang="ru-RU" sz="2800" b="1" dirty="0">
                <a:solidFill>
                  <a:srgbClr val="7030A0"/>
                </a:solidFill>
                <a:latin typeface="Arial" panose="020B0604020202020204" pitchFamily="34" charset="0"/>
              </a:rPr>
              <a:t>: </a:t>
            </a:r>
          </a:p>
          <a:p>
            <a:r>
              <a:rPr lang="ru-RU" sz="2800" b="1" dirty="0">
                <a:solidFill>
                  <a:srgbClr val="7030A0"/>
                </a:solidFill>
                <a:latin typeface="Arial" panose="020B0604020202020204" pitchFamily="34" charset="0"/>
              </a:rPr>
              <a:t>    </a:t>
            </a:r>
            <a:r>
              <a:rPr lang="ru-RU" sz="3200" b="1" i="1" dirty="0">
                <a:solidFill>
                  <a:srgbClr val="7030A0"/>
                </a:solidFill>
                <a:latin typeface="Arial" panose="020B0604020202020204" pitchFamily="34" charset="0"/>
              </a:rPr>
              <a:t>-  </a:t>
            </a:r>
            <a:r>
              <a:rPr lang="ru-RU" sz="3200" i="1" dirty="0">
                <a:solidFill>
                  <a:srgbClr val="7030A0"/>
                </a:solidFill>
                <a:latin typeface="ArialMT"/>
              </a:rPr>
              <a:t>Спросите в молитве у Бога: «Как мне любить мужа, выражая ему уважение?» </a:t>
            </a:r>
            <a:endParaRPr lang="ru-RU" sz="3200" i="1" dirty="0">
              <a:solidFill>
                <a:srgbClr val="7030A0"/>
              </a:solidFill>
            </a:endParaRPr>
          </a:p>
          <a:p>
            <a:r>
              <a:rPr lang="ru-RU" sz="3200" i="1" dirty="0">
                <a:solidFill>
                  <a:srgbClr val="7030A0"/>
                </a:solidFill>
                <a:latin typeface="ArialMT"/>
              </a:rPr>
              <a:t>    -  Спросите у мужа: «Что я могу сделать, чтобы выразить тебе свою любовь?» </a:t>
            </a:r>
          </a:p>
          <a:p>
            <a:r>
              <a:rPr lang="ru-RU" sz="3200" i="1" dirty="0">
                <a:solidFill>
                  <a:srgbClr val="7030A0"/>
                </a:solidFill>
                <a:latin typeface="ArialMT"/>
              </a:rPr>
              <a:t>    - Наедине с </a:t>
            </a:r>
            <a:r>
              <a:rPr lang="ru-RU" sz="3200" i="1" dirty="0" err="1">
                <a:solidFill>
                  <a:srgbClr val="7030A0"/>
                </a:solidFill>
                <a:latin typeface="ArialMT"/>
              </a:rPr>
              <a:t>собои</a:t>
            </a:r>
            <a:r>
              <a:rPr lang="ru-RU" sz="3200" i="1" dirty="0">
                <a:solidFill>
                  <a:srgbClr val="7030A0"/>
                </a:solidFill>
                <a:latin typeface="ArialMT"/>
              </a:rPr>
              <a:t>̆ попросите у Бога такую любовь и уважение к мужу, как описано в </a:t>
            </a:r>
            <a:r>
              <a:rPr lang="ru-RU" sz="3200" i="1" dirty="0" err="1">
                <a:solidFill>
                  <a:srgbClr val="7030A0"/>
                </a:solidFill>
                <a:latin typeface="ArialMT"/>
              </a:rPr>
              <a:t>Еф</a:t>
            </a:r>
            <a:r>
              <a:rPr lang="ru-RU" sz="3200" i="1" dirty="0">
                <a:solidFill>
                  <a:srgbClr val="7030A0"/>
                </a:solidFill>
                <a:latin typeface="ArialMT"/>
              </a:rPr>
              <a:t>. 5:21–24, 33 и начните любить его всеми силами с помощью </a:t>
            </a:r>
            <a:r>
              <a:rPr lang="ru-RU" sz="3200" i="1" dirty="0" err="1">
                <a:solidFill>
                  <a:srgbClr val="7030A0"/>
                </a:solidFill>
                <a:latin typeface="ArialMT"/>
              </a:rPr>
              <a:t>Божьеи</a:t>
            </a:r>
            <a:r>
              <a:rPr lang="ru-RU" sz="3200" i="1" dirty="0">
                <a:solidFill>
                  <a:srgbClr val="7030A0"/>
                </a:solidFill>
                <a:latin typeface="ArialMT"/>
              </a:rPr>
              <a:t>̆! </a:t>
            </a:r>
            <a:endParaRPr lang="ru-RU" sz="3200" i="1" dirty="0">
              <a:solidFill>
                <a:srgbClr val="7030A0"/>
              </a:solidFill>
              <a:effectLst/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1818475310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6" y="154983"/>
            <a:ext cx="11444287" cy="642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9650182-2C78-174E-A35F-0BA8EDC2ACCD}"/>
              </a:ext>
            </a:extLst>
          </p:cNvPr>
          <p:cNvSpPr/>
          <p:nvPr/>
        </p:nvSpPr>
        <p:spPr>
          <a:xfrm>
            <a:off x="838200" y="685800"/>
            <a:ext cx="1051560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u="sng" dirty="0">
                <a:solidFill>
                  <a:srgbClr val="7030A0"/>
                </a:solidFill>
              </a:rPr>
              <a:t>Предлагаем вам следующие идеи: </a:t>
            </a:r>
            <a:endParaRPr lang="ru-RU" sz="2200" u="sng" dirty="0">
              <a:solidFill>
                <a:srgbClr val="7030A0"/>
              </a:solidFill>
            </a:endParaRPr>
          </a:p>
          <a:p>
            <a:pPr lvl="1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- Расскажите мужу, что у вас вызывает в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</a:rPr>
              <a:t>нём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 больше всего уважение. </a:t>
            </a:r>
          </a:p>
          <a:p>
            <a:pPr lvl="1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- В разговоре с ним или с другими людьми сосредоточьтесь на том, что вам в нем нравится. </a:t>
            </a:r>
          </a:p>
          <a:p>
            <a:pPr lvl="1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- Скажите мужу, в чем вы не согласны с ним, но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</a:rPr>
              <a:t>сделайте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 это наедине, не перед детьми. </a:t>
            </a:r>
          </a:p>
          <a:p>
            <a:pPr lvl="1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- Будьте верны мужу, не меняя любовь к нему ни на какую другую; выше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</a:rPr>
              <a:t>этои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̆ любви – только любовь к Богу. </a:t>
            </a:r>
          </a:p>
          <a:p>
            <a:pPr lvl="1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- Относитесь к остальным мужчинам как к братьям – ни больше, ни меньше. </a:t>
            </a:r>
          </a:p>
          <a:p>
            <a:pPr lvl="1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- Время от времени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</a:rPr>
              <a:t>проявляйте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 интерес к увлечениям мужа, даже если это вам не интересно, поскольку это важно для него. </a:t>
            </a:r>
          </a:p>
          <a:p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         -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</a:rPr>
              <a:t>Рекомендуйте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 его как знатока, когда речь заходит о чем-то, что у него хорошо </a:t>
            </a:r>
          </a:p>
          <a:p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         получается. </a:t>
            </a:r>
          </a:p>
          <a:p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         - Держите у себя в сумочке его фотографию, и когда вы знакомитесь с новыми </a:t>
            </a:r>
          </a:p>
          <a:p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         людьми, показывайте его фотографию.</a:t>
            </a:r>
          </a:p>
          <a:p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         -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</a:rPr>
              <a:t>Слушайте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 его внимательно и не </a:t>
            </a:r>
            <a:r>
              <a:rPr lang="ru-RU" sz="2200" b="1" dirty="0" err="1">
                <a:solidFill>
                  <a:schemeClr val="accent1">
                    <a:lumMod val="75000"/>
                  </a:schemeClr>
                </a:solidFill>
              </a:rPr>
              <a:t>перебивайте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. </a:t>
            </a:r>
          </a:p>
          <a:p>
            <a:pPr lvl="1"/>
            <a:r>
              <a:rPr lang="ru-RU" dirty="0"/>
              <a:t> </a:t>
            </a:r>
          </a:p>
          <a:p>
            <a:endParaRPr lang="ru-RU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ru-RU" sz="1000" dirty="0">
              <a:effectLst/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1987937513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A12347D-EEC8-974E-A1AF-780E4FD8639D}"/>
              </a:ext>
            </a:extLst>
          </p:cNvPr>
          <p:cNvSpPr/>
          <p:nvPr/>
        </p:nvSpPr>
        <p:spPr>
          <a:xfrm>
            <a:off x="1596511" y="3695433"/>
            <a:ext cx="899897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latin typeface="Arial" panose="020B0604020202020204" pitchFamily="34" charset="0"/>
              </a:rPr>
              <a:t>   </a:t>
            </a: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С БОГОМ В МОЛИТВЕ </a:t>
            </a:r>
          </a:p>
          <a:p>
            <a:r>
              <a:rPr lang="ru-RU" sz="4000" b="1" i="1">
                <a:solidFill>
                  <a:srgbClr val="7030A0"/>
                </a:solidFill>
              </a:rPr>
              <a:t>   </a:t>
            </a:r>
            <a:r>
              <a:rPr lang="ru-RU" sz="4000" b="1" i="1">
                <a:solidFill>
                  <a:srgbClr val="7030A0"/>
                </a:solidFill>
                <a:latin typeface="ArialMT"/>
              </a:rPr>
              <a:t>Молитесь</a:t>
            </a:r>
            <a:r>
              <a:rPr lang="ru-RU" sz="4000" b="1" i="1" dirty="0">
                <a:solidFill>
                  <a:srgbClr val="7030A0"/>
                </a:solidFill>
                <a:latin typeface="ArialMT"/>
              </a:rPr>
              <a:t>, чтобы любовь Христа </a:t>
            </a:r>
            <a:r>
              <a:rPr lang="ru-RU" sz="4000" b="1" i="1" dirty="0">
                <a:solidFill>
                  <a:srgbClr val="7030A0"/>
                </a:solidFill>
              </a:rPr>
              <a:t>стала благословением для каждого из присутствующих. </a:t>
            </a:r>
          </a:p>
        </p:txBody>
      </p:sp>
      <p:pic>
        <p:nvPicPr>
          <p:cNvPr id="6" name="Рисунок 5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D72D7808-6B31-7242-A95A-35D89C579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4915" y="491605"/>
            <a:ext cx="5835317" cy="307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257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185087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376634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99375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272418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951C833D-2AC2-BE4D-BD75-5E5A89BC95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" y="99455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FAA8B9E-92DE-E84D-A52D-18FBF9949927}"/>
              </a:ext>
            </a:extLst>
          </p:cNvPr>
          <p:cNvSpPr/>
          <p:nvPr/>
        </p:nvSpPr>
        <p:spPr>
          <a:xfrm>
            <a:off x="6270170" y="612213"/>
            <a:ext cx="32894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ЧАСТЬ ВТОРАЯ 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pic>
        <p:nvPicPr>
          <p:cNvPr id="1025" name="Picture 1" descr="page23image43406832">
            <a:extLst>
              <a:ext uri="{FF2B5EF4-FFF2-40B4-BE49-F238E27FC236}">
                <a16:creationId xmlns:a16="http://schemas.microsoft.com/office/drawing/2014/main" id="{825D53D4-83E4-A84E-B5BC-B70EB1AF2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52" y="662476"/>
            <a:ext cx="4286152" cy="568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age23image41292288">
            <a:extLst>
              <a:ext uri="{FF2B5EF4-FFF2-40B4-BE49-F238E27FC236}">
                <a16:creationId xmlns:a16="http://schemas.microsoft.com/office/drawing/2014/main" id="{5419C33E-492B-0B47-A15F-1595A17DE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-2021244"/>
            <a:ext cx="1910406" cy="109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FE73DC-D6AC-AB40-A66E-5C9AD8C5452A}"/>
              </a:ext>
            </a:extLst>
          </p:cNvPr>
          <p:cNvSpPr/>
          <p:nvPr/>
        </p:nvSpPr>
        <p:spPr>
          <a:xfrm>
            <a:off x="6095999" y="1937776"/>
            <a:ext cx="46482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Любить </a:t>
            </a:r>
          </a:p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  как     </a:t>
            </a:r>
          </a:p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 ХРИСТОС </a:t>
            </a:r>
            <a:endParaRPr lang="ru-RU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67643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376634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1EE649A-02D0-534A-83CB-6240DA22F50C}"/>
              </a:ext>
            </a:extLst>
          </p:cNvPr>
          <p:cNvSpPr/>
          <p:nvPr/>
        </p:nvSpPr>
        <p:spPr>
          <a:xfrm>
            <a:off x="2220686" y="757239"/>
            <a:ext cx="903786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                СТРОИМ МОСТЫ</a:t>
            </a:r>
          </a:p>
          <a:p>
            <a:endParaRPr lang="ru-RU" sz="2800" b="1" i="1" dirty="0">
              <a:latin typeface="Arial" panose="020B0604020202020204" pitchFamily="34" charset="0"/>
            </a:endParaRPr>
          </a:p>
          <a:p>
            <a:r>
              <a:rPr lang="ru-RU" sz="2800" b="1" i="1" dirty="0">
                <a:latin typeface="Arial" panose="020B0604020202020204" pitchFamily="34" charset="0"/>
              </a:rPr>
              <a:t>    ДРУГ С ДРУГОМ </a:t>
            </a:r>
            <a:endParaRPr lang="ru-RU" sz="2800" dirty="0"/>
          </a:p>
          <a:p>
            <a:r>
              <a:rPr lang="ru-RU" sz="2800" dirty="0"/>
              <a:t>Как одним словом можно описать прошедшую неделю? </a:t>
            </a:r>
          </a:p>
          <a:p>
            <a:r>
              <a:rPr lang="ru-RU" sz="2800" b="1" i="1" dirty="0"/>
              <a:t>С ЗАДАНИЕМ НА ПРОШЛОЙ НЕДЕЛЕ </a:t>
            </a:r>
            <a:endParaRPr lang="ru-RU" sz="2800" dirty="0"/>
          </a:p>
          <a:p>
            <a:r>
              <a:rPr lang="ru-RU" sz="2800" dirty="0"/>
              <a:t>Посмотрим на задание на прошлую неделю. </a:t>
            </a:r>
            <a:r>
              <a:rPr lang="ru-RU" sz="2800" dirty="0" err="1"/>
              <a:t>Давайте</a:t>
            </a:r>
            <a:r>
              <a:rPr lang="ru-RU" sz="2800" dirty="0"/>
              <a:t> немного поговорим о том, как оно отразилось на </a:t>
            </a:r>
            <a:r>
              <a:rPr lang="ru-RU" sz="2800" dirty="0" err="1"/>
              <a:t>нашеи</a:t>
            </a:r>
            <a:r>
              <a:rPr lang="ru-RU" sz="2800" dirty="0"/>
              <a:t>̆ жизни. Посмотрите на свой дом в свете ДНК самого первого дома, </a:t>
            </a:r>
            <a:r>
              <a:rPr lang="ru-RU" sz="2800" dirty="0" err="1"/>
              <a:t>которыи</a:t>
            </a:r>
            <a:r>
              <a:rPr lang="ru-RU" sz="2800" dirty="0"/>
              <a:t>̆ создал БОГ. </a:t>
            </a:r>
          </a:p>
          <a:p>
            <a:r>
              <a:rPr lang="ru-RU" sz="2800" dirty="0"/>
              <a:t>- Спросите себя: что общего у моего дома с самым первым домом? Чем они отличаются?</a:t>
            </a:r>
            <a:br>
              <a:rPr lang="ru-RU" sz="2800" dirty="0"/>
            </a:br>
            <a:r>
              <a:rPr lang="ru-RU" sz="2800" dirty="0"/>
              <a:t>- Спросите у Бога: как Ты желаешь преобразить мой дом?</a:t>
            </a:r>
            <a:br>
              <a:rPr lang="ru-RU" sz="2800" dirty="0"/>
            </a:br>
            <a:r>
              <a:rPr lang="ru-RU" sz="2800" dirty="0"/>
              <a:t>                   </a:t>
            </a:r>
            <a:r>
              <a:rPr lang="ru-RU" sz="2800" i="1" u="sng" dirty="0" err="1"/>
              <a:t>Следуйте</a:t>
            </a:r>
            <a:r>
              <a:rPr lang="ru-RU" sz="2800" i="1" u="sng" dirty="0"/>
              <a:t> Божьим указаниям. </a:t>
            </a:r>
          </a:p>
          <a:p>
            <a:endParaRPr lang="ru-RU" sz="2800" dirty="0"/>
          </a:p>
          <a:p>
            <a:r>
              <a:rPr lang="ru-RU" sz="2800" b="1" i="1" dirty="0">
                <a:latin typeface="Arial" panose="020B0604020202020204" pitchFamily="34" charset="0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713425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203596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A6977D3-5EEC-C441-9653-0A8D4E717D64}"/>
              </a:ext>
            </a:extLst>
          </p:cNvPr>
          <p:cNvSpPr/>
          <p:nvPr/>
        </p:nvSpPr>
        <p:spPr>
          <a:xfrm>
            <a:off x="2402237" y="1286359"/>
            <a:ext cx="7884763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Arial" panose="020B0604020202020204" pitchFamily="34" charset="0"/>
              </a:rPr>
              <a:t>СО СЛОВОМ БОЖЬИМ НА ЭТОТ ДЕНЬ </a:t>
            </a:r>
            <a:endParaRPr lang="ru-RU" sz="3200" dirty="0"/>
          </a:p>
          <a:p>
            <a:r>
              <a:rPr lang="ru-RU" sz="3200" dirty="0">
                <a:latin typeface="ArialMT"/>
              </a:rPr>
              <a:t>  - Если говорить о ваших знакомых, то </a:t>
            </a:r>
            <a:r>
              <a:rPr lang="ru-RU" sz="3200" dirty="0" err="1">
                <a:latin typeface="ArialMT"/>
              </a:rPr>
              <a:t>чеи</a:t>
            </a:r>
            <a:r>
              <a:rPr lang="ru-RU" sz="3200" dirty="0">
                <a:latin typeface="ArialMT"/>
              </a:rPr>
              <a:t>̆ брак вас восхищает? </a:t>
            </a:r>
          </a:p>
          <a:p>
            <a:r>
              <a:rPr lang="ru-RU" sz="3200" dirty="0">
                <a:latin typeface="ArialMT"/>
              </a:rPr>
              <a:t>  -  Что именно отличает этот брак?</a:t>
            </a:r>
          </a:p>
          <a:p>
            <a:endParaRPr lang="ru-RU" sz="3200" dirty="0">
              <a:latin typeface="ArialMT"/>
            </a:endParaRPr>
          </a:p>
          <a:p>
            <a:r>
              <a:rPr lang="ru-RU" sz="3200" dirty="0">
                <a:latin typeface="ArialMT"/>
              </a:rPr>
              <a:t>     </a:t>
            </a:r>
            <a:r>
              <a:rPr lang="ru-RU" sz="3200" dirty="0" err="1">
                <a:solidFill>
                  <a:schemeClr val="accent2">
                    <a:lumMod val="50000"/>
                  </a:schemeClr>
                </a:solidFill>
                <a:latin typeface="ArialMT"/>
              </a:rPr>
              <a:t>Откройте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MT"/>
              </a:rPr>
              <a:t> для себя, что Божье Слово говорит о любви в доме. 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9520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376634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3746805-081E-4F4D-8675-9B9D9FB0CE3C}"/>
              </a:ext>
            </a:extLst>
          </p:cNvPr>
          <p:cNvSpPr/>
          <p:nvPr/>
        </p:nvSpPr>
        <p:spPr>
          <a:xfrm>
            <a:off x="2529443" y="1009404"/>
            <a:ext cx="70144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ArialMT"/>
              </a:rPr>
              <a:t>   Изначально </a:t>
            </a:r>
            <a:r>
              <a:rPr lang="ru-RU" sz="2400" i="1" dirty="0" err="1">
                <a:latin typeface="ArialMT"/>
              </a:rPr>
              <a:t>созданныи</a:t>
            </a:r>
            <a:r>
              <a:rPr lang="ru-RU" sz="2400" i="1" dirty="0">
                <a:latin typeface="ArialMT"/>
              </a:rPr>
              <a:t>̆ Богом, брак должен быть по сути отражением Его </a:t>
            </a:r>
            <a:r>
              <a:rPr lang="ru-RU" sz="2400" i="1" dirty="0" err="1">
                <a:latin typeface="ArialMT"/>
              </a:rPr>
              <a:t>великои</a:t>
            </a:r>
            <a:r>
              <a:rPr lang="ru-RU" sz="2400" i="1" dirty="0">
                <a:latin typeface="ArialMT"/>
              </a:rPr>
              <a:t>̆ любви. Уже при сотворении женщины Бог показал Адаму, как правильно относиться </a:t>
            </a:r>
            <a:endParaRPr lang="ru-RU" sz="2400" i="1" dirty="0"/>
          </a:p>
          <a:p>
            <a:r>
              <a:rPr lang="ru-RU" sz="2400" i="1" dirty="0">
                <a:latin typeface="ArialMT"/>
              </a:rPr>
              <a:t>к </a:t>
            </a:r>
            <a:r>
              <a:rPr lang="ru-RU" sz="2400" i="1" dirty="0" err="1">
                <a:latin typeface="ArialMT"/>
              </a:rPr>
              <a:t>неи</a:t>
            </a:r>
            <a:r>
              <a:rPr lang="ru-RU" sz="2400" i="1" dirty="0">
                <a:latin typeface="ArialMT"/>
              </a:rPr>
              <a:t>̆. </a:t>
            </a:r>
            <a:endParaRPr lang="ru-RU" sz="2400" i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432D910-96A4-0F4A-9D03-9161A33F5309}"/>
              </a:ext>
            </a:extLst>
          </p:cNvPr>
          <p:cNvSpPr/>
          <p:nvPr/>
        </p:nvSpPr>
        <p:spPr>
          <a:xfrm>
            <a:off x="3019926" y="3255962"/>
            <a:ext cx="764807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ArialMT"/>
              </a:rPr>
              <a:t>   Бог создал первую женщину из ребра – кости, которая прикрывает сердце. Он создал её не из головы Адама и не из его ступни. Ева, жена Адама, не должна была возвышаться над ним или быть </a:t>
            </a:r>
            <a:r>
              <a:rPr lang="ru-RU" sz="2400" i="1" dirty="0" err="1">
                <a:latin typeface="ArialMT"/>
              </a:rPr>
              <a:t>униженнои</a:t>
            </a:r>
            <a:r>
              <a:rPr lang="ru-RU" sz="2400" i="1" dirty="0">
                <a:latin typeface="ArialMT"/>
              </a:rPr>
              <a:t>̆. Их союз должен быть проникнут </a:t>
            </a:r>
            <a:r>
              <a:rPr lang="ru-RU" sz="2400" i="1" dirty="0" err="1">
                <a:latin typeface="ArialMT"/>
              </a:rPr>
              <a:t>взаимнои</a:t>
            </a:r>
            <a:r>
              <a:rPr lang="ru-RU" sz="2400" i="1" dirty="0">
                <a:latin typeface="ArialMT"/>
              </a:rPr>
              <a:t>̆</a:t>
            </a:r>
            <a:r>
              <a:rPr lang="ru-RU" sz="2400" i="1" dirty="0"/>
              <a:t> </a:t>
            </a:r>
            <a:r>
              <a:rPr lang="ru-RU" sz="2400" i="1" dirty="0">
                <a:latin typeface="ArialMT"/>
              </a:rPr>
              <a:t>любовью и </a:t>
            </a:r>
            <a:r>
              <a:rPr lang="ru-RU" sz="2400" i="1" dirty="0" err="1">
                <a:latin typeface="ArialMT"/>
              </a:rPr>
              <a:t>заботои</a:t>
            </a:r>
            <a:r>
              <a:rPr lang="ru-RU" sz="2400" i="1" dirty="0">
                <a:latin typeface="ArialMT"/>
              </a:rPr>
              <a:t>̆.</a:t>
            </a:r>
            <a:br>
              <a:rPr lang="ru-RU" dirty="0">
                <a:latin typeface="ArialM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032282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29" y="203596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9DAE1E4-783A-6944-B81E-D9A409210FB9}"/>
              </a:ext>
            </a:extLst>
          </p:cNvPr>
          <p:cNvSpPr/>
          <p:nvPr/>
        </p:nvSpPr>
        <p:spPr>
          <a:xfrm>
            <a:off x="2529443" y="1179095"/>
            <a:ext cx="750489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latin typeface="ArialMT"/>
              </a:rPr>
              <a:t>    Бог относится ко всем мужчинам и женщинам как к своим любимым детям  (1 Ин. 3:1). </a:t>
            </a:r>
          </a:p>
          <a:p>
            <a:r>
              <a:rPr lang="ru-RU" sz="2400" i="1" dirty="0">
                <a:latin typeface="ArialMT"/>
              </a:rPr>
              <a:t>    Ему отлично известны все обстоятельства </a:t>
            </a:r>
            <a:r>
              <a:rPr lang="ru-RU" sz="2400" i="1" dirty="0" err="1">
                <a:latin typeface="ArialMT"/>
              </a:rPr>
              <a:t>нашеи</a:t>
            </a:r>
            <a:r>
              <a:rPr lang="ru-RU" sz="2400" i="1" dirty="0">
                <a:latin typeface="ArialMT"/>
              </a:rPr>
              <a:t>̆ </a:t>
            </a:r>
            <a:r>
              <a:rPr lang="ru-RU" sz="2400" i="1" dirty="0" err="1">
                <a:latin typeface="ArialMT"/>
              </a:rPr>
              <a:t>земнои</a:t>
            </a:r>
            <a:r>
              <a:rPr lang="ru-RU" sz="2400" i="1" dirty="0">
                <a:latin typeface="ArialMT"/>
              </a:rPr>
              <a:t>̆ жизни (</a:t>
            </a:r>
            <a:r>
              <a:rPr lang="ru-RU" sz="2400" i="1" dirty="0" err="1">
                <a:latin typeface="ArialMT"/>
              </a:rPr>
              <a:t>Пс</a:t>
            </a:r>
            <a:r>
              <a:rPr lang="ru-RU" sz="2400" i="1" dirty="0">
                <a:latin typeface="ArialMT"/>
              </a:rPr>
              <a:t>. 138:1–6). </a:t>
            </a:r>
          </a:p>
          <a:p>
            <a:r>
              <a:rPr lang="ru-RU" sz="2400" i="1" dirty="0">
                <a:latin typeface="ArialMT"/>
              </a:rPr>
              <a:t>   Слово Его говорит, что во Христе нам дана «полнота жизни» (Кол. 2:10). </a:t>
            </a:r>
          </a:p>
          <a:p>
            <a:endParaRPr lang="ru-RU" sz="2400" i="1" dirty="0">
              <a:latin typeface="ArialMT"/>
            </a:endParaRPr>
          </a:p>
          <a:p>
            <a:r>
              <a:rPr lang="ru-RU" sz="2400" i="1" dirty="0">
                <a:latin typeface="ArialMT"/>
              </a:rPr>
              <a:t>   </a:t>
            </a:r>
            <a:r>
              <a:rPr lang="ru-RU" sz="2400" b="1" i="1" dirty="0">
                <a:latin typeface="ArialMT"/>
              </a:rPr>
              <a:t>Полнота жизни, этот дар касается женатых, равно как и неженатых, </a:t>
            </a:r>
            <a:r>
              <a:rPr lang="ru-RU" sz="2400" b="1" i="1" dirty="0" err="1">
                <a:latin typeface="ArialMT"/>
              </a:rPr>
              <a:t>разведённых</a:t>
            </a:r>
            <a:r>
              <a:rPr lang="ru-RU" sz="2400" b="1" i="1" dirty="0">
                <a:latin typeface="ArialMT"/>
              </a:rPr>
              <a:t> и овдовевших. Как прекрасно это слово! </a:t>
            </a:r>
            <a:r>
              <a:rPr lang="ru-RU" sz="2400" b="1" i="1" dirty="0" err="1">
                <a:latin typeface="ArialMT"/>
              </a:rPr>
              <a:t>Найти</a:t>
            </a:r>
            <a:r>
              <a:rPr lang="ru-RU" sz="2400" b="1" i="1" dirty="0">
                <a:latin typeface="ArialMT"/>
              </a:rPr>
              <a:t> полноту жизни во Христе и из </a:t>
            </a:r>
            <a:r>
              <a:rPr lang="ru-RU" sz="2400" b="1" i="1" dirty="0" err="1">
                <a:latin typeface="ArialMT"/>
              </a:rPr>
              <a:t>этои</a:t>
            </a:r>
            <a:r>
              <a:rPr lang="ru-RU" sz="2400" b="1" i="1" dirty="0">
                <a:latin typeface="ArialMT"/>
              </a:rPr>
              <a:t>̆ глубины осознавать себя и созидать все остальные отношения! 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17707370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376634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94F216B-4D32-5A46-B4C9-1269B8E606B8}"/>
              </a:ext>
            </a:extLst>
          </p:cNvPr>
          <p:cNvSpPr/>
          <p:nvPr/>
        </p:nvSpPr>
        <p:spPr>
          <a:xfrm>
            <a:off x="1612233" y="1009404"/>
            <a:ext cx="958916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ArialMT"/>
              </a:rPr>
              <a:t>         Еф.5:21–33 </a:t>
            </a:r>
          </a:p>
          <a:p>
            <a:r>
              <a:rPr lang="ru-RU" sz="2400" i="1" dirty="0">
                <a:latin typeface="ArialMT"/>
              </a:rPr>
              <a:t>   Бог </a:t>
            </a:r>
            <a:r>
              <a:rPr lang="ru-RU" sz="2400" i="1" dirty="0" err="1">
                <a:latin typeface="ArialMT"/>
              </a:rPr>
              <a:t>даёт</a:t>
            </a:r>
            <a:r>
              <a:rPr lang="ru-RU" sz="2400" i="1" dirty="0">
                <a:latin typeface="ArialMT"/>
              </a:rPr>
              <a:t> нам указание, как нужно созидать брак по образцу </a:t>
            </a:r>
            <a:r>
              <a:rPr lang="ru-RU" sz="2400" i="1" dirty="0" err="1">
                <a:latin typeface="ArialMT"/>
              </a:rPr>
              <a:t>Христовои</a:t>
            </a:r>
            <a:r>
              <a:rPr lang="ru-RU" sz="2400" i="1" dirty="0">
                <a:latin typeface="ArialMT"/>
              </a:rPr>
              <a:t>̆ любви. </a:t>
            </a:r>
            <a:endParaRPr lang="ru-RU" sz="2400" i="1" dirty="0"/>
          </a:p>
          <a:p>
            <a:r>
              <a:rPr lang="ru-RU" sz="2400" b="1" i="1" dirty="0">
                <a:latin typeface="ArialMT"/>
              </a:rPr>
              <a:t>Во-первых, </a:t>
            </a:r>
            <a:r>
              <a:rPr lang="ru-RU" sz="2400" i="1" dirty="0">
                <a:latin typeface="ArialMT"/>
              </a:rPr>
              <a:t>оба супруга должны «благоговея перед Христом, уметь подчиняться друг другу» (ст. 21). </a:t>
            </a:r>
            <a:endParaRPr lang="ru-RU" sz="2400" i="1" dirty="0"/>
          </a:p>
          <a:p>
            <a:r>
              <a:rPr lang="ru-RU" sz="2400" b="1" i="1" dirty="0">
                <a:latin typeface="ArialMT"/>
              </a:rPr>
              <a:t>Во-вторых, </a:t>
            </a:r>
            <a:r>
              <a:rPr lang="ru-RU" sz="2400" i="1" dirty="0" err="1">
                <a:latin typeface="ArialMT"/>
              </a:rPr>
              <a:t>жёны</a:t>
            </a:r>
            <a:r>
              <a:rPr lang="ru-RU" sz="2400" i="1" dirty="0">
                <a:latin typeface="ArialMT"/>
              </a:rPr>
              <a:t>, «</a:t>
            </a:r>
            <a:r>
              <a:rPr lang="ru-RU" sz="2400" i="1" dirty="0" err="1">
                <a:latin typeface="ArialMT"/>
              </a:rPr>
              <a:t>подчиняйтесь</a:t>
            </a:r>
            <a:r>
              <a:rPr lang="ru-RU" sz="2400" i="1" dirty="0">
                <a:latin typeface="ArialMT"/>
              </a:rPr>
              <a:t> мужьям своим, как Господу...» (ст. 22). </a:t>
            </a:r>
            <a:endParaRPr lang="ru-RU" sz="2400" i="1" dirty="0"/>
          </a:p>
          <a:p>
            <a:r>
              <a:rPr lang="ru-RU" sz="2400" b="1" i="1" dirty="0">
                <a:latin typeface="ArialMT"/>
              </a:rPr>
              <a:t>В-третьих, </a:t>
            </a:r>
            <a:r>
              <a:rPr lang="ru-RU" sz="2400" i="1" dirty="0">
                <a:latin typeface="ArialMT"/>
              </a:rPr>
              <a:t>мужья, «любите своих </a:t>
            </a:r>
            <a:r>
              <a:rPr lang="ru-RU" sz="2400" i="1" dirty="0" err="1">
                <a:latin typeface="ArialMT"/>
              </a:rPr>
              <a:t>жён</a:t>
            </a:r>
            <a:r>
              <a:rPr lang="ru-RU" sz="2400" i="1" dirty="0">
                <a:latin typeface="ArialMT"/>
              </a:rPr>
              <a:t>, как и Христос возлюбил Церковь, так что Самого Себя за неё отдал...» (ст. 25). </a:t>
            </a:r>
            <a:endParaRPr lang="ru-RU" sz="2400" i="1" dirty="0"/>
          </a:p>
          <a:p>
            <a:r>
              <a:rPr lang="ru-RU" sz="2400" b="1" i="1" dirty="0">
                <a:latin typeface="ArialMT"/>
              </a:rPr>
              <a:t>В-четвертых, </a:t>
            </a:r>
            <a:r>
              <a:rPr lang="ru-RU" sz="2400" i="1" dirty="0">
                <a:latin typeface="ArialMT"/>
              </a:rPr>
              <a:t>муж должен «так любить свою жену, как себя самого...» (ст. 33). </a:t>
            </a:r>
            <a:endParaRPr lang="ru-RU" sz="2400" i="1" dirty="0"/>
          </a:p>
          <a:p>
            <a:r>
              <a:rPr lang="ru-RU" sz="2400" b="1" i="1" dirty="0">
                <a:latin typeface="ArialMT"/>
              </a:rPr>
              <a:t>В-пятых, </a:t>
            </a:r>
            <a:r>
              <a:rPr lang="ru-RU" sz="2400" i="1" dirty="0">
                <a:latin typeface="ArialMT"/>
              </a:rPr>
              <a:t>жена при этом должна «почитать своего мужа» </a:t>
            </a:r>
          </a:p>
          <a:p>
            <a:r>
              <a:rPr lang="ru-RU" sz="2400" i="1" dirty="0">
                <a:latin typeface="ArialMT"/>
              </a:rPr>
              <a:t>       (ст. 33). 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10423151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154984"/>
            <a:ext cx="11501437" cy="6672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2F26A27-0D98-214C-846F-F33C03B8972E}"/>
              </a:ext>
            </a:extLst>
          </p:cNvPr>
          <p:cNvSpPr/>
          <p:nvPr/>
        </p:nvSpPr>
        <p:spPr>
          <a:xfrm>
            <a:off x="2225842" y="1487571"/>
            <a:ext cx="69181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MT"/>
              </a:rPr>
              <a:t>Когда сталкиваются две позиции – мужа и жены, двух разумных </a:t>
            </a:r>
            <a:r>
              <a:rPr lang="ru-RU" sz="2800" dirty="0" err="1">
                <a:latin typeface="ArialMT"/>
              </a:rPr>
              <a:t>людеи</a:t>
            </a:r>
            <a:r>
              <a:rPr lang="ru-RU" sz="2800" dirty="0">
                <a:latin typeface="ArialMT"/>
              </a:rPr>
              <a:t>̆ с разными точками зрения и разным пониманием…  </a:t>
            </a:r>
            <a:r>
              <a:rPr lang="ru-RU" sz="2800" b="1" dirty="0">
                <a:latin typeface="ArialMT"/>
              </a:rPr>
              <a:t>ЧТО ДЕЛАТЬ?</a:t>
            </a:r>
            <a:endParaRPr lang="ru-RU" sz="2800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ADA8D95-D5B5-0243-B6B7-8204127F9E4F}"/>
              </a:ext>
            </a:extLst>
          </p:cNvPr>
          <p:cNvSpPr/>
          <p:nvPr/>
        </p:nvSpPr>
        <p:spPr>
          <a:xfrm>
            <a:off x="3047999" y="3255962"/>
            <a:ext cx="73833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MT"/>
              </a:rPr>
              <a:t>Как муж может помочь жене выполнить наставление Господа «почитать мужа своего»?</a:t>
            </a:r>
          </a:p>
          <a:p>
            <a:r>
              <a:rPr lang="ru-RU" sz="2800" b="1" dirty="0">
                <a:latin typeface="ArialMT"/>
              </a:rPr>
              <a:t>Как жена может помочь мужу выполнить наставление Господа «любить жену» </a:t>
            </a:r>
            <a:r>
              <a:rPr lang="ru-RU" sz="2800" b="1" dirty="0" err="1">
                <a:latin typeface="ArialMT"/>
              </a:rPr>
              <a:t>жертвеннои</a:t>
            </a:r>
            <a:r>
              <a:rPr lang="ru-RU" sz="2800" b="1" dirty="0">
                <a:latin typeface="ArialMT"/>
              </a:rPr>
              <a:t>̆ любовью?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163194676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52" y="388262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14C6D59-178C-564B-956E-A2ED3116B022}"/>
              </a:ext>
            </a:extLst>
          </p:cNvPr>
          <p:cNvSpPr/>
          <p:nvPr/>
        </p:nvSpPr>
        <p:spPr>
          <a:xfrm>
            <a:off x="2529443" y="1487571"/>
            <a:ext cx="74575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latin typeface="ArialMT"/>
              </a:rPr>
              <a:t>   </a:t>
            </a:r>
            <a:r>
              <a:rPr lang="ru-RU" sz="3200" b="1" i="1" dirty="0">
                <a:latin typeface="ArialMT"/>
              </a:rPr>
              <a:t>Бог ставит перед </a:t>
            </a:r>
            <a:r>
              <a:rPr lang="ru-RU" sz="3200" b="1" i="1" dirty="0" err="1">
                <a:latin typeface="ArialMT"/>
              </a:rPr>
              <a:t>мужчинои</a:t>
            </a:r>
            <a:r>
              <a:rPr lang="ru-RU" sz="3200" b="1" i="1" dirty="0">
                <a:latin typeface="ArialMT"/>
              </a:rPr>
              <a:t>̆ поручение: любить жену так, как Христос любит Свою Церковь. Перед </a:t>
            </a:r>
            <a:r>
              <a:rPr lang="ru-RU" sz="3200" b="1" i="1" dirty="0" err="1">
                <a:latin typeface="ArialMT"/>
              </a:rPr>
              <a:t>женщинои</a:t>
            </a:r>
            <a:r>
              <a:rPr lang="ru-RU" sz="3200" b="1" i="1" dirty="0">
                <a:latin typeface="ArialMT"/>
              </a:rPr>
              <a:t>̆ Бог ставит другое поручение: уважать своего мужа.</a:t>
            </a:r>
          </a:p>
          <a:p>
            <a:endParaRPr lang="ru-RU" sz="3200" i="1" dirty="0">
              <a:latin typeface="ArialMT"/>
            </a:endParaRPr>
          </a:p>
          <a:p>
            <a:r>
              <a:rPr lang="ru-RU" sz="3200" i="1" dirty="0">
                <a:latin typeface="ArialMT"/>
              </a:rPr>
              <a:t>  Какое насущное наставление для </a:t>
            </a:r>
            <a:r>
              <a:rPr lang="ru-RU" sz="3200" i="1" dirty="0" err="1">
                <a:latin typeface="ArialMT"/>
              </a:rPr>
              <a:t>людеи</a:t>
            </a:r>
            <a:r>
              <a:rPr lang="ru-RU" sz="3200" i="1" dirty="0">
                <a:latin typeface="ArialMT"/>
              </a:rPr>
              <a:t>̆ </a:t>
            </a:r>
            <a:r>
              <a:rPr lang="en" sz="3200" i="1" dirty="0">
                <a:latin typeface="ArialMT"/>
              </a:rPr>
              <a:t>XXI </a:t>
            </a:r>
            <a:r>
              <a:rPr lang="ru-RU" sz="3200" i="1" dirty="0">
                <a:latin typeface="ArialMT"/>
              </a:rPr>
              <a:t>века! </a:t>
            </a:r>
            <a:endParaRPr lang="ru-RU" sz="3200" i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73B6887-C3BF-1B43-BFD7-D0F7FC9EC0F7}"/>
              </a:ext>
            </a:extLst>
          </p:cNvPr>
          <p:cNvSpPr/>
          <p:nvPr/>
        </p:nvSpPr>
        <p:spPr>
          <a:xfrm>
            <a:off x="5060299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043878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1363</Words>
  <Application>Microsoft Macintosh PowerPoint</Application>
  <PresentationFormat>Широкоэкранный</PresentationFormat>
  <Paragraphs>107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AlegreyaSansSC</vt:lpstr>
      <vt:lpstr>Arial</vt:lpstr>
      <vt:lpstr>ArialMT</vt:lpstr>
      <vt:lpstr>Avenir Next LT Pro Light</vt:lpstr>
      <vt:lpstr>Baskerville</vt:lpstr>
      <vt:lpstr>Calibri</vt:lpstr>
      <vt:lpstr>Calibri Light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9</cp:revision>
  <dcterms:created xsi:type="dcterms:W3CDTF">2022-02-15T13:56:10Z</dcterms:created>
  <dcterms:modified xsi:type="dcterms:W3CDTF">2022-06-24T17:32:14Z</dcterms:modified>
</cp:coreProperties>
</file>