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62" r:id="rId2"/>
    <p:sldId id="260" r:id="rId3"/>
    <p:sldId id="294" r:id="rId4"/>
    <p:sldId id="291" r:id="rId5"/>
    <p:sldId id="284" r:id="rId6"/>
    <p:sldId id="275" r:id="rId7"/>
    <p:sldId id="295" r:id="rId8"/>
    <p:sldId id="296" r:id="rId9"/>
    <p:sldId id="288" r:id="rId10"/>
    <p:sldId id="272" r:id="rId11"/>
    <p:sldId id="292" r:id="rId12"/>
    <p:sldId id="297" r:id="rId13"/>
    <p:sldId id="293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8600"/>
  </p:normalViewPr>
  <p:slideViewPr>
    <p:cSldViewPr snapToGrid="0" snapToObjects="1">
      <p:cViewPr varScale="1">
        <p:scale>
          <a:sx n="83" d="100"/>
          <a:sy n="83" d="100"/>
        </p:scale>
        <p:origin x="91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267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Не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затягивайте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семейные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молитвенные встречи. Чем младше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ребёнок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тем короче должно быть время. Три-пять минут, в которые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ребёнок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сосредоточен на Боге, лучше, чем 15–20 минут в состоянии скуки и незаинтересованности. Продолжительность общения можно увеличивать по мере взросления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ребёнка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2.Пусть Бог будет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главнои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вашего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семейного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общения. Не нужно переходить на воспитательные беседы, лучше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откройте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себя, каков Бог и как Он желает преобразить вас и мир через вас!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.Пусть это будет живое занятие, общение, а не просто чтение или монолог.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Можно использовать следующие идеи, помогающие вовлечь всех: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Расскажите о том, как проявил Себя Бог в течение дня и поблагодарите Его. </a:t>
            </a:r>
          </a:p>
          <a:p>
            <a:pPr lvl="1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Прославьте Бога за всё, что вам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дорого. </a:t>
            </a:r>
          </a:p>
          <a:p>
            <a:pPr lvl="1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вашеи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семье поют и играют на музыкальных инструментах, прославьте Бога в гимнах. </a:t>
            </a:r>
          </a:p>
          <a:p>
            <a:pPr lvl="1"/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Попросите Бога послать Святого Духа и послать вам благословение в том, что вы прочитали в Библии. </a:t>
            </a:r>
          </a:p>
          <a:p>
            <a:pPr lvl="1"/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Придумайте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небольшую совместную деятельность, которая поможет теме,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изучаемои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в Библии, глубже проникнуть в ум и сердце ваших близких.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745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486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latin typeface="ArialMT"/>
              </a:rPr>
              <a:t>Задание на следующую неделю</a:t>
            </a:r>
            <a:br>
              <a:rPr lang="ru-RU" sz="2400" dirty="0">
                <a:latin typeface="ArialMT"/>
              </a:rPr>
            </a:br>
            <a:r>
              <a:rPr lang="ru-RU" sz="2400" i="1" dirty="0">
                <a:latin typeface="ArialMT"/>
              </a:rPr>
              <a:t>Есть ли у вас </a:t>
            </a:r>
            <a:r>
              <a:rPr lang="ru-RU" sz="2400" i="1" dirty="0" err="1">
                <a:latin typeface="ArialMT"/>
              </a:rPr>
              <a:t>построенныи</a:t>
            </a:r>
            <a:r>
              <a:rPr lang="ru-RU" sz="2400" i="1" dirty="0">
                <a:latin typeface="ArialMT"/>
              </a:rPr>
              <a:t>̆ жертвенник </a:t>
            </a:r>
            <a:endParaRPr lang="ru-RU" sz="2400" i="1" dirty="0"/>
          </a:p>
          <a:p>
            <a:r>
              <a:rPr lang="ru-RU" sz="2400" i="1" dirty="0">
                <a:latin typeface="ArialMT"/>
              </a:rPr>
              <a:t>(алтарь) Живому Богу? Если нет, то </a:t>
            </a:r>
            <a:r>
              <a:rPr lang="ru-RU" sz="2400" i="1" dirty="0" err="1">
                <a:latin typeface="ArialMT"/>
              </a:rPr>
              <a:t>сделайте</a:t>
            </a:r>
            <a:r>
              <a:rPr lang="ru-RU" sz="2400" i="1" dirty="0">
                <a:latin typeface="ArialMT"/>
              </a:rPr>
              <a:t> свой дом местом для молитвы и прославления Бога в </a:t>
            </a:r>
            <a:r>
              <a:rPr lang="ru-RU" sz="2400" i="1" dirty="0" err="1">
                <a:latin typeface="ArialMT"/>
              </a:rPr>
              <a:t>семейном</a:t>
            </a:r>
            <a:r>
              <a:rPr lang="ru-RU" sz="2400" i="1" dirty="0">
                <a:latin typeface="ArialMT"/>
              </a:rPr>
              <a:t> кругу. </a:t>
            </a:r>
            <a:endParaRPr lang="ru-RU" sz="2400" i="1" dirty="0"/>
          </a:p>
          <a:p>
            <a:pPr>
              <a:buFont typeface="+mj-lt"/>
              <a:buAutoNum type="arabicPeriod"/>
            </a:pPr>
            <a:r>
              <a:rPr lang="ru-RU" sz="2400" i="1" dirty="0">
                <a:latin typeface="ArialMT"/>
              </a:rPr>
              <a:t>Выберите лучшее место в доме для молитвенного общения. </a:t>
            </a:r>
          </a:p>
          <a:p>
            <a:pPr>
              <a:buFont typeface="+mj-lt"/>
              <a:buAutoNum type="arabicPeriod"/>
            </a:pPr>
            <a:r>
              <a:rPr lang="ru-RU" sz="2400" i="1" dirty="0">
                <a:latin typeface="ArialMT"/>
              </a:rPr>
              <a:t>Уберите из комнаты всё ненужное, чтобы не отвлекало. </a:t>
            </a:r>
          </a:p>
          <a:p>
            <a:pPr>
              <a:buFont typeface="+mj-lt"/>
              <a:buAutoNum type="arabicPeriod"/>
            </a:pPr>
            <a:r>
              <a:rPr lang="ru-RU" sz="2400" i="1" dirty="0">
                <a:latin typeface="ArialMT"/>
              </a:rPr>
              <a:t>Выберите время в течение дня для </a:t>
            </a:r>
            <a:r>
              <a:rPr lang="ru-RU" sz="2400" i="1" dirty="0" err="1">
                <a:latin typeface="ArialMT"/>
              </a:rPr>
              <a:t>совместнои</a:t>
            </a:r>
            <a:r>
              <a:rPr lang="ru-RU" sz="2400" i="1" dirty="0">
                <a:latin typeface="ArialMT"/>
              </a:rPr>
              <a:t>̆ молитвы. </a:t>
            </a:r>
          </a:p>
          <a:p>
            <a:pPr>
              <a:buFont typeface="+mj-lt"/>
              <a:buAutoNum type="arabicPeriod"/>
            </a:pPr>
            <a:r>
              <a:rPr lang="ru-RU" sz="2400" i="1" dirty="0" err="1">
                <a:latin typeface="ArialMT"/>
              </a:rPr>
              <a:t>Сделайте</a:t>
            </a:r>
            <a:r>
              <a:rPr lang="ru-RU" sz="2400" i="1" dirty="0">
                <a:latin typeface="ArialMT"/>
              </a:rPr>
              <a:t> молитвенное общение интересным для всех. </a:t>
            </a:r>
          </a:p>
        </p:txBody>
      </p:sp>
    </p:spTree>
    <p:extLst>
      <p:ext uri="{BB962C8B-B14F-4D97-AF65-F5344CB8AC3E}">
        <p14:creationId xmlns:p14="http://schemas.microsoft.com/office/powerpoint/2010/main" val="3842724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6BF32E32-F591-9843-BF20-B55EF456A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13744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A12347D-EEC8-974E-A1AF-780E4FD8639D}"/>
              </a:ext>
            </a:extLst>
          </p:cNvPr>
          <p:cNvSpPr/>
          <p:nvPr/>
        </p:nvSpPr>
        <p:spPr>
          <a:xfrm>
            <a:off x="1360967" y="1084521"/>
            <a:ext cx="4343539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latin typeface="Arial" panose="020B0604020202020204" pitchFamily="34" charset="0"/>
              </a:rPr>
              <a:t>  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С БОГОМ В МОЛИТВЕ </a:t>
            </a:r>
          </a:p>
          <a:p>
            <a:r>
              <a:rPr lang="ru-RU" sz="3600" i="1">
                <a:solidFill>
                  <a:srgbClr val="FF0000"/>
                </a:solidFill>
              </a:rPr>
              <a:t>Молитесь </a:t>
            </a:r>
            <a:r>
              <a:rPr lang="ru-RU" sz="3600" i="1" dirty="0">
                <a:solidFill>
                  <a:srgbClr val="FF0000"/>
                </a:solidFill>
              </a:rPr>
              <a:t>о семье и доме каждого присутствующего, чтобы их очаг был важным местом поклонения Богу. </a:t>
            </a:r>
          </a:p>
          <a:p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r>
              <a:rPr lang="ru-RU" sz="4000" b="1" i="1" dirty="0">
                <a:solidFill>
                  <a:srgbClr val="7030A0"/>
                </a:solidFill>
              </a:rPr>
              <a:t>   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D65942-0FD9-F947-91DC-61306CD44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451" y="1942069"/>
            <a:ext cx="4970582" cy="33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25171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602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4" y="106680"/>
            <a:ext cx="11715750" cy="661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AA8B9E-92DE-E84D-A52D-18FBF9949927}"/>
              </a:ext>
            </a:extLst>
          </p:cNvPr>
          <p:cNvSpPr/>
          <p:nvPr/>
        </p:nvSpPr>
        <p:spPr>
          <a:xfrm>
            <a:off x="6270170" y="829781"/>
            <a:ext cx="3162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ЧАСТЬ ТРЕТЬЯ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3" name="Picture 1" descr="page33image17534832">
            <a:extLst>
              <a:ext uri="{FF2B5EF4-FFF2-40B4-BE49-F238E27FC236}">
                <a16:creationId xmlns:a16="http://schemas.microsoft.com/office/drawing/2014/main" id="{F861ABD3-6D46-C449-9C92-1AC5B4D16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59" y="789192"/>
            <a:ext cx="3828581" cy="551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 err="1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Семейныи</a:t>
            </a:r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̆ жертвенник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676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1D586C-B604-2E47-89B7-9D22BEB9116F}"/>
              </a:ext>
            </a:extLst>
          </p:cNvPr>
          <p:cNvSpPr/>
          <p:nvPr/>
        </p:nvSpPr>
        <p:spPr>
          <a:xfrm>
            <a:off x="1784555" y="1032387"/>
            <a:ext cx="73594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      ДРУГ С ДРУГОМ 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Можете ли вы вспомнить моменты из детства, которые для вас по-прежнему много значат? Почему именно они? 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2374489" y="3269309"/>
            <a:ext cx="825909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СО СЛОВОМ БОЖЬИМ НА ЭТОТ ДЕНЬ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srgbClr val="C00000"/>
                </a:solidFill>
                <a:latin typeface="ArialMT"/>
              </a:rPr>
              <a:t>Назовите самое значимое или ценное из того, что вы сами построили или сделали. </a:t>
            </a:r>
          </a:p>
          <a:p>
            <a:pPr marL="457200" indent="-457200">
              <a:buFontTx/>
              <a:buChar char="-"/>
            </a:pPr>
            <a:r>
              <a:rPr lang="ru-RU" sz="2800" dirty="0">
                <a:solidFill>
                  <a:srgbClr val="C00000"/>
                </a:solidFill>
                <a:latin typeface="ArialMT"/>
              </a:rPr>
              <a:t>Почему именно это?</a:t>
            </a:r>
          </a:p>
          <a:p>
            <a:pPr marL="457200" indent="-457200">
              <a:buFontTx/>
              <a:buChar char="-"/>
            </a:pPr>
            <a:r>
              <a:rPr lang="ru-RU" sz="2800" dirty="0" err="1">
                <a:solidFill>
                  <a:srgbClr val="C00000"/>
                </a:solidFill>
                <a:latin typeface="ArialMT"/>
              </a:rPr>
              <a:t>Откройте</a:t>
            </a:r>
            <a:r>
              <a:rPr lang="ru-RU" sz="2800" dirty="0">
                <a:solidFill>
                  <a:srgbClr val="C00000"/>
                </a:solidFill>
                <a:latin typeface="ArialMT"/>
              </a:rPr>
              <a:t> для себя, что в Божьем Слове говорится о молитвенном общении дома. </a:t>
            </a:r>
            <a:endParaRPr lang="ru-RU" sz="2800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1534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154984"/>
            <a:ext cx="11501437" cy="655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2D8E82E-20F2-8243-8642-B11946281EF6}"/>
              </a:ext>
            </a:extLst>
          </p:cNvPr>
          <p:cNvSpPr/>
          <p:nvPr/>
        </p:nvSpPr>
        <p:spPr>
          <a:xfrm>
            <a:off x="1858297" y="1009404"/>
            <a:ext cx="81263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MT"/>
              </a:rPr>
              <a:t>АВРАМ оставил своих </a:t>
            </a:r>
            <a:r>
              <a:rPr lang="ru-RU" sz="2800" dirty="0" err="1">
                <a:latin typeface="ArialMT"/>
              </a:rPr>
              <a:t>друзеи</a:t>
            </a:r>
            <a:r>
              <a:rPr lang="ru-RU" sz="2800" dirty="0">
                <a:latin typeface="ArialMT"/>
              </a:rPr>
              <a:t>̆, </a:t>
            </a:r>
            <a:r>
              <a:rPr lang="ru-RU" sz="2800" dirty="0" err="1">
                <a:latin typeface="ArialMT"/>
              </a:rPr>
              <a:t>роднои</a:t>
            </a:r>
            <a:r>
              <a:rPr lang="ru-RU" sz="2800" dirty="0">
                <a:latin typeface="ArialMT"/>
              </a:rPr>
              <a:t>̆ город и страну, послушавшись Божьего призыва. Став кочевником по вере в Божье обещание, он старался сделать свой дом, то есть </a:t>
            </a:r>
            <a:r>
              <a:rPr lang="ru-RU" sz="2800" dirty="0" err="1">
                <a:latin typeface="ArialMT"/>
              </a:rPr>
              <a:t>кочевои</a:t>
            </a:r>
            <a:r>
              <a:rPr lang="ru-RU" sz="2800" dirty="0">
                <a:latin typeface="ArialMT"/>
              </a:rPr>
              <a:t>̆ лагерь, местом поклонения Богу. </a:t>
            </a:r>
            <a:endParaRPr lang="ru-RU" sz="28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0DE10A2-D0C2-D44F-9689-CE253891BD1C}"/>
              </a:ext>
            </a:extLst>
          </p:cNvPr>
          <p:cNvSpPr/>
          <p:nvPr/>
        </p:nvSpPr>
        <p:spPr>
          <a:xfrm>
            <a:off x="2905432" y="3601828"/>
            <a:ext cx="77625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MT"/>
              </a:rPr>
              <a:t>    Быт. 12:7, 8 </a:t>
            </a:r>
            <a:endParaRPr lang="ru-RU" sz="2800" b="1" i="1" dirty="0"/>
          </a:p>
          <a:p>
            <a:r>
              <a:rPr lang="ru-RU" sz="2800" dirty="0">
                <a:latin typeface="ArialMT"/>
              </a:rPr>
              <a:t>Когда </a:t>
            </a:r>
            <a:r>
              <a:rPr lang="ru-RU" sz="2800" dirty="0" err="1">
                <a:latin typeface="ArialMT"/>
              </a:rPr>
              <a:t>Аврам</a:t>
            </a:r>
            <a:r>
              <a:rPr lang="ru-RU" sz="2800" dirty="0">
                <a:latin typeface="ArialMT"/>
              </a:rPr>
              <a:t> </a:t>
            </a:r>
            <a:r>
              <a:rPr lang="ru-RU" sz="2800" dirty="0" err="1">
                <a:latin typeface="ArialMT"/>
              </a:rPr>
              <a:t>пришёл</a:t>
            </a:r>
            <a:r>
              <a:rPr lang="ru-RU" sz="2800" dirty="0">
                <a:latin typeface="ArialMT"/>
              </a:rPr>
              <a:t> к Бет-Элю, он сделал три вещи:</a:t>
            </a:r>
            <a:br>
              <a:rPr lang="ru-RU" sz="2800" dirty="0">
                <a:latin typeface="ArialMT"/>
              </a:rPr>
            </a:br>
            <a:r>
              <a:rPr lang="ru-RU" sz="2800" dirty="0">
                <a:latin typeface="ArialMT"/>
              </a:rPr>
              <a:t>1. Разбил там лагерь.</a:t>
            </a:r>
            <a:br>
              <a:rPr lang="ru-RU" sz="2800" dirty="0">
                <a:latin typeface="ArialMT"/>
              </a:rPr>
            </a:br>
            <a:r>
              <a:rPr lang="ru-RU" sz="2800" dirty="0">
                <a:latin typeface="ArialMT"/>
              </a:rPr>
              <a:t>2. Построил жертвенник (алтарь) Господу. </a:t>
            </a:r>
          </a:p>
          <a:p>
            <a:r>
              <a:rPr lang="ru-RU" sz="2800" dirty="0">
                <a:latin typeface="ArialMT"/>
              </a:rPr>
              <a:t>3. Призвал имя Господне.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64761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76634"/>
            <a:ext cx="11501437" cy="625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  В </a:t>
            </a:r>
            <a:r>
              <a:rPr lang="ru-RU" sz="2400" dirty="0" err="1">
                <a:latin typeface="ArialMT"/>
              </a:rPr>
              <a:t>этои</a:t>
            </a:r>
            <a:r>
              <a:rPr lang="ru-RU" sz="2400" dirty="0">
                <a:latin typeface="ArialMT"/>
              </a:rPr>
              <a:t>̆ атмосфере </a:t>
            </a:r>
            <a:r>
              <a:rPr lang="ru-RU" sz="2400" dirty="0" err="1">
                <a:latin typeface="ArialMT"/>
              </a:rPr>
              <a:t>богопочитания</a:t>
            </a:r>
            <a:r>
              <a:rPr lang="ru-RU" sz="2400" dirty="0">
                <a:latin typeface="ArialMT"/>
              </a:rPr>
              <a:t> и вырос Исаак. На его глазах отец построил не один жертвенник Живому Богу и, наверное, не без его помощи. </a:t>
            </a:r>
            <a:r>
              <a:rPr lang="ru-RU" sz="2400" dirty="0" err="1">
                <a:latin typeface="ArialMT"/>
              </a:rPr>
              <a:t>Каждыи</a:t>
            </a:r>
            <a:r>
              <a:rPr lang="ru-RU" sz="2400" dirty="0">
                <a:latin typeface="ArialMT"/>
              </a:rPr>
              <a:t>̆ день </a:t>
            </a:r>
            <a:r>
              <a:rPr lang="ru-RU" sz="2400" dirty="0" err="1">
                <a:latin typeface="ArialMT"/>
              </a:rPr>
              <a:t>своеи</a:t>
            </a:r>
            <a:r>
              <a:rPr lang="ru-RU" sz="2400" dirty="0">
                <a:latin typeface="ArialMT"/>
              </a:rPr>
              <a:t>̆ жизни он слышал, как отец молится у жертвенника. </a:t>
            </a:r>
            <a:endParaRPr lang="ru-RU" sz="2400" dirty="0"/>
          </a:p>
          <a:p>
            <a:r>
              <a:rPr lang="ru-RU" sz="2400" dirty="0">
                <a:latin typeface="ArialMT"/>
              </a:rPr>
              <a:t>  Спустя годы, когда Исаак уже жил в собственном доме, мы видим, что это не прошло впустую: «Исаак поставил на этом месте жертвенник, призвал имя ГОСПОДА, совершив богослужение, и раскинул там шатры свои, а рабы его принялись копать колодец» (Быт. 26:25) </a:t>
            </a:r>
            <a:r>
              <a:rPr lang="ru-RU" sz="2400" i="1" u="sng" dirty="0">
                <a:latin typeface="ArialMT"/>
              </a:rPr>
              <a:t>К этому времени Авраам уже умер, но Исаак помнил, как важно устраивать свой дом как место поклонения Живому Богу! </a:t>
            </a:r>
            <a:endParaRPr lang="ru-RU" sz="2400" i="1" u="sng" dirty="0"/>
          </a:p>
        </p:txBody>
      </p:sp>
    </p:spTree>
    <p:extLst>
      <p:ext uri="{BB962C8B-B14F-4D97-AF65-F5344CB8AC3E}">
        <p14:creationId xmlns:p14="http://schemas.microsoft.com/office/powerpoint/2010/main" val="2703845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EC977B6-F9EB-4843-893E-6E1316938609}"/>
              </a:ext>
            </a:extLst>
          </p:cNvPr>
          <p:cNvSpPr/>
          <p:nvPr/>
        </p:nvSpPr>
        <p:spPr>
          <a:xfrm>
            <a:off x="1268361" y="1194618"/>
            <a:ext cx="983717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Обсудите в группе </a:t>
            </a:r>
            <a:endParaRPr lang="ru-RU" sz="2800" dirty="0"/>
          </a:p>
          <a:p>
            <a:pPr marL="514350" indent="-514350">
              <a:buAutoNum type="arabicPeriod"/>
            </a:pPr>
            <a:r>
              <a:rPr lang="ru-RU" sz="2800" dirty="0">
                <a:latin typeface="ArialMT"/>
              </a:rPr>
              <a:t>Когда вы слышите о молитве или богослужении, какое место, пространство, прежде всего приходит вам на ум? Почему именно они?</a:t>
            </a:r>
          </a:p>
          <a:p>
            <a:pPr marL="514350" indent="-514350">
              <a:buAutoNum type="arabicPeriod"/>
            </a:pPr>
            <a:endParaRPr lang="ru-RU" sz="2800" dirty="0"/>
          </a:p>
          <a:p>
            <a:pPr>
              <a:buFont typeface="+mj-lt"/>
              <a:buAutoNum type="arabicPeriod" startAt="2"/>
            </a:pPr>
            <a:r>
              <a:rPr lang="ru-RU" sz="2800" dirty="0">
                <a:latin typeface="ArialMT"/>
              </a:rPr>
              <a:t>  Где в вашем доме может проходить молитвенное  общение с минимумом отвлекающих факторов?</a:t>
            </a:r>
          </a:p>
          <a:p>
            <a:r>
              <a:rPr lang="ru-RU" sz="2800" dirty="0">
                <a:latin typeface="ArialMT"/>
              </a:rPr>
              <a:t> </a:t>
            </a:r>
          </a:p>
          <a:p>
            <a:r>
              <a:rPr lang="ru-RU" sz="2800" dirty="0">
                <a:latin typeface="ArialMT"/>
              </a:rPr>
              <a:t>3. В какое время дня члены </a:t>
            </a:r>
            <a:r>
              <a:rPr lang="ru-RU" sz="2800" dirty="0" err="1">
                <a:latin typeface="ArialMT"/>
              </a:rPr>
              <a:t>вашеи</a:t>
            </a:r>
            <a:r>
              <a:rPr lang="ru-RU" sz="2800" dirty="0">
                <a:latin typeface="ArialMT"/>
              </a:rPr>
              <a:t>̆ семьи могут собраться, чтобы помолиться Богу? </a:t>
            </a:r>
          </a:p>
        </p:txBody>
      </p:sp>
    </p:spTree>
    <p:extLst>
      <p:ext uri="{BB962C8B-B14F-4D97-AF65-F5344CB8AC3E}">
        <p14:creationId xmlns:p14="http://schemas.microsoft.com/office/powerpoint/2010/main" val="926041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2306FD1-35E9-EB44-8419-94AFA8BC6FE0}"/>
              </a:ext>
            </a:extLst>
          </p:cNvPr>
          <p:cNvSpPr/>
          <p:nvPr/>
        </p:nvSpPr>
        <p:spPr>
          <a:xfrm>
            <a:off x="1138238" y="516194"/>
            <a:ext cx="10011543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</a:rPr>
              <a:t>Идеи для молитвенного общения в </a:t>
            </a:r>
            <a:r>
              <a:rPr lang="ru-RU" sz="2800" b="1" dirty="0" err="1">
                <a:latin typeface="Arial" panose="020B0604020202020204" pitchFamily="34" charset="0"/>
              </a:rPr>
              <a:t>семейном</a:t>
            </a:r>
            <a:r>
              <a:rPr lang="ru-RU" sz="2800" b="1" dirty="0">
                <a:latin typeface="Arial" panose="020B0604020202020204" pitchFamily="34" charset="0"/>
              </a:rPr>
              <a:t> кругу</a:t>
            </a:r>
            <a:br>
              <a:rPr lang="ru-RU" sz="2800" b="1" i="1" dirty="0">
                <a:latin typeface="Arial" panose="020B0604020202020204" pitchFamily="34" charset="0"/>
              </a:rPr>
            </a:br>
            <a:r>
              <a:rPr lang="ru-RU" sz="2800" dirty="0">
                <a:latin typeface="ArialMT"/>
              </a:rPr>
              <a:t>1. Не </a:t>
            </a:r>
            <a:r>
              <a:rPr lang="ru-RU" sz="2800" dirty="0" err="1">
                <a:latin typeface="ArialMT"/>
              </a:rPr>
              <a:t>затягивайте</a:t>
            </a:r>
            <a:r>
              <a:rPr lang="ru-RU" sz="2800" dirty="0">
                <a:latin typeface="ArialMT"/>
              </a:rPr>
              <a:t> </a:t>
            </a:r>
            <a:r>
              <a:rPr lang="ru-RU" sz="2800" dirty="0" err="1">
                <a:latin typeface="ArialMT"/>
              </a:rPr>
              <a:t>семейные</a:t>
            </a:r>
            <a:r>
              <a:rPr lang="ru-RU" sz="2800" dirty="0">
                <a:latin typeface="ArialMT"/>
              </a:rPr>
              <a:t> молитвенные встречи. </a:t>
            </a:r>
          </a:p>
          <a:p>
            <a:r>
              <a:rPr lang="ru-RU" sz="2800" dirty="0">
                <a:latin typeface="ArialMT"/>
              </a:rPr>
              <a:t>2. </a:t>
            </a:r>
            <a:r>
              <a:rPr lang="ru-RU" sz="2800" dirty="0"/>
              <a:t>Пусть Бог будет </a:t>
            </a:r>
            <a:r>
              <a:rPr lang="ru-RU" sz="2800" dirty="0" err="1"/>
              <a:t>главнои</a:t>
            </a:r>
            <a:r>
              <a:rPr lang="ru-RU" sz="2800" dirty="0"/>
              <a:t>̆ </a:t>
            </a:r>
            <a:r>
              <a:rPr lang="ru-RU" sz="2800" dirty="0" err="1"/>
              <a:t>темои</a:t>
            </a:r>
            <a:r>
              <a:rPr lang="ru-RU" sz="2800" dirty="0"/>
              <a:t>̆ вашего </a:t>
            </a:r>
            <a:r>
              <a:rPr lang="ru-RU" sz="2800" dirty="0" err="1"/>
              <a:t>семейного</a:t>
            </a:r>
            <a:r>
              <a:rPr lang="ru-RU" sz="2800" dirty="0"/>
              <a:t> общения. </a:t>
            </a:r>
          </a:p>
          <a:p>
            <a:r>
              <a:rPr lang="ru-RU" sz="2800" dirty="0"/>
              <a:t>3. Пусть это будет живое занятие, общение, а не просто чтение или монолог. </a:t>
            </a:r>
          </a:p>
          <a:p>
            <a:r>
              <a:rPr lang="ru-RU" sz="2800" dirty="0"/>
              <a:t>4. Можно использовать следующие идеи, помогающие вовлечь всех: </a:t>
            </a:r>
          </a:p>
          <a:p>
            <a:r>
              <a:rPr lang="ru-RU" sz="2000" dirty="0"/>
              <a:t>   - Расскажите о том, как проявил Себя Бог в течение дня и поблагодарите Его.</a:t>
            </a:r>
            <a:br>
              <a:rPr lang="ru-RU" sz="2000" dirty="0"/>
            </a:br>
            <a:r>
              <a:rPr lang="ru-RU" sz="2000" dirty="0"/>
              <a:t>   -  Прославьте Бога за всё, что вам в </a:t>
            </a:r>
            <a:r>
              <a:rPr lang="ru-RU" sz="2000" dirty="0" err="1"/>
              <a:t>Нём</a:t>
            </a:r>
            <a:r>
              <a:rPr lang="ru-RU" sz="2000" dirty="0"/>
              <a:t> дорого. </a:t>
            </a:r>
            <a:br>
              <a:rPr lang="ru-RU" sz="2000" dirty="0"/>
            </a:br>
            <a:r>
              <a:rPr lang="ru-RU" sz="2000" dirty="0"/>
              <a:t>   - Если в </a:t>
            </a:r>
            <a:r>
              <a:rPr lang="ru-RU" sz="2000" dirty="0" err="1"/>
              <a:t>вашеи</a:t>
            </a:r>
            <a:r>
              <a:rPr lang="ru-RU" sz="2000" dirty="0"/>
              <a:t>̆ семье поют и играют на музыкальных инструментах, прославьте Бога в гимнах.</a:t>
            </a:r>
          </a:p>
          <a:p>
            <a:r>
              <a:rPr lang="ru-RU" sz="2000" dirty="0"/>
              <a:t>    - Попросите Бога послать Святого Духа и послать вам благословение в том, что вы прочитали в Библии. </a:t>
            </a:r>
          </a:p>
          <a:p>
            <a:r>
              <a:rPr lang="ru-RU" sz="2000" dirty="0"/>
              <a:t>    - </a:t>
            </a:r>
            <a:r>
              <a:rPr lang="ru-RU" sz="2000" dirty="0" err="1"/>
              <a:t>Придумайте</a:t>
            </a:r>
            <a:r>
              <a:rPr lang="ru-RU" sz="2000" dirty="0"/>
              <a:t> небольшую совместную деятельность, которая поможет теме, </a:t>
            </a:r>
            <a:r>
              <a:rPr lang="ru-RU" sz="2000" dirty="0" err="1"/>
              <a:t>изучаемои</a:t>
            </a:r>
            <a:r>
              <a:rPr lang="ru-RU" sz="2000" dirty="0"/>
              <a:t>̆ в Библии, глубже проникнуть в ум и сердце ваших близких.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91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4D2E65-CB70-7445-B48A-849E34079431}"/>
              </a:ext>
            </a:extLst>
          </p:cNvPr>
          <p:cNvSpPr/>
          <p:nvPr/>
        </p:nvSpPr>
        <p:spPr>
          <a:xfrm>
            <a:off x="1327355" y="899652"/>
            <a:ext cx="901541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НАПРИМЕР:</a:t>
            </a:r>
          </a:p>
          <a:p>
            <a:r>
              <a:rPr lang="ru-RU" sz="2800" b="1" i="1" dirty="0">
                <a:latin typeface="Arial" panose="020B0604020202020204" pitchFamily="34" charset="0"/>
              </a:rPr>
              <a:t>1. Писание: </a:t>
            </a:r>
            <a:r>
              <a:rPr lang="ru-RU" sz="2800" i="1" dirty="0">
                <a:latin typeface="ArialMT"/>
              </a:rPr>
              <a:t>Притч. 3:5, 6</a:t>
            </a:r>
            <a:br>
              <a:rPr lang="ru-RU" sz="2800" i="1" dirty="0">
                <a:latin typeface="ArialMT"/>
              </a:rPr>
            </a:br>
            <a:r>
              <a:rPr lang="ru-RU" sz="2800" b="1" i="1" dirty="0">
                <a:latin typeface="Arial" panose="020B0604020202020204" pitchFamily="34" charset="0"/>
              </a:rPr>
              <a:t>Тема: </a:t>
            </a:r>
            <a:r>
              <a:rPr lang="ru-RU" sz="2800" i="1" dirty="0">
                <a:latin typeface="ArialMT"/>
              </a:rPr>
              <a:t>Доверие</a:t>
            </a:r>
            <a:br>
              <a:rPr lang="ru-RU" sz="2800" i="1" dirty="0">
                <a:latin typeface="ArialMT"/>
              </a:rPr>
            </a:br>
            <a:r>
              <a:rPr lang="ru-RU" sz="2800" b="1" i="1" dirty="0">
                <a:latin typeface="Arial" panose="020B0604020202020204" pitchFamily="34" charset="0"/>
              </a:rPr>
              <a:t>Совместная деятельность: </a:t>
            </a:r>
            <a:r>
              <a:rPr lang="ru-RU" sz="2800" i="1" dirty="0">
                <a:latin typeface="ArialMT"/>
              </a:rPr>
              <a:t>«падение». </a:t>
            </a:r>
            <a:endParaRPr lang="ru-RU" sz="2800" i="1" dirty="0"/>
          </a:p>
          <a:p>
            <a:r>
              <a:rPr lang="ru-RU" sz="2800" i="1" dirty="0">
                <a:latin typeface="ArialMT"/>
              </a:rPr>
              <a:t>Пусть один из членов семьи стоит, прижав руки к туловищу. Двое других стоят позади него с вытянутыми руками, </a:t>
            </a:r>
            <a:r>
              <a:rPr lang="ru-RU" sz="2800" i="1" dirty="0"/>
              <a:t>готовые </a:t>
            </a:r>
            <a:r>
              <a:rPr lang="ru-RU" sz="2800" i="1" dirty="0" err="1"/>
              <a:t>поймать</a:t>
            </a:r>
            <a:r>
              <a:rPr lang="ru-RU" sz="2800" i="1" dirty="0"/>
              <a:t> его / её. Попросите человека упасть назад, не сгибая при этом колени. </a:t>
            </a:r>
          </a:p>
          <a:p>
            <a:r>
              <a:rPr lang="ru-RU" sz="2800" b="1" i="1" dirty="0"/>
              <a:t>Обсудите вместе: </a:t>
            </a:r>
            <a:r>
              <a:rPr lang="ru-RU" sz="2800" i="1" dirty="0"/>
              <a:t>обсудите, что такое доверие между людьми и что значит доверять Богу? </a:t>
            </a:r>
          </a:p>
          <a:p>
            <a:pPr>
              <a:buFont typeface="+mj-lt"/>
              <a:buAutoNum type="arabicPeriod"/>
            </a:pP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537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1768F7-445D-6646-A059-CE7C2551DF82}"/>
              </a:ext>
            </a:extLst>
          </p:cNvPr>
          <p:cNvSpPr/>
          <p:nvPr/>
        </p:nvSpPr>
        <p:spPr>
          <a:xfrm>
            <a:off x="1843547" y="1076632"/>
            <a:ext cx="839183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2. Писание: </a:t>
            </a:r>
            <a:r>
              <a:rPr lang="ru-RU" sz="2800" dirty="0" err="1">
                <a:latin typeface="ArialMT"/>
              </a:rPr>
              <a:t>Пс</a:t>
            </a:r>
            <a:r>
              <a:rPr lang="ru-RU" sz="2800" dirty="0">
                <a:latin typeface="ArialMT"/>
              </a:rPr>
              <a:t>. 118:105</a:t>
            </a:r>
            <a:br>
              <a:rPr lang="ru-RU" sz="2800" dirty="0">
                <a:latin typeface="ArialMT"/>
              </a:rPr>
            </a:br>
            <a:r>
              <a:rPr lang="ru-RU" sz="2800" b="1" i="1" dirty="0">
                <a:latin typeface="Arial" panose="020B0604020202020204" pitchFamily="34" charset="0"/>
              </a:rPr>
              <a:t>Тема: </a:t>
            </a:r>
            <a:r>
              <a:rPr lang="ru-RU" sz="2800" dirty="0">
                <a:latin typeface="ArialMT"/>
              </a:rPr>
              <a:t>Слово Божье</a:t>
            </a:r>
            <a:br>
              <a:rPr lang="ru-RU" sz="2800" dirty="0">
                <a:latin typeface="ArialMT"/>
              </a:rPr>
            </a:br>
            <a:r>
              <a:rPr lang="ru-RU" sz="2800" b="1" i="1" dirty="0">
                <a:latin typeface="Arial" panose="020B0604020202020204" pitchFamily="34" charset="0"/>
              </a:rPr>
              <a:t>Совместная деятельность: </a:t>
            </a:r>
            <a:r>
              <a:rPr lang="ru-RU" sz="2800" dirty="0">
                <a:latin typeface="ArialMT"/>
              </a:rPr>
              <a:t>идти за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светом. </a:t>
            </a:r>
            <a:r>
              <a:rPr lang="ru-RU" sz="2800" dirty="0" err="1">
                <a:latin typeface="ArialMT"/>
              </a:rPr>
              <a:t>Дайте</a:t>
            </a:r>
            <a:r>
              <a:rPr lang="ru-RU" sz="2800" dirty="0">
                <a:latin typeface="ArialMT"/>
              </a:rPr>
              <a:t> одному человеку в руки фонарик. </a:t>
            </a:r>
            <a:r>
              <a:rPr lang="ru-RU" sz="2800" dirty="0" err="1">
                <a:latin typeface="ArialMT"/>
              </a:rPr>
              <a:t>Выстройтесь</a:t>
            </a:r>
            <a:r>
              <a:rPr lang="ru-RU" sz="2800" dirty="0">
                <a:latin typeface="ArialMT"/>
              </a:rPr>
              <a:t> за этим человеком гуськом. Выключите повсюду в доме</a:t>
            </a:r>
            <a:br>
              <a:rPr lang="ru-RU" sz="2800" dirty="0">
                <a:latin typeface="ArialMT"/>
              </a:rPr>
            </a:br>
            <a:r>
              <a:rPr lang="ru-RU" sz="2800" dirty="0">
                <a:latin typeface="ArialMT"/>
              </a:rPr>
              <a:t>свет. Включите фонарик и идите за тем человеком, </a:t>
            </a:r>
            <a:r>
              <a:rPr lang="ru-RU" sz="2800" dirty="0" err="1">
                <a:latin typeface="ArialMT"/>
              </a:rPr>
              <a:t>которыи</a:t>
            </a:r>
            <a:r>
              <a:rPr lang="ru-RU" sz="2800" dirty="0">
                <a:latin typeface="ArialMT"/>
              </a:rPr>
              <a:t>̆ им светит.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Обсудите вместе: </a:t>
            </a:r>
            <a:r>
              <a:rPr lang="ru-RU" sz="2800" dirty="0" err="1">
                <a:latin typeface="ArialMT"/>
              </a:rPr>
              <a:t>поразмышляйте</a:t>
            </a:r>
            <a:r>
              <a:rPr lang="ru-RU" sz="2800" dirty="0">
                <a:latin typeface="ArialMT"/>
              </a:rPr>
              <a:t>, когда Слово Божье подобно свету в </a:t>
            </a:r>
            <a:r>
              <a:rPr lang="ru-RU" sz="2800" dirty="0" err="1">
                <a:latin typeface="ArialMT"/>
              </a:rPr>
              <a:t>тёмном</a:t>
            </a:r>
            <a:r>
              <a:rPr lang="ru-RU" sz="2800" dirty="0">
                <a:latin typeface="ArialMT"/>
              </a:rPr>
              <a:t> месте.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6259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992</Words>
  <Application>Microsoft Macintosh PowerPoint</Application>
  <PresentationFormat>Широкоэкранный</PresentationFormat>
  <Paragraphs>68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AlegreyaSansSC</vt:lpstr>
      <vt:lpstr>Arial</vt:lpstr>
      <vt:lpstr>ArialMT</vt:lpstr>
      <vt:lpstr>Baskerville</vt:lpstr>
      <vt:lpstr>Calibri</vt:lpstr>
      <vt:lpstr>Calibri Light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10</cp:revision>
  <dcterms:created xsi:type="dcterms:W3CDTF">2022-02-15T13:56:10Z</dcterms:created>
  <dcterms:modified xsi:type="dcterms:W3CDTF">2022-06-26T07:37:23Z</dcterms:modified>
</cp:coreProperties>
</file>