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sldIdLst>
    <p:sldId id="262" r:id="rId2"/>
    <p:sldId id="318" r:id="rId3"/>
    <p:sldId id="293" r:id="rId4"/>
    <p:sldId id="319" r:id="rId5"/>
    <p:sldId id="294" r:id="rId6"/>
    <p:sldId id="320" r:id="rId7"/>
    <p:sldId id="284" r:id="rId8"/>
    <p:sldId id="291" r:id="rId9"/>
    <p:sldId id="321" r:id="rId10"/>
    <p:sldId id="314" r:id="rId11"/>
    <p:sldId id="323" r:id="rId12"/>
    <p:sldId id="272" r:id="rId13"/>
    <p:sldId id="322" r:id="rId14"/>
    <p:sldId id="317" r:id="rId15"/>
    <p:sldId id="313" r:id="rId16"/>
    <p:sldId id="304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31"/>
    <p:restoredTop sz="81688"/>
  </p:normalViewPr>
  <p:slideViewPr>
    <p:cSldViewPr snapToGrid="0" snapToObjects="1">
      <p:cViewPr varScale="1">
        <p:scale>
          <a:sx n="76" d="100"/>
          <a:sy n="76" d="100"/>
        </p:scale>
        <p:origin x="117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003AF3-234A-734F-9A93-CFE49E84FDB8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49935-00A1-C049-B794-5755FFA6C5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3306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45393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27138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40452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0771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43178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«Бабуля, расскажи что-нибудь!», – кричал я, завидев бабушку Мэг на пороге нашего дома. Потом шли, как говорится, «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обнимашки-целовашки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», и я помогал занести её чемоданчик в нашу гостиную. Там я умолял её с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новои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силои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̆: «Ну, бабушка, ну, расскажи!». Она проходила в гостиную, усаживалась на диване и похлопывала рядом с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собои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̆, чтобы я уселся. Я в миг оказывался рядышком,</a:t>
            </a:r>
            <a:b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 начинались самые захватывающие истории! В её рассказах я встречал львов и тигров, настоящих верующих и Божьих ангелов.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Когда она рассказывала, я будто своими глазами видел, как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подёргивается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хвост тигра, притаившегося за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скалои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̆. В моих ушах звучали африканские барабаны пляшущих аборигенов. Я мог почувствовать вкус манго и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папайи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Её истории были всегда захватывающими и пронизаны безошибочным и всемогущим Божьим водительством.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 мере взросления бабушка стала все больше и больше предлагать истории из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своеи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жизни. Она не ограничивалась одними историями об отвеченных молитвах. Она говорила и о том, как иногда вообще не понимала, что Бог хочет... но всё равно Ему верила. В её рассказах были и прощение, и обиды... и как потом Бог исцелял её сердце.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Она многому научила меня своими рассказами про свою веру и веру вообще. Через них «облекались плотью» учения из Библии; они пополняли мой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скромныи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̆, но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увеличивающийся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«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счёт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» в духовном банке. </a:t>
            </a:r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71711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12674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21819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59060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46401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89889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45F2FE-6BCD-4B4B-9D37-3AF487EBBD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1223E68-EB44-AA45-ABF9-6B25849D2A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FF96083-28E1-7A48-8C99-FF5CA6ED0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CB522BC-E222-FC48-BCFC-16C1CD932A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50F9C99-CC21-AE4F-ADBA-57B7419A38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767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359317-826A-4D42-91F7-1A0C83C7FB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B83E9E7-703F-7345-B5AE-7525521D87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8F6B6B0-A288-BC41-B3D2-AA0D9F8AC9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177ADCA-04FE-9E45-9BDB-56293CCC5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3288033-5107-4147-99F1-76A986EF6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05607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8DFA62F-E938-E14C-8075-E9F1B134B0E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0EBB7A9-9227-054B-BEB5-7AE7533F01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369CC0C-A9E2-2C4C-AEAB-FC4212B1F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96EB978-3C77-8749-8F25-55FE23483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AB8A2B0-F17E-C64C-8E94-AA5ADEA2F1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2849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830664-4D9F-2B4A-BB23-A7C4FE1CC8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A7F26E6-2DF5-D843-9C06-F9941AF3FA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85A24F6-7343-694A-8FEB-121859901B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C4A0851-82B6-1A4A-A335-ECFCABB8BE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D6BFDFF-E02E-0B49-B2DF-156FA71571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9022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594114-61F8-7D40-81E4-49019881E4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EBA20E8-2CBC-054F-A2B8-B563612C74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797FCF2-93C6-9247-9112-A65ABA79EF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BC9A4BC-4200-F94F-8824-F6311366DA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63239EC-25B0-9847-9AF7-FECA38C47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956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A0AA27-E82F-DA47-99AB-1CB1E8D5E9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E5A8D87-6EC9-484A-A657-76BB06EDF7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AC1349C-6C47-744B-85CD-F2403CBBE7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B636B6C-EEB8-C84B-AC13-1A5EE706DA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4BAC22A-57A6-C54E-8A42-07D723D795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05C4A7F-9401-B348-BEBB-50CB9FBE8F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816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063471-4A5B-B541-8A4F-DE96411200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1519C46-7F45-9748-AD4B-3B02AB5597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6C43F38-71B9-C840-B6C0-60876E3272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A2A843E-C637-2241-902D-6B258EEB6E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3DBF4B0-B423-4743-B3D6-E3A85013FB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704D62C-2163-2A4B-9E7B-0B536A6DE9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1DDD8B2-38CB-6649-988D-E77C266E8C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5612CA29-D345-7944-BA91-A87A106F77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7819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B49061-E8CD-F545-93AD-C17882003C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8B28969-FF6D-7C42-83F7-8C3C159E8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E0B9933-AB8B-9B43-86BE-3C5C01D0C0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A9C3094-C76B-D348-BBAA-820C6C909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3430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3383A78-0265-F847-AE95-3002CB3051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AF59A34-4BE4-DD44-8478-83C35FAAB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7C5B5F7-D165-FB4B-934F-20422395C6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73192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938094-8783-8D4F-A5CF-DC0F9E2765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4A81399-A6BA-8545-8B46-D3EB93BC17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362454E-4241-8042-B0FC-740ED65555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E65B72D-1AA9-FE4C-9749-D05E84458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F641CDE-D600-4941-A176-443E8E341F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4DCC07C-C3CC-3D4C-8EFB-EE08B7143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179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403F2F-118A-014F-984C-E37E2196C3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4B89C13-7DCB-8B4B-B649-C9B3ABA5256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6206824-E221-D241-BF54-9679831757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796A69E-8A0D-CB48-B1F0-D9DB558BF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5CCE4D8-3212-5543-9D10-5333F87160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6040538-1A66-2E4A-B88B-04150E6D17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59062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7F20C0-8725-B742-8E83-A676BC3148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31BDD66-2F3A-7F4D-9F58-458E9F30B5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395556D-C932-B746-AC55-00231CE711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C90A1C4-197F-5846-988C-8F89C9EF30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F1EF386-80B0-E94F-8F53-069B3E3EA1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3059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890A36-603A-A243-9C04-FAE382C910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1" name="Picture 1" descr="page1image34049072">
            <a:extLst>
              <a:ext uri="{FF2B5EF4-FFF2-40B4-BE49-F238E27FC236}">
                <a16:creationId xmlns:a16="http://schemas.microsoft.com/office/drawing/2014/main" id="{50DB3BB7-C293-A14A-B287-E88396E703A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019" y="143850"/>
            <a:ext cx="4702469" cy="6571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81D6AFA8-3D74-1F45-850A-F85EF67EA2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2656" y="1807940"/>
            <a:ext cx="5842658" cy="310854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8000" b="0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Baskerville" panose="02020502070401020303" pitchFamily="18" charset="0"/>
              </a:rPr>
              <a:t>Возвращение </a:t>
            </a:r>
            <a:endParaRPr kumimoji="0" lang="ru-RU" altLang="ru-RU" sz="8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8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HelveticaCyr"/>
              </a:rPr>
              <a:t>      </a:t>
            </a:r>
            <a:r>
              <a:rPr kumimoji="0" lang="ru-RU" altLang="ru-RU" sz="8000" b="1" i="1" u="none" strike="noStrike" cap="none" normalizeH="0" baseline="0" dirty="0" err="1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HelveticaCyr"/>
              </a:rPr>
              <a:t>Домои</a:t>
            </a:r>
            <a:r>
              <a:rPr kumimoji="0" lang="ru-RU" altLang="ru-RU" sz="8000" b="1" i="1" u="none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HelveticaCyr"/>
              </a:rPr>
              <a:t>̆ </a:t>
            </a:r>
            <a:endParaRPr kumimoji="0" lang="ru-RU" altLang="ru-RU" sz="8000" b="1" i="1" u="none" strike="noStrike" cap="none" normalizeH="0" baseline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 </a:t>
            </a:r>
            <a:r>
              <a:rPr kumimoji="0" lang="ru-RU" altLang="ru-RU" sz="1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</a:t>
            </a: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legreyaSansSC"/>
              </a:rPr>
              <a:t>                                    Дон </a:t>
            </a:r>
            <a:r>
              <a:rPr kumimoji="0" lang="ru-RU" altLang="ru-RU" sz="18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legreyaSansSC"/>
              </a:rPr>
              <a:t>МакЛафферти</a:t>
            </a: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legreyaSansSC"/>
              </a:rPr>
              <a:t> 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5123" name="Picture 3" descr="page2image48445888">
            <a:extLst>
              <a:ext uri="{FF2B5EF4-FFF2-40B4-BE49-F238E27FC236}">
                <a16:creationId xmlns:a16="http://schemas.microsoft.com/office/drawing/2014/main" id="{A2E69B72-31AC-0C42-A3B5-4A66EB8300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3625" y="3970338"/>
            <a:ext cx="3149600" cy="2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1529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153A0-AB59-5548-9E43-D98AC0BA6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F7F3885-682B-9D45-9690-B86A4AB2F83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8" y="107156"/>
            <a:ext cx="11444287" cy="664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33D2082-31EA-ED46-BA4A-8AD92A5017DC}"/>
              </a:ext>
            </a:extLst>
          </p:cNvPr>
          <p:cNvSpPr/>
          <p:nvPr/>
        </p:nvSpPr>
        <p:spPr>
          <a:xfrm>
            <a:off x="1643063" y="1328738"/>
            <a:ext cx="90154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Arial" panose="020B0604020202020204" pitchFamily="34" charset="0"/>
              </a:rPr>
              <a:t>    </a:t>
            </a:r>
            <a:endParaRPr lang="ru-RU" sz="2800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5B129C3-AE54-5C21-4555-03654407A4B1}"/>
              </a:ext>
            </a:extLst>
          </p:cNvPr>
          <p:cNvSpPr/>
          <p:nvPr/>
        </p:nvSpPr>
        <p:spPr>
          <a:xfrm>
            <a:off x="2189017" y="1052945"/>
            <a:ext cx="835991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latin typeface="ArialMT"/>
              </a:rPr>
              <a:t>Что </a:t>
            </a:r>
            <a:r>
              <a:rPr lang="ru-RU" sz="3200" b="1" i="1" dirty="0" err="1">
                <a:latin typeface="ArialMT"/>
              </a:rPr>
              <a:t>произойдёт</a:t>
            </a:r>
            <a:r>
              <a:rPr lang="ru-RU" sz="3200" b="1" i="1" dirty="0">
                <a:latin typeface="ArialMT"/>
              </a:rPr>
              <a:t>, когда мы рассказываем детям, как Бог нас </a:t>
            </a:r>
            <a:r>
              <a:rPr lang="ru-RU" sz="3200" b="1" i="1" dirty="0" err="1">
                <a:latin typeface="ArialMT"/>
              </a:rPr>
              <a:t>вёл</a:t>
            </a:r>
            <a:r>
              <a:rPr lang="ru-RU" sz="3200" b="1" i="1" dirty="0">
                <a:latin typeface="ArialMT"/>
              </a:rPr>
              <a:t> в жизни?</a:t>
            </a:r>
            <a:br>
              <a:rPr lang="ru-RU" sz="3200" i="1" dirty="0">
                <a:latin typeface="ArialMT"/>
              </a:rPr>
            </a:br>
            <a:r>
              <a:rPr lang="ru-RU" sz="3200" i="1" dirty="0">
                <a:latin typeface="ArialMT"/>
              </a:rPr>
              <a:t>1. Они передадут это дальше своим детям. </a:t>
            </a:r>
          </a:p>
          <a:p>
            <a:r>
              <a:rPr lang="ru-RU" sz="3200" i="1" dirty="0">
                <a:latin typeface="ArialMT"/>
              </a:rPr>
              <a:t>2. Они будут возлагать свою надежду на </a:t>
            </a:r>
            <a:endParaRPr lang="ru-RU" sz="3200" i="1" dirty="0"/>
          </a:p>
          <a:p>
            <a:r>
              <a:rPr lang="ru-RU" sz="3200" i="1" dirty="0">
                <a:latin typeface="ArialMT"/>
              </a:rPr>
              <a:t>Бога.</a:t>
            </a:r>
            <a:br>
              <a:rPr lang="ru-RU" sz="3200" i="1" dirty="0">
                <a:latin typeface="ArialMT"/>
              </a:rPr>
            </a:br>
            <a:r>
              <a:rPr lang="ru-RU" sz="3200" i="1" dirty="0">
                <a:latin typeface="ArialMT"/>
              </a:rPr>
              <a:t>3. Они не забудут о Его делах.</a:t>
            </a:r>
            <a:br>
              <a:rPr lang="ru-RU" sz="3200" i="1" dirty="0">
                <a:latin typeface="ArialMT"/>
              </a:rPr>
            </a:br>
            <a:r>
              <a:rPr lang="ru-RU" sz="3200" i="1" dirty="0">
                <a:latin typeface="ArialMT"/>
              </a:rPr>
              <a:t>4. Он будут следовать Его заповедям. </a:t>
            </a:r>
            <a:endParaRPr lang="ru-RU" sz="3200" i="1" dirty="0"/>
          </a:p>
        </p:txBody>
      </p:sp>
    </p:spTree>
    <p:extLst>
      <p:ext uri="{BB962C8B-B14F-4D97-AF65-F5344CB8AC3E}">
        <p14:creationId xmlns:p14="http://schemas.microsoft.com/office/powerpoint/2010/main" val="16048106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153A0-AB59-5548-9E43-D98AC0BA6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F7F3885-682B-9D45-9690-B86A4AB2F83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8" y="107156"/>
            <a:ext cx="11444287" cy="664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33D2082-31EA-ED46-BA4A-8AD92A5017DC}"/>
              </a:ext>
            </a:extLst>
          </p:cNvPr>
          <p:cNvSpPr/>
          <p:nvPr/>
        </p:nvSpPr>
        <p:spPr>
          <a:xfrm>
            <a:off x="1331843" y="576469"/>
            <a:ext cx="9779502" cy="86792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i="1" dirty="0">
                <a:latin typeface="Arial" panose="020B0604020202020204" pitchFamily="34" charset="0"/>
              </a:rPr>
              <a:t> </a:t>
            </a:r>
            <a:r>
              <a:rPr lang="ru-RU" sz="4800" b="1" i="1" dirty="0"/>
              <a:t>Обсудите в группе:</a:t>
            </a:r>
          </a:p>
          <a:p>
            <a:endParaRPr lang="ru-RU" sz="4800" b="1" i="1" dirty="0"/>
          </a:p>
          <a:p>
            <a:r>
              <a:rPr lang="ru-RU" sz="3200" i="1" dirty="0"/>
              <a:t>1. </a:t>
            </a:r>
            <a:r>
              <a:rPr lang="ru-RU" sz="3200" i="1" dirty="0" err="1"/>
              <a:t>Прочитайте</a:t>
            </a:r>
            <a:r>
              <a:rPr lang="ru-RU" sz="3200" i="1" dirty="0"/>
              <a:t> </a:t>
            </a:r>
            <a:r>
              <a:rPr lang="ru-RU" sz="3200" i="1" dirty="0" err="1"/>
              <a:t>Пс</a:t>
            </a:r>
            <a:r>
              <a:rPr lang="ru-RU" sz="3200" i="1" dirty="0"/>
              <a:t>. 77:6–8. Что вам особенно дорого из тех обещаний, что даны нам, если мы рассказываем детям о </a:t>
            </a:r>
            <a:r>
              <a:rPr lang="ru-RU" sz="3200" i="1" dirty="0" err="1"/>
              <a:t>Божьеи</a:t>
            </a:r>
            <a:r>
              <a:rPr lang="ru-RU" sz="3200" i="1" dirty="0"/>
              <a:t>̆ верности? И почему? </a:t>
            </a:r>
          </a:p>
          <a:p>
            <a:r>
              <a:rPr lang="ru-RU" sz="3200" i="1" dirty="0"/>
              <a:t>2. Объединитесь по двое. Пусть </a:t>
            </a:r>
            <a:r>
              <a:rPr lang="ru-RU" sz="3200" i="1" dirty="0" err="1"/>
              <a:t>каждыи</a:t>
            </a:r>
            <a:r>
              <a:rPr lang="ru-RU" sz="3200" i="1" dirty="0"/>
              <a:t>̆ в течение двух минут расскажет о каком-нибудь случае, когда Бог проявил вам Свою верность. </a:t>
            </a:r>
          </a:p>
          <a:p>
            <a:endParaRPr lang="ru-RU" sz="3200" i="1" dirty="0"/>
          </a:p>
          <a:p>
            <a:endParaRPr lang="ru-RU" sz="4800" b="1" i="1" dirty="0"/>
          </a:p>
          <a:p>
            <a:r>
              <a:rPr lang="ru-RU" sz="4800" b="1" i="1" dirty="0"/>
              <a:t> </a:t>
            </a:r>
            <a:endParaRPr lang="ru-RU" sz="4800" dirty="0"/>
          </a:p>
          <a:p>
            <a:r>
              <a:rPr lang="ru-RU" sz="4800" dirty="0"/>
              <a:t> </a:t>
            </a:r>
            <a:endParaRPr lang="ru-RU" sz="3200" dirty="0"/>
          </a:p>
          <a:p>
            <a:endParaRPr lang="ru-RU" sz="4800" dirty="0"/>
          </a:p>
          <a:p>
            <a:r>
              <a:rPr lang="ru-RU" dirty="0"/>
              <a:t> </a:t>
            </a:r>
            <a:endParaRPr lang="ru-RU" sz="2800" dirty="0"/>
          </a:p>
          <a:p>
            <a:r>
              <a:rPr lang="ru-RU" sz="2800" b="1" i="1" dirty="0">
                <a:latin typeface="Arial" panose="020B0604020202020204" pitchFamily="34" charset="0"/>
              </a:rPr>
              <a:t>  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1381121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425FCF-D0C7-CD4B-BAA1-45B9C0DE0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9DE2204-E8C1-EB48-90D0-6C7C329DFA0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221774"/>
            <a:ext cx="11315700" cy="6503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ECDF917-A787-6D43-B669-8BFC5DFE696D}"/>
              </a:ext>
            </a:extLst>
          </p:cNvPr>
          <p:cNvSpPr/>
          <p:nvPr/>
        </p:nvSpPr>
        <p:spPr>
          <a:xfrm>
            <a:off x="1906293" y="1007391"/>
            <a:ext cx="80488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br>
              <a:rPr lang="ru-RU" sz="2400" dirty="0">
                <a:latin typeface="ArialMT"/>
              </a:rPr>
            </a:br>
            <a:endParaRPr lang="ru-RU" sz="2400" i="1" dirty="0">
              <a:latin typeface="ArialMT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E8BD87E-CA90-9E40-E313-61633502E588}"/>
              </a:ext>
            </a:extLst>
          </p:cNvPr>
          <p:cNvSpPr/>
          <p:nvPr/>
        </p:nvSpPr>
        <p:spPr>
          <a:xfrm>
            <a:off x="1219199" y="609601"/>
            <a:ext cx="10482263" cy="7956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latin typeface="Arial" panose="020B0604020202020204" pitchFamily="34" charset="0"/>
              </a:rPr>
              <a:t>         </a:t>
            </a:r>
            <a:r>
              <a:rPr lang="ru-RU" sz="3600" b="1" dirty="0"/>
              <a:t>Задание на следующую неделю</a:t>
            </a:r>
          </a:p>
          <a:p>
            <a:r>
              <a:rPr lang="ru-RU" sz="2800" dirty="0" err="1"/>
              <a:t>Рассказывайте</a:t>
            </a:r>
            <a:r>
              <a:rPr lang="ru-RU" sz="2800" dirty="0"/>
              <a:t> детям о таких случаях из </a:t>
            </a:r>
            <a:r>
              <a:rPr lang="ru-RU" sz="2800" dirty="0" err="1"/>
              <a:t>вашеи</a:t>
            </a:r>
            <a:r>
              <a:rPr lang="ru-RU" sz="2800" dirty="0"/>
              <a:t>̆ жизни:</a:t>
            </a:r>
            <a:br>
              <a:rPr lang="ru-RU" sz="2800" dirty="0"/>
            </a:br>
            <a:r>
              <a:rPr lang="ru-RU" sz="2800" dirty="0"/>
              <a:t>1. Когда вы были неправы перед Ним, но Он проявил к вам благодать. </a:t>
            </a:r>
          </a:p>
          <a:p>
            <a:r>
              <a:rPr lang="ru-RU" sz="2800" dirty="0"/>
              <a:t> 2.Когда Бог помог вам принять правильное решение. </a:t>
            </a:r>
          </a:p>
          <a:p>
            <a:r>
              <a:rPr lang="ru-RU" sz="2800" dirty="0"/>
              <a:t>3. Когда Бог не отвечал на ваши молитвы, хотя вы молились. </a:t>
            </a:r>
          </a:p>
          <a:p>
            <a:r>
              <a:rPr lang="ru-RU" sz="2800" dirty="0"/>
              <a:t>4. Когда Бог выводил вас из ситуаций, которые казались безвыходными. </a:t>
            </a:r>
          </a:p>
          <a:p>
            <a:r>
              <a:rPr lang="ru-RU" sz="2800" dirty="0"/>
              <a:t>5. Когда Бог открывал вам новое измерение </a:t>
            </a:r>
            <a:r>
              <a:rPr lang="ru-RU" sz="2800" dirty="0" err="1"/>
              <a:t>Своеи</a:t>
            </a:r>
            <a:r>
              <a:rPr lang="ru-RU" sz="2800" dirty="0"/>
              <a:t>̆ любви. </a:t>
            </a:r>
          </a:p>
          <a:p>
            <a:r>
              <a:rPr lang="ru-RU" sz="2800" dirty="0"/>
              <a:t>6. Когда Бог явил вам милость через </a:t>
            </a:r>
            <a:r>
              <a:rPr lang="ru-RU" sz="2800" dirty="0" err="1"/>
              <a:t>людеи</a:t>
            </a:r>
            <a:r>
              <a:rPr lang="ru-RU" sz="2800" dirty="0"/>
              <a:t>̆, от которых вы этого не ожидали. </a:t>
            </a:r>
          </a:p>
          <a:p>
            <a:r>
              <a:rPr lang="ru-RU" sz="2800" dirty="0"/>
              <a:t>7. Когда Бог разрушал для вас оковы зависимости, из </a:t>
            </a:r>
            <a:r>
              <a:rPr lang="ru-RU" sz="2800" dirty="0" err="1"/>
              <a:t>которои</a:t>
            </a:r>
            <a:r>
              <a:rPr lang="ru-RU" sz="2800" dirty="0"/>
              <a:t>̆ вы сами не могли выбраться. </a:t>
            </a:r>
          </a:p>
          <a:p>
            <a:r>
              <a:rPr lang="ru-RU" sz="3600" b="1" dirty="0"/>
              <a:t> </a:t>
            </a:r>
            <a:endParaRPr lang="ru-RU" sz="3600" dirty="0"/>
          </a:p>
          <a:p>
            <a:r>
              <a:rPr lang="ru-RU" sz="3200" dirty="0"/>
              <a:t>    </a:t>
            </a:r>
          </a:p>
          <a:p>
            <a:r>
              <a:rPr lang="ru-RU" sz="4000" b="1" dirty="0">
                <a:latin typeface="Arial" panose="020B0604020202020204" pitchFamily="34" charset="0"/>
              </a:rPr>
              <a:t> </a:t>
            </a:r>
            <a:endParaRPr lang="ru-RU" sz="40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2724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96347E-3631-B34C-B0B3-3DE9AFD1E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697EF30-38DC-1C49-BEDC-FC9950B3CFB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25" y="113743"/>
            <a:ext cx="11979349" cy="6630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6D94C91-034D-9E47-A580-523F167E5D1B}"/>
              </a:ext>
            </a:extLst>
          </p:cNvPr>
          <p:cNvSpPr/>
          <p:nvPr/>
        </p:nvSpPr>
        <p:spPr>
          <a:xfrm>
            <a:off x="1033671" y="759417"/>
            <a:ext cx="6714944" cy="5777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</a:p>
          <a:p>
            <a:r>
              <a:rPr lang="ru-RU" sz="3200" dirty="0"/>
              <a:t>             </a:t>
            </a:r>
            <a:r>
              <a:rPr lang="ru-RU" sz="3200" b="1" i="1" dirty="0">
                <a:solidFill>
                  <a:schemeClr val="accent2">
                    <a:lumMod val="50000"/>
                  </a:schemeClr>
                </a:solidFill>
              </a:rPr>
              <a:t>С БОГОМ В МОЛИТВЕ</a:t>
            </a:r>
          </a:p>
          <a:p>
            <a:endParaRPr lang="ru-RU" sz="4400" b="1" i="1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4400" dirty="0"/>
              <a:t>    </a:t>
            </a:r>
            <a:r>
              <a:rPr lang="ru-RU" sz="4400" b="1" i="1" dirty="0">
                <a:solidFill>
                  <a:srgbClr val="7030A0"/>
                </a:solidFill>
              </a:rPr>
              <a:t>Молитесь за каждого, чтобы он смог стать рассказчиком от Бога.</a:t>
            </a:r>
          </a:p>
          <a:p>
            <a:endParaRPr lang="ru-RU" sz="4400" b="1" i="1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3200" dirty="0"/>
              <a:t>   </a:t>
            </a:r>
          </a:p>
          <a:p>
            <a:endParaRPr lang="ru-RU" sz="3200" i="1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sz="2800" b="1" i="1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pic>
        <p:nvPicPr>
          <p:cNvPr id="4" name="Рисунок 3" descr="Изображение выглядит как небо, внешний, облачный, облака&#10;&#10;Автоматически созданное описание">
            <a:extLst>
              <a:ext uri="{FF2B5EF4-FFF2-40B4-BE49-F238E27FC236}">
                <a16:creationId xmlns:a16="http://schemas.microsoft.com/office/drawing/2014/main" id="{36E18162-729A-9CAB-F29E-65B4FBED0D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0489" y="2466109"/>
            <a:ext cx="2677839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015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9E856-3A12-434C-92A4-96C0002B5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500886" y="24066"/>
            <a:ext cx="40494400" cy="5346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8BCFD1-E0F1-124E-BCB2-D231426722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753EAF-4D73-D840-BC34-73545F67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196453"/>
            <a:ext cx="11501437" cy="6450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28F3AE4-5853-0D43-BF84-D15E91093707}"/>
              </a:ext>
            </a:extLst>
          </p:cNvPr>
          <p:cNvSpPr/>
          <p:nvPr/>
        </p:nvSpPr>
        <p:spPr>
          <a:xfrm>
            <a:off x="1674254" y="1332854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</a:p>
          <a:p>
            <a:r>
              <a:rPr lang="ru-RU" b="1" dirty="0">
                <a:latin typeface="Arial" panose="020B0604020202020204" pitchFamily="34" charset="0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06493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153A0-AB59-5548-9E43-D98AC0BA6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F7F3885-682B-9D45-9690-B86A4AB2F83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8" y="107156"/>
            <a:ext cx="11444287" cy="664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33D2082-31EA-ED46-BA4A-8AD92A5017DC}"/>
              </a:ext>
            </a:extLst>
          </p:cNvPr>
          <p:cNvSpPr/>
          <p:nvPr/>
        </p:nvSpPr>
        <p:spPr>
          <a:xfrm>
            <a:off x="1643063" y="1328738"/>
            <a:ext cx="90154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Arial" panose="020B0604020202020204" pitchFamily="34" charset="0"/>
              </a:rPr>
              <a:t>   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5224237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425FCF-D0C7-CD4B-BAA1-45B9C0DE0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9DE2204-E8C1-EB48-90D0-6C7C329DFA0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221774"/>
            <a:ext cx="11315700" cy="6503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ECDF917-A787-6D43-B669-8BFC5DFE696D}"/>
              </a:ext>
            </a:extLst>
          </p:cNvPr>
          <p:cNvSpPr/>
          <p:nvPr/>
        </p:nvSpPr>
        <p:spPr>
          <a:xfrm>
            <a:off x="2374489" y="1194619"/>
            <a:ext cx="758067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i="1" u="sng" dirty="0">
              <a:latin typeface="ArialMT"/>
            </a:endParaRPr>
          </a:p>
          <a:p>
            <a:br>
              <a:rPr lang="ru-RU" sz="2400" dirty="0">
                <a:latin typeface="ArialMT"/>
              </a:rPr>
            </a:br>
            <a:endParaRPr lang="ru-RU" sz="2400" i="1" dirty="0">
              <a:latin typeface="ArialMT"/>
            </a:endParaRPr>
          </a:p>
        </p:txBody>
      </p:sp>
    </p:spTree>
    <p:extLst>
      <p:ext uri="{BB962C8B-B14F-4D97-AF65-F5344CB8AC3E}">
        <p14:creationId xmlns:p14="http://schemas.microsoft.com/office/powerpoint/2010/main" val="5070210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96347E-3631-B34C-B0B3-3DE9AFD1E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697EF30-38DC-1C49-BEDC-FC9950B3CFB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-2863423" y="6857999"/>
            <a:ext cx="80466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FAA8B9E-92DE-E84D-A52D-18FBF9949927}"/>
              </a:ext>
            </a:extLst>
          </p:cNvPr>
          <p:cNvSpPr/>
          <p:nvPr/>
        </p:nvSpPr>
        <p:spPr>
          <a:xfrm>
            <a:off x="6270170" y="829781"/>
            <a:ext cx="31625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MT"/>
              </a:rPr>
              <a:t>ЧАСТЬ ПЯТАЯ </a:t>
            </a:r>
            <a:endParaRPr lang="ru-RU" sz="2400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490C515-A5C5-E34D-9BB3-2570DBF85B98}"/>
              </a:ext>
            </a:extLst>
          </p:cNvPr>
          <p:cNvSpPr/>
          <p:nvPr/>
        </p:nvSpPr>
        <p:spPr>
          <a:xfrm>
            <a:off x="1282534" y="2339440"/>
            <a:ext cx="890649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i="1" dirty="0">
                <a:latin typeface="Baskerville" panose="02020502070401020303" pitchFamily="18" charset="0"/>
              </a:rPr>
              <a:t> </a:t>
            </a:r>
            <a:endParaRPr lang="ru-RU" sz="6000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6FE73DC-D6AC-AB40-A66E-5C9AD8C5452A}"/>
              </a:ext>
            </a:extLst>
          </p:cNvPr>
          <p:cNvSpPr/>
          <p:nvPr/>
        </p:nvSpPr>
        <p:spPr>
          <a:xfrm>
            <a:off x="6095999" y="1937776"/>
            <a:ext cx="464820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i="1" dirty="0">
                <a:solidFill>
                  <a:srgbClr val="C00000"/>
                </a:solidFill>
                <a:latin typeface="Baskerville" panose="02020502070401020303" pitchFamily="18" charset="0"/>
              </a:rPr>
              <a:t> 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F50858B-57BF-2244-BD4D-8385F81159E3}"/>
              </a:ext>
            </a:extLst>
          </p:cNvPr>
          <p:cNvSpPr/>
          <p:nvPr/>
        </p:nvSpPr>
        <p:spPr>
          <a:xfrm>
            <a:off x="5402179" y="2155344"/>
            <a:ext cx="583126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i="1" dirty="0">
                <a:solidFill>
                  <a:schemeClr val="accent1">
                    <a:lumMod val="50000"/>
                  </a:schemeClr>
                </a:solidFill>
                <a:latin typeface="Baskerville" panose="02020502070401020303" pitchFamily="18" charset="0"/>
              </a:rPr>
              <a:t> </a:t>
            </a:r>
            <a:endParaRPr lang="ru-RU" sz="6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C6FA02-92C5-EC48-A46D-569A8DA0F84A}"/>
              </a:ext>
            </a:extLst>
          </p:cNvPr>
          <p:cNvSpPr/>
          <p:nvPr/>
        </p:nvSpPr>
        <p:spPr>
          <a:xfrm>
            <a:off x="5218812" y="1291446"/>
            <a:ext cx="583126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i="1" dirty="0">
                <a:latin typeface="Baskerville" panose="02020502070401020303" pitchFamily="18" charset="0"/>
              </a:rPr>
              <a:t>По правилу  </a:t>
            </a:r>
          </a:p>
          <a:p>
            <a:r>
              <a:rPr lang="ru-RU" sz="6000" b="1" i="1" dirty="0">
                <a:latin typeface="Baskerville" panose="02020502070401020303" pitchFamily="18" charset="0"/>
              </a:rPr>
              <a:t>    Книги</a:t>
            </a:r>
            <a:endParaRPr lang="ru-RU" sz="6000" dirty="0"/>
          </a:p>
          <a:p>
            <a:r>
              <a:rPr lang="ru-RU" sz="6000" b="1" i="1" dirty="0">
                <a:solidFill>
                  <a:srgbClr val="C00000"/>
                </a:solidFill>
                <a:latin typeface="Baskerville" panose="02020502070401020303" pitchFamily="18" charset="0"/>
              </a:rPr>
              <a:t>Второзакония</a:t>
            </a:r>
            <a:r>
              <a:rPr lang="ru-RU" sz="6000" b="1" i="1" dirty="0">
                <a:latin typeface="Baskerville" panose="02020502070401020303" pitchFamily="18" charset="0"/>
              </a:rPr>
              <a:t> </a:t>
            </a:r>
            <a:endParaRPr lang="ru-RU" sz="6000" dirty="0"/>
          </a:p>
          <a:p>
            <a:r>
              <a:rPr lang="ru-RU" sz="6000" dirty="0">
                <a:latin typeface="Baskerville" panose="02020502070401020303" pitchFamily="18" charset="0"/>
              </a:rPr>
              <a:t>(часть вторая) </a:t>
            </a:r>
            <a:endParaRPr lang="ru-RU" sz="6000" dirty="0"/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45F1FBF5-621D-78B1-BC68-946F48525E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272" y="91439"/>
            <a:ext cx="11949451" cy="6720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Picture 1" descr="page65image63113472">
            <a:extLst>
              <a:ext uri="{FF2B5EF4-FFF2-40B4-BE49-F238E27FC236}">
                <a16:creationId xmlns:a16="http://schemas.microsoft.com/office/drawing/2014/main" id="{89F18606-A64D-B9CE-9323-DCABF340D6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5473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0417330-89CB-0195-9BA9-10B07F82A233}"/>
              </a:ext>
            </a:extLst>
          </p:cNvPr>
          <p:cNvSpPr/>
          <p:nvPr/>
        </p:nvSpPr>
        <p:spPr>
          <a:xfrm>
            <a:off x="5966175" y="1291446"/>
            <a:ext cx="4648201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ArialMT"/>
              </a:rPr>
              <a:t>ЧАСТЬ СЕДЬМАЯ</a:t>
            </a:r>
            <a:endParaRPr lang="ru-RU" sz="2000" b="1" dirty="0"/>
          </a:p>
          <a:p>
            <a:endParaRPr lang="ru-RU" sz="2000" b="1" i="1" dirty="0">
              <a:latin typeface="Baskerville" panose="02020502070401020303" pitchFamily="18" charset="0"/>
            </a:endParaRPr>
          </a:p>
          <a:p>
            <a:r>
              <a:rPr lang="ru-RU" sz="3600" b="1" i="1" dirty="0">
                <a:latin typeface="Baskerville" panose="02020502070401020303" pitchFamily="18" charset="0"/>
              </a:rPr>
              <a:t> </a:t>
            </a:r>
            <a:r>
              <a:rPr lang="ru-RU" sz="4000" b="1" i="1" dirty="0">
                <a:latin typeface="Baskerville" panose="02020502070401020303" pitchFamily="18" charset="0"/>
              </a:rPr>
              <a:t>Расскажи свою </a:t>
            </a:r>
          </a:p>
          <a:p>
            <a:r>
              <a:rPr lang="ru-RU" sz="4000" b="1" i="1" dirty="0">
                <a:latin typeface="Baskerville" panose="02020502070401020303" pitchFamily="18" charset="0"/>
              </a:rPr>
              <a:t>    историю,</a:t>
            </a:r>
          </a:p>
          <a:p>
            <a:r>
              <a:rPr lang="ru-RU" sz="4000" b="1" i="1" dirty="0">
                <a:latin typeface="Baskerville" panose="02020502070401020303" pitchFamily="18" charset="0"/>
              </a:rPr>
              <a:t>      поделись    </a:t>
            </a:r>
          </a:p>
          <a:p>
            <a:r>
              <a:rPr lang="ru-RU" sz="4000" b="1" i="1" dirty="0">
                <a:latin typeface="Baskerville" panose="02020502070401020303" pitchFamily="18" charset="0"/>
              </a:rPr>
              <a:t>        опытом</a:t>
            </a:r>
            <a:endParaRPr lang="ru-RU" sz="4000" dirty="0"/>
          </a:p>
          <a:p>
            <a:endParaRPr lang="ru-RU" sz="6600" dirty="0"/>
          </a:p>
        </p:txBody>
      </p:sp>
      <p:pic>
        <p:nvPicPr>
          <p:cNvPr id="9" name="Picture 1" descr="page75image52432960">
            <a:extLst>
              <a:ext uri="{FF2B5EF4-FFF2-40B4-BE49-F238E27FC236}">
                <a16:creationId xmlns:a16="http://schemas.microsoft.com/office/drawing/2014/main" id="{D5C271C8-55AF-CB38-B43D-EA6029A67B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1931209" y="653242"/>
            <a:ext cx="3470970" cy="5597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75384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96347E-3631-B34C-B0B3-3DE9AFD1E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697EF30-38DC-1C49-BEDC-FC9950B3CFB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8" y="84613"/>
            <a:ext cx="11715750" cy="6630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EC3B00B-F2A4-5CD9-D9B0-1D7122E5E148}"/>
              </a:ext>
            </a:extLst>
          </p:cNvPr>
          <p:cNvSpPr/>
          <p:nvPr/>
        </p:nvSpPr>
        <p:spPr>
          <a:xfrm>
            <a:off x="1628078" y="1092820"/>
            <a:ext cx="834111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Arial" panose="020B0604020202020204" pitchFamily="34" charset="0"/>
              </a:rPr>
              <a:t>      </a:t>
            </a:r>
            <a:r>
              <a:rPr lang="ru-RU" sz="4000" b="1" dirty="0">
                <a:latin typeface="Arial" panose="020B0604020202020204" pitchFamily="34" charset="0"/>
              </a:rPr>
              <a:t>       СТРОИМ МОСТЫ: </a:t>
            </a:r>
            <a:endParaRPr lang="ru-RU" sz="4000" dirty="0"/>
          </a:p>
          <a:p>
            <a:r>
              <a:rPr lang="ru-RU" sz="4000" b="1" dirty="0">
                <a:latin typeface="Arial" panose="020B0604020202020204" pitchFamily="34" charset="0"/>
              </a:rPr>
              <a:t>            ДРУГ С ДРУГОМ </a:t>
            </a:r>
            <a:endParaRPr lang="ru-RU" sz="4000" dirty="0"/>
          </a:p>
          <a:p>
            <a:r>
              <a:rPr lang="ru-RU" sz="4000" dirty="0">
                <a:latin typeface="ArialMT"/>
              </a:rPr>
              <a:t>  </a:t>
            </a:r>
            <a:endParaRPr lang="ru-RU" sz="4000" dirty="0"/>
          </a:p>
          <a:p>
            <a:r>
              <a:rPr lang="ru-RU" sz="4800" dirty="0"/>
              <a:t>    </a:t>
            </a:r>
            <a:r>
              <a:rPr lang="ru-RU" sz="4400" i="1" dirty="0"/>
              <a:t>Какая у вас любимая комната в доме? Почему она? </a:t>
            </a:r>
          </a:p>
          <a:p>
            <a:endParaRPr lang="ru-RU" sz="4800" dirty="0"/>
          </a:p>
          <a:p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280185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153A0-AB59-5548-9E43-D98AC0BA6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F7F3885-682B-9D45-9690-B86A4AB2F83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8" y="107156"/>
            <a:ext cx="11444287" cy="664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33D2082-31EA-ED46-BA4A-8AD92A5017DC}"/>
              </a:ext>
            </a:extLst>
          </p:cNvPr>
          <p:cNvSpPr/>
          <p:nvPr/>
        </p:nvSpPr>
        <p:spPr>
          <a:xfrm>
            <a:off x="1643063" y="1328738"/>
            <a:ext cx="90154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Arial" panose="020B0604020202020204" pitchFamily="34" charset="0"/>
              </a:rPr>
              <a:t>    </a:t>
            </a:r>
            <a:endParaRPr lang="ru-RU" sz="280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5582723-A41F-394F-9384-5F9C27EFAE7F}"/>
              </a:ext>
            </a:extLst>
          </p:cNvPr>
          <p:cNvSpPr/>
          <p:nvPr/>
        </p:nvSpPr>
        <p:spPr>
          <a:xfrm>
            <a:off x="1875295" y="712922"/>
            <a:ext cx="8415580" cy="6586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Arial" panose="020B0604020202020204" pitchFamily="34" charset="0"/>
              </a:rPr>
              <a:t>С ЗАДАНИЕМ НА ПРОШЛОЙ НЕДЕЛЕ</a:t>
            </a:r>
          </a:p>
          <a:p>
            <a:br>
              <a:rPr lang="ru-RU" dirty="0"/>
            </a:br>
            <a:r>
              <a:rPr lang="ru-RU" dirty="0"/>
              <a:t>       </a:t>
            </a:r>
            <a:r>
              <a:rPr lang="ru-RU" sz="3200" dirty="0" err="1"/>
              <a:t>Создайте</a:t>
            </a:r>
            <a:r>
              <a:rPr lang="ru-RU" sz="3200" dirty="0"/>
              <a:t> один </a:t>
            </a:r>
            <a:r>
              <a:rPr lang="ru-RU" sz="3200" dirty="0" err="1"/>
              <a:t>маленькии</a:t>
            </a:r>
            <a:r>
              <a:rPr lang="ru-RU" sz="3200" dirty="0"/>
              <a:t>̆ «памятник» на </a:t>
            </a:r>
            <a:r>
              <a:rPr lang="ru-RU" sz="3200" dirty="0" err="1"/>
              <a:t>этои</a:t>
            </a:r>
            <a:r>
              <a:rPr lang="ru-RU" sz="3200" dirty="0"/>
              <a:t>̆ неделе. Начните собирать по камушку или другому небольшому напоминанию с тех мест, где Бог особенно проявил Себя и разрешил тупиковую ситуацию. Разместите эти напоминания на видном месте в доме.       </a:t>
            </a:r>
            <a:r>
              <a:rPr lang="ru-RU" sz="3200" dirty="0" err="1"/>
              <a:t>Собирайтесь</a:t>
            </a:r>
            <a:r>
              <a:rPr lang="ru-RU" sz="3200" dirty="0"/>
              <a:t> </a:t>
            </a:r>
            <a:r>
              <a:rPr lang="ru-RU" sz="3200" dirty="0" err="1"/>
              <a:t>семьёи</a:t>
            </a:r>
            <a:r>
              <a:rPr lang="ru-RU" sz="3200" dirty="0"/>
              <a:t>̆ и </a:t>
            </a:r>
            <a:r>
              <a:rPr lang="ru-RU" sz="3200" dirty="0" err="1"/>
              <a:t>напоминайте</a:t>
            </a:r>
            <a:r>
              <a:rPr lang="ru-RU" sz="3200" dirty="0"/>
              <a:t> себе </a:t>
            </a:r>
          </a:p>
          <a:p>
            <a:r>
              <a:rPr lang="ru-RU" sz="3200" dirty="0"/>
              <a:t>с помощью этих «речных </a:t>
            </a:r>
            <a:r>
              <a:rPr lang="ru-RU" sz="3200" dirty="0" err="1"/>
              <a:t>камнеи</a:t>
            </a:r>
            <a:r>
              <a:rPr lang="ru-RU" sz="3200" dirty="0"/>
              <a:t>̆», что сделал Бог в </a:t>
            </a:r>
            <a:r>
              <a:rPr lang="ru-RU" sz="3200" dirty="0" err="1"/>
              <a:t>вашеи</a:t>
            </a:r>
            <a:r>
              <a:rPr lang="ru-RU" sz="3200" dirty="0"/>
              <a:t>̆ жизни! </a:t>
            </a:r>
          </a:p>
          <a:p>
            <a:endParaRPr lang="ru-RU" sz="3200" dirty="0"/>
          </a:p>
          <a:p>
            <a:endParaRPr lang="ru-RU" sz="2800" b="1" i="1" dirty="0">
              <a:latin typeface="Arial" panose="020B0604020202020204" pitchFamily="34" charset="0"/>
            </a:endParaRPr>
          </a:p>
          <a:p>
            <a:r>
              <a:rPr lang="ru-RU" sz="2800" b="1" i="1" dirty="0">
                <a:latin typeface="Arial" panose="020B0604020202020204" pitchFamily="34" charset="0"/>
              </a:rPr>
              <a:t>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698055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96347E-3631-B34C-B0B3-3DE9AFD1E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697EF30-38DC-1C49-BEDC-FC9950B3CFB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25" y="113743"/>
            <a:ext cx="11979349" cy="6630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6D94C91-034D-9E47-A580-523F167E5D1B}"/>
              </a:ext>
            </a:extLst>
          </p:cNvPr>
          <p:cNvSpPr/>
          <p:nvPr/>
        </p:nvSpPr>
        <p:spPr>
          <a:xfrm>
            <a:off x="1033670" y="869795"/>
            <a:ext cx="10095247" cy="82791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C00000"/>
                </a:solidFill>
                <a:latin typeface="Arial" panose="020B0604020202020204" pitchFamily="34" charset="0"/>
              </a:rPr>
              <a:t>     СО СЛОВОМ БОЖЬИМ НА ЭТОТ ДЕНЬ</a:t>
            </a:r>
          </a:p>
          <a:p>
            <a:r>
              <a:rPr lang="ru-RU" sz="3200" dirty="0"/>
              <a:t>   </a:t>
            </a:r>
          </a:p>
          <a:p>
            <a:r>
              <a:rPr lang="ru-RU" sz="3200" dirty="0"/>
              <a:t>    </a:t>
            </a:r>
            <a:r>
              <a:rPr lang="ru-RU" sz="3600" dirty="0"/>
              <a:t>Вспомните, кто вам лучше всех рассказывал сказки или истории в детстве. Коротко расскажите, почему у этого человека получалось лучше, чем у других (у вас 30 секунд) Бог рассказывает истории лучше всех. Его истории звучат через вас! </a:t>
            </a:r>
          </a:p>
          <a:p>
            <a:r>
              <a:rPr lang="ru-RU" sz="3600" dirty="0"/>
              <a:t>   </a:t>
            </a:r>
            <a:r>
              <a:rPr lang="ru-RU" sz="3600" dirty="0" err="1"/>
              <a:t>Откройте</a:t>
            </a:r>
            <a:r>
              <a:rPr lang="ru-RU" sz="3600" dirty="0"/>
              <a:t> для себя, как Слово Божье призывает вас рассказывать истории. </a:t>
            </a:r>
          </a:p>
          <a:p>
            <a:endParaRPr lang="ru-RU" sz="2800" b="1" i="1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r>
              <a:rPr lang="ru-RU" sz="3200" dirty="0"/>
              <a:t>  </a:t>
            </a:r>
            <a:endParaRPr lang="ru-RU" sz="2800" b="1" i="1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endParaRPr lang="ru-RU" sz="3200" b="1" i="1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3200" dirty="0"/>
              <a:t>   </a:t>
            </a:r>
          </a:p>
          <a:p>
            <a:endParaRPr lang="ru-RU" sz="3200" i="1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sz="2800" b="1" i="1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15343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96347E-3631-B34C-B0B3-3DE9AFD1E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697EF30-38DC-1C49-BEDC-FC9950B3CFB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25" y="113743"/>
            <a:ext cx="11979349" cy="6630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6D94C91-034D-9E47-A580-523F167E5D1B}"/>
              </a:ext>
            </a:extLst>
          </p:cNvPr>
          <p:cNvSpPr/>
          <p:nvPr/>
        </p:nvSpPr>
        <p:spPr>
          <a:xfrm>
            <a:off x="1033671" y="720437"/>
            <a:ext cx="7251348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</a:p>
          <a:p>
            <a:r>
              <a:rPr lang="ru-RU" sz="3200" dirty="0"/>
              <a:t>             </a:t>
            </a:r>
            <a:r>
              <a:rPr lang="ru-RU" sz="3200" b="1" i="1" dirty="0">
                <a:solidFill>
                  <a:schemeClr val="accent2">
                    <a:lumMod val="50000"/>
                  </a:schemeClr>
                </a:solidFill>
              </a:rPr>
              <a:t>С БОГОМ В МОЛИТВЕ</a:t>
            </a:r>
          </a:p>
          <a:p>
            <a:endParaRPr lang="ru-RU" sz="4400" b="1" i="1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4400" dirty="0"/>
              <a:t>   </a:t>
            </a:r>
            <a:r>
              <a:rPr lang="ru-RU" sz="44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4400" b="1" dirty="0">
                <a:solidFill>
                  <a:schemeClr val="accent1">
                    <a:lumMod val="75000"/>
                  </a:schemeClr>
                </a:solidFill>
              </a:rPr>
              <a:t>Помолитесь за каждого присутствующего, чтобы он смог стать рассказчиком от Бога.</a:t>
            </a:r>
          </a:p>
          <a:p>
            <a:endParaRPr lang="ru-RU" sz="4400" b="1" i="1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3200" dirty="0"/>
              <a:t>   </a:t>
            </a:r>
          </a:p>
          <a:p>
            <a:endParaRPr lang="ru-RU" sz="3200" i="1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sz="2800" b="1" i="1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pic>
        <p:nvPicPr>
          <p:cNvPr id="4" name="Рисунок 3" descr="Изображение выглядит как небо, внешний, облачный, облака&#10;&#10;Автоматически созданное описание">
            <a:extLst>
              <a:ext uri="{FF2B5EF4-FFF2-40B4-BE49-F238E27FC236}">
                <a16:creationId xmlns:a16="http://schemas.microsoft.com/office/drawing/2014/main" id="{36E18162-729A-9CAB-F29E-65B4FBED0D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0489" y="2466109"/>
            <a:ext cx="2677839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736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9E856-3A12-434C-92A4-96C0002B5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500886" y="24066"/>
            <a:ext cx="40494400" cy="5346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8BCFD1-E0F1-124E-BCB2-D231426722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753EAF-4D73-D840-BC34-73545F67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419" y="76217"/>
            <a:ext cx="11842595" cy="6654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BB32C19-35E7-E742-861C-B98E52131B70}"/>
              </a:ext>
            </a:extLst>
          </p:cNvPr>
          <p:cNvSpPr/>
          <p:nvPr/>
        </p:nvSpPr>
        <p:spPr>
          <a:xfrm>
            <a:off x="2529445" y="1009404"/>
            <a:ext cx="66145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MT"/>
              </a:rPr>
              <a:t>  </a:t>
            </a:r>
            <a:endParaRPr lang="ru-RU" sz="3200" b="1" i="1" dirty="0">
              <a:latin typeface="ArialMT"/>
            </a:endParaRPr>
          </a:p>
          <a:p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B9CFD3D-EA47-0A47-8587-6F4B8D1CDA11}"/>
              </a:ext>
            </a:extLst>
          </p:cNvPr>
          <p:cNvSpPr/>
          <p:nvPr/>
        </p:nvSpPr>
        <p:spPr>
          <a:xfrm>
            <a:off x="2315497" y="1009405"/>
            <a:ext cx="76396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MT"/>
              </a:rPr>
              <a:t> </a:t>
            </a:r>
            <a:endParaRPr lang="ru-RU" sz="2400" i="1" u="sng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22BFD80-132E-1B43-A1E7-CBB6F94B234C}"/>
              </a:ext>
            </a:extLst>
          </p:cNvPr>
          <p:cNvSpPr/>
          <p:nvPr/>
        </p:nvSpPr>
        <p:spPr>
          <a:xfrm>
            <a:off x="1524001" y="720436"/>
            <a:ext cx="9894848" cy="7232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u="sng" dirty="0">
                <a:solidFill>
                  <a:schemeClr val="tx2">
                    <a:lumMod val="75000"/>
                  </a:schemeClr>
                </a:solidFill>
              </a:rPr>
              <a:t>ОТКРЫВАЕМ НОВОЕ</a:t>
            </a:r>
          </a:p>
          <a:p>
            <a:r>
              <a:rPr lang="ru-RU" sz="3200" dirty="0"/>
              <a:t>     Часто мы никому не рассказываем о том, что Бог сделал для нас в жизни. Видимо, мы считаем, что недостаточно интересно рассказываем, но какие истории звучат от нас, когда повезло на рыбалке,</a:t>
            </a:r>
          </a:p>
          <a:p>
            <a:r>
              <a:rPr lang="ru-RU" sz="3200" dirty="0"/>
              <a:t>как здорово сыграла наша любимая команда, о ситуациях на дороге, интересных предложениях по работе или встрече с важными людьми.</a:t>
            </a:r>
          </a:p>
          <a:p>
            <a:r>
              <a:rPr lang="ru-RU" sz="3200" b="1" dirty="0"/>
              <a:t>     У нас получается рассказывать, о чем угодно, кроме того, что сделал Бог. </a:t>
            </a:r>
          </a:p>
          <a:p>
            <a:endParaRPr lang="ru-RU" sz="3200" dirty="0"/>
          </a:p>
          <a:p>
            <a:endParaRPr lang="ru-RU" sz="4000" b="1" i="1" u="sng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3200" b="1" i="1" u="sng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2400" b="1" i="1" u="sng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3845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9E856-3A12-434C-92A4-96C0002B5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500886" y="24066"/>
            <a:ext cx="40494400" cy="5346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8BCFD1-E0F1-124E-BCB2-D231426722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753EAF-4D73-D840-BC34-73545F67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281" y="151234"/>
            <a:ext cx="11501437" cy="6555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BB32C19-35E7-E742-861C-B98E52131B70}"/>
              </a:ext>
            </a:extLst>
          </p:cNvPr>
          <p:cNvSpPr/>
          <p:nvPr/>
        </p:nvSpPr>
        <p:spPr>
          <a:xfrm>
            <a:off x="2529445" y="1009404"/>
            <a:ext cx="66145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MT"/>
              </a:rPr>
              <a:t>  </a:t>
            </a:r>
            <a:endParaRPr lang="ru-RU" sz="3200" b="1" i="1" dirty="0">
              <a:latin typeface="ArialMT"/>
            </a:endParaRPr>
          </a:p>
          <a:p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FBE906F-E248-9A9E-8A1D-DBB4B202CDBB}"/>
              </a:ext>
            </a:extLst>
          </p:cNvPr>
          <p:cNvSpPr/>
          <p:nvPr/>
        </p:nvSpPr>
        <p:spPr>
          <a:xfrm>
            <a:off x="1940311" y="1293541"/>
            <a:ext cx="79396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br>
              <a:rPr lang="ru-RU" dirty="0">
                <a:latin typeface="ArialMT"/>
              </a:rPr>
            </a:br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DE6ACFB-A9E9-D56C-DA43-2EA2BD87EFCF}"/>
              </a:ext>
            </a:extLst>
          </p:cNvPr>
          <p:cNvSpPr/>
          <p:nvPr/>
        </p:nvSpPr>
        <p:spPr>
          <a:xfrm>
            <a:off x="1669775" y="1009404"/>
            <a:ext cx="9144000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latin typeface="ArialMT"/>
              </a:rPr>
              <a:t>ОТКРЫВАЕМ НОВОЕ</a:t>
            </a:r>
          </a:p>
          <a:p>
            <a:r>
              <a:rPr lang="ru-RU" sz="3200" dirty="0"/>
              <a:t>   «</a:t>
            </a:r>
            <a:r>
              <a:rPr lang="ru-RU" sz="3200" dirty="0" err="1"/>
              <a:t>Выслушаи</a:t>
            </a:r>
            <a:r>
              <a:rPr lang="ru-RU" sz="3200" dirty="0"/>
              <a:t>̆ наставление моё, народ мой, </a:t>
            </a:r>
            <a:r>
              <a:rPr lang="ru-RU" sz="3200" dirty="0" err="1"/>
              <a:t>прислушайся</a:t>
            </a:r>
            <a:r>
              <a:rPr lang="ru-RU" sz="3200" dirty="0"/>
              <a:t> к словам уст моих! Притчу поведаю устами своими, </a:t>
            </a:r>
            <a:r>
              <a:rPr lang="ru-RU" sz="3200" dirty="0" err="1"/>
              <a:t>тайны</a:t>
            </a:r>
            <a:r>
              <a:rPr lang="ru-RU" sz="3200" dirty="0"/>
              <a:t> древние изреку. Что услышали мы и узнали, что нам передали наши отцы, От их потомков не скроем — расскажем поколению грядущему о дивных делах ГОСПОДА, о могуществе Его и о чудесах, которые Он совершил».  </a:t>
            </a:r>
            <a:r>
              <a:rPr lang="ru-RU" sz="3200" b="1" dirty="0" err="1"/>
              <a:t>Пс</a:t>
            </a:r>
            <a:r>
              <a:rPr lang="ru-RU" sz="3200" b="1" dirty="0"/>
              <a:t>. 77:1–4 </a:t>
            </a:r>
          </a:p>
          <a:p>
            <a:endParaRPr lang="ru-RU" sz="4000" dirty="0"/>
          </a:p>
          <a:p>
            <a:endParaRPr lang="ru-RU" sz="4000" b="1" i="1" dirty="0">
              <a:latin typeface="ArialMT"/>
            </a:endParaRPr>
          </a:p>
        </p:txBody>
      </p:sp>
    </p:spTree>
    <p:extLst>
      <p:ext uri="{BB962C8B-B14F-4D97-AF65-F5344CB8AC3E}">
        <p14:creationId xmlns:p14="http://schemas.microsoft.com/office/powerpoint/2010/main" val="25647615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9E856-3A12-434C-92A4-96C0002B5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500886" y="24066"/>
            <a:ext cx="40494400" cy="5346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8BCFD1-E0F1-124E-BCB2-D231426722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753EAF-4D73-D840-BC34-73545F67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196453"/>
            <a:ext cx="11501437" cy="6450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28F3AE4-5853-0D43-BF84-D15E91093707}"/>
              </a:ext>
            </a:extLst>
          </p:cNvPr>
          <p:cNvSpPr/>
          <p:nvPr/>
        </p:nvSpPr>
        <p:spPr>
          <a:xfrm>
            <a:off x="1674254" y="1332854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</a:p>
          <a:p>
            <a:r>
              <a:rPr lang="ru-RU" b="1" dirty="0">
                <a:latin typeface="Arial" panose="020B0604020202020204" pitchFamily="34" charset="0"/>
              </a:rPr>
              <a:t> </a:t>
            </a: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FEC2914-7214-00F5-440E-B05188756AE0}"/>
              </a:ext>
            </a:extLst>
          </p:cNvPr>
          <p:cNvSpPr/>
          <p:nvPr/>
        </p:nvSpPr>
        <p:spPr>
          <a:xfrm>
            <a:off x="2078182" y="714435"/>
            <a:ext cx="843956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ArialMT"/>
              </a:rPr>
              <a:t>«Свидетельство о воле </a:t>
            </a:r>
            <a:r>
              <a:rPr lang="ru-RU" sz="2800" dirty="0" err="1">
                <a:latin typeface="ArialMT"/>
              </a:rPr>
              <a:t>Своеи</a:t>
            </a:r>
            <a:r>
              <a:rPr lang="ru-RU" sz="2800" dirty="0">
                <a:latin typeface="ArialMT"/>
              </a:rPr>
              <a:t>̆ Он дал Иакову, установил закон в Израиле. Он заповедал отцам нашим и то, и другое передать их потомкам, чтобы всё это было известно грядущему поколению, детям, которым родиться ещё предстоит, а те, в свою очередь, говорили б об этом детям своим. И это всё для того, чтобы они надежду свою возлагали на Бога, дел Его не забывали и следовали заповедям Его; дабы не были они как отцы их — поколение упрямое и мятежное, поколение с сердцем </a:t>
            </a:r>
            <a:r>
              <a:rPr lang="ru-RU" sz="2800" dirty="0" err="1">
                <a:latin typeface="ArialMT"/>
              </a:rPr>
              <a:t>нестойким</a:t>
            </a:r>
            <a:r>
              <a:rPr lang="ru-RU" sz="2800" dirty="0">
                <a:latin typeface="ArialMT"/>
              </a:rPr>
              <a:t> и духом, неверным Богу» </a:t>
            </a:r>
            <a:r>
              <a:rPr lang="ru-RU" sz="2800" b="1" dirty="0">
                <a:latin typeface="ArialMT"/>
              </a:rPr>
              <a:t>(</a:t>
            </a:r>
            <a:r>
              <a:rPr lang="ru-RU" sz="2800" b="1" dirty="0" err="1">
                <a:latin typeface="ArialMT"/>
              </a:rPr>
              <a:t>Пс</a:t>
            </a:r>
            <a:r>
              <a:rPr lang="ru-RU" sz="2800" b="1" dirty="0">
                <a:latin typeface="ArialMT"/>
              </a:rPr>
              <a:t>. 77:5–8). 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4111463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977</TotalTime>
  <Words>1063</Words>
  <Application>Microsoft Macintosh PowerPoint</Application>
  <PresentationFormat>Широкоэкранный</PresentationFormat>
  <Paragraphs>111</Paragraphs>
  <Slides>16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4" baseType="lpstr">
      <vt:lpstr>AlegreyaSansSC</vt:lpstr>
      <vt:lpstr>Arial</vt:lpstr>
      <vt:lpstr>ArialMT</vt:lpstr>
      <vt:lpstr>Baskerville</vt:lpstr>
      <vt:lpstr>Calibri</vt:lpstr>
      <vt:lpstr>Calibri Light</vt:lpstr>
      <vt:lpstr>HelveticaCyr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 Козева</dc:creator>
  <cp:lastModifiedBy>Ирина Козева</cp:lastModifiedBy>
  <cp:revision>13</cp:revision>
  <dcterms:created xsi:type="dcterms:W3CDTF">2022-02-15T13:56:10Z</dcterms:created>
  <dcterms:modified xsi:type="dcterms:W3CDTF">2022-06-26T07:40:01Z</dcterms:modified>
</cp:coreProperties>
</file>