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64" r:id="rId3"/>
    <p:sldId id="268" r:id="rId4"/>
    <p:sldId id="265" r:id="rId5"/>
    <p:sldId id="266" r:id="rId6"/>
    <p:sldId id="267" r:id="rId7"/>
    <p:sldId id="260" r:id="rId8"/>
    <p:sldId id="270" r:id="rId9"/>
    <p:sldId id="269" r:id="rId10"/>
    <p:sldId id="263" r:id="rId11"/>
    <p:sldId id="274" r:id="rId12"/>
    <p:sldId id="272" r:id="rId13"/>
    <p:sldId id="273" r:id="rId14"/>
    <p:sldId id="287" r:id="rId15"/>
    <p:sldId id="278" r:id="rId16"/>
    <p:sldId id="284" r:id="rId17"/>
    <p:sldId id="277" r:id="rId18"/>
    <p:sldId id="280" r:id="rId19"/>
    <p:sldId id="281" r:id="rId20"/>
    <p:sldId id="282" r:id="rId21"/>
    <p:sldId id="288" r:id="rId22"/>
    <p:sldId id="283" r:id="rId23"/>
    <p:sldId id="262" r:id="rId24"/>
    <p:sldId id="285" r:id="rId25"/>
    <p:sldId id="286" r:id="rId26"/>
    <p:sldId id="289"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961"/>
    <p:restoredTop sz="94569"/>
  </p:normalViewPr>
  <p:slideViewPr>
    <p:cSldViewPr snapToGrid="0" snapToObjects="1">
      <p:cViewPr varScale="1">
        <p:scale>
          <a:sx n="162" d="100"/>
          <a:sy n="162" d="100"/>
        </p:scale>
        <p:origin x="-336" y="-120"/>
      </p:cViewPr>
      <p:guideLst>
        <p:guide orient="horz" pos="2160"/>
        <p:guide pos="2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21.02.23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F559D1-0F43-E249-A8F6-7C6E7A0EBC38}" type="slidenum">
              <a:rPr lang="en-US" smtClean="0"/>
              <a:t>11</a:t>
            </a:fld>
            <a:endParaRPr lang="en-US"/>
          </a:p>
        </p:txBody>
      </p:sp>
    </p:spTree>
    <p:extLst>
      <p:ext uri="{BB962C8B-B14F-4D97-AF65-F5344CB8AC3E}">
        <p14:creationId xmlns:p14="http://schemas.microsoft.com/office/powerpoint/2010/main" val="401998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21.02.23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21.02.23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21.02.23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21.02.23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21.02.23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21.02.23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21.02.23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21.02.23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21.02.23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21.02.23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21.02.23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21.02.23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hyperlink" Target="https://ref.ly/logosres/tpc20?ref=Bible.Pr22.6&amp;off=0&amp;ctx=try+to+entice+them.%0A~Ver.+6.%E2%80%94Train+up+a+c" TargetMode="External"/><Relationship Id="rId4" Type="http://schemas.openxmlformats.org/officeDocument/2006/relationships/hyperlink" Target="https://ref.ly/logosres/andrewsbnotes?ref=Bible.Pr22.6&amp;off=5&amp;ctx=e+note+on+1:7.%0A22:6+~the+way+he+should+go" TargetMode="External"/><Relationship Id="rId5" Type="http://schemas.openxmlformats.org/officeDocument/2006/relationships/hyperlink" Target="http://www.cdc.gov/" TargetMode="External"/><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5" cy="6853620"/>
          </a:xfrm>
          <a:prstGeom prst="rect">
            <a:avLst/>
          </a:prstGeom>
        </p:spPr>
      </p:pic>
      <p:sp>
        <p:nvSpPr>
          <p:cNvPr id="4" name="TextBox 3"/>
          <p:cNvSpPr txBox="1"/>
          <p:nvPr/>
        </p:nvSpPr>
        <p:spPr>
          <a:xfrm>
            <a:off x="284514" y="1815716"/>
            <a:ext cx="5431858" cy="2902953"/>
          </a:xfrm>
          <a:prstGeom prst="rect">
            <a:avLst/>
          </a:prstGeom>
          <a:noFill/>
        </p:spPr>
        <p:txBody>
          <a:bodyPr wrap="square" rtlCol="0" anchor="b">
            <a:noAutofit/>
          </a:bodyPr>
          <a:lstStyle/>
          <a:p>
            <a:r>
              <a:rPr lang="ru-RU" sz="4400" b="1" dirty="0">
                <a:solidFill>
                  <a:schemeClr val="bg1"/>
                </a:solidFill>
                <a:latin typeface="Avenir Next Condensed" panose="020B0506020202020204" pitchFamily="34" charset="0"/>
              </a:rPr>
              <a:t>Забота об эмоциональном благополучии семьи</a:t>
            </a:r>
            <a:endParaRPr lang="en-US" sz="4400" b="1" dirty="0">
              <a:solidFill>
                <a:schemeClr val="bg1"/>
              </a:solidFill>
              <a:latin typeface="Avenir Next Condensed" panose="020B0506020202020204" pitchFamily="34" charset="0"/>
            </a:endParaRPr>
          </a:p>
        </p:txBody>
      </p:sp>
      <p:sp>
        <p:nvSpPr>
          <p:cNvPr id="6" name="TextBox 5"/>
          <p:cNvSpPr txBox="1"/>
          <p:nvPr/>
        </p:nvSpPr>
        <p:spPr>
          <a:xfrm>
            <a:off x="109731" y="5748889"/>
            <a:ext cx="7543800" cy="369332"/>
          </a:xfrm>
          <a:prstGeom prst="rect">
            <a:avLst/>
          </a:prstGeom>
          <a:noFill/>
        </p:spPr>
        <p:txBody>
          <a:bodyPr wrap="square" rtlCol="0">
            <a:spAutoFit/>
          </a:bodyPr>
          <a:lstStyle/>
          <a:p>
            <a:r>
              <a:rPr lang="ru-RU" spc="50" dirty="0">
                <a:ln w="13500">
                  <a:noFill/>
                  <a:prstDash val="solid"/>
                </a:ln>
                <a:solidFill>
                  <a:srgbClr val="FDA400"/>
                </a:solidFill>
                <a:latin typeface="Avenir Next Condensed Medium" panose="020B0506020202020204" pitchFamily="34" charset="0"/>
                <a:cs typeface="Georgia"/>
              </a:rPr>
              <a:t>Докладчик</a:t>
            </a:r>
            <a:r>
              <a:rPr lang="en-US" spc="50" dirty="0">
                <a:ln w="13500">
                  <a:noFill/>
                  <a:prstDash val="solid"/>
                </a:ln>
                <a:solidFill>
                  <a:srgbClr val="FDA400"/>
                </a:solidFill>
                <a:latin typeface="Avenir Next Condensed Medium" panose="020B0506020202020204" pitchFamily="34" charset="0"/>
                <a:cs typeface="Georgia"/>
              </a:rPr>
              <a:t>: (</a:t>
            </a:r>
            <a:r>
              <a:rPr lang="ru-RU" spc="50" dirty="0">
                <a:ln w="13500">
                  <a:noFill/>
                  <a:prstDash val="solid"/>
                </a:ln>
                <a:solidFill>
                  <a:srgbClr val="FDA400"/>
                </a:solidFill>
                <a:latin typeface="Avenir Next Condensed Medium" panose="020B0506020202020204" pitchFamily="34" charset="0"/>
                <a:cs typeface="Georgia"/>
              </a:rPr>
              <a:t>имя</a:t>
            </a:r>
            <a:r>
              <a:rPr lang="en-US" spc="50" dirty="0">
                <a:ln w="13500">
                  <a:noFill/>
                  <a:prstDash val="solid"/>
                </a:ln>
                <a:solidFill>
                  <a:srgbClr val="FDA400"/>
                </a:solidFill>
                <a:latin typeface="Avenir Next Condensed Medium" panose="020B0506020202020204" pitchFamily="34" charset="0"/>
                <a:cs typeface="Georgia"/>
              </a:rPr>
              <a:t>)</a:t>
            </a:r>
          </a:p>
        </p:txBody>
      </p:sp>
      <p:sp>
        <p:nvSpPr>
          <p:cNvPr id="7" name="TextBox 6">
            <a:extLst>
              <a:ext uri="{FF2B5EF4-FFF2-40B4-BE49-F238E27FC236}">
                <a16:creationId xmlns:a16="http://schemas.microsoft.com/office/drawing/2014/main" xmlns="" id="{9AB95E1F-32F5-6D42-9607-15E0544BEE3B}"/>
              </a:ext>
            </a:extLst>
          </p:cNvPr>
          <p:cNvSpPr txBox="1"/>
          <p:nvPr/>
        </p:nvSpPr>
        <p:spPr>
          <a:xfrm>
            <a:off x="109732" y="6118221"/>
            <a:ext cx="7543799" cy="577081"/>
          </a:xfrm>
          <a:prstGeom prst="rect">
            <a:avLst/>
          </a:prstGeom>
          <a:noFill/>
        </p:spPr>
        <p:txBody>
          <a:bodyPr wrap="square" rtlCol="0">
            <a:spAutoFit/>
          </a:bodyPr>
          <a:lstStyle/>
          <a:p>
            <a:r>
              <a:rPr lang="ru-RU" sz="1050" dirty="0">
                <a:ln w="18415" cmpd="sng">
                  <a:noFill/>
                  <a:prstDash val="solid"/>
                </a:ln>
                <a:solidFill>
                  <a:schemeClr val="bg1"/>
                </a:solidFill>
                <a:latin typeface="+mj-lt"/>
              </a:rPr>
              <a:t>Авторы</a:t>
            </a:r>
            <a:r>
              <a:rPr lang="en-US" sz="1050" dirty="0">
                <a:ln w="18415" cmpd="sng">
                  <a:noFill/>
                  <a:prstDash val="solid"/>
                </a:ln>
                <a:solidFill>
                  <a:schemeClr val="bg1"/>
                </a:solidFill>
                <a:latin typeface="+mj-lt"/>
              </a:rPr>
              <a:t>: </a:t>
            </a:r>
            <a:r>
              <a:rPr lang="ru-RU" sz="1050" dirty="0">
                <a:solidFill>
                  <a:schemeClr val="bg1"/>
                </a:solidFill>
                <a:latin typeface="+mj-lt"/>
              </a:rPr>
              <a:t>Вилли Оливер, доктор философии</a:t>
            </a:r>
            <a:r>
              <a:rPr lang="en-US" sz="1050" dirty="0">
                <a:solidFill>
                  <a:schemeClr val="bg1"/>
                </a:solidFill>
                <a:latin typeface="+mj-lt"/>
              </a:rPr>
              <a:t> (</a:t>
            </a:r>
            <a:r>
              <a:rPr lang="ru-RU" sz="1050" dirty="0">
                <a:solidFill>
                  <a:schemeClr val="bg1"/>
                </a:solidFill>
                <a:latin typeface="+mj-lt"/>
              </a:rPr>
              <a:t>CFLE</a:t>
            </a:r>
            <a:r>
              <a:rPr lang="en-US" sz="1050" dirty="0">
                <a:solidFill>
                  <a:schemeClr val="bg1"/>
                </a:solidFill>
                <a:latin typeface="+mj-lt"/>
              </a:rPr>
              <a:t>)</a:t>
            </a:r>
            <a:r>
              <a:rPr lang="ru-RU" sz="1050" dirty="0">
                <a:solidFill>
                  <a:schemeClr val="bg1"/>
                </a:solidFill>
                <a:latin typeface="+mj-lt"/>
              </a:rPr>
              <a:t>, и Элейн Оливер, доктор философии (LCPC, CFLE), директоры «Департамента семейного служения Генеральной конференции  всемирной церкви адвентистов седьмого дня» в </a:t>
            </a:r>
            <a:r>
              <a:rPr lang="ru-RU" sz="1050" dirty="0" err="1">
                <a:solidFill>
                  <a:schemeClr val="bg1"/>
                </a:solidFill>
                <a:latin typeface="+mj-lt"/>
              </a:rPr>
              <a:t>Силвер-Спринг</a:t>
            </a:r>
            <a:r>
              <a:rPr lang="ru-RU" sz="1050" dirty="0">
                <a:solidFill>
                  <a:schemeClr val="bg1"/>
                </a:solidFill>
                <a:latin typeface="+mj-lt"/>
              </a:rPr>
              <a:t>, штат Мэриленд, США.</a:t>
            </a:r>
            <a:endParaRPr lang="en-US" sz="1050" dirty="0">
              <a:solidFill>
                <a:schemeClr val="bg1"/>
              </a:solidFill>
              <a:latin typeface="+mj-lt"/>
            </a:endParaRP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279398"/>
            <a:ext cx="6252210" cy="584775"/>
          </a:xfrm>
          <a:prstGeom prst="rect">
            <a:avLst/>
          </a:prstGeom>
        </p:spPr>
        <p:txBody>
          <a:bodyPr wrap="square" anchor="b">
            <a:spAutoFit/>
          </a:bodyPr>
          <a:lstStyle/>
          <a:p>
            <a:r>
              <a:rPr lang="ru-RU" sz="3200" b="1" dirty="0">
                <a:solidFill>
                  <a:srgbClr val="FDA400"/>
                </a:solidFill>
                <a:latin typeface="Avenir Next Condensed" panose="020B0506020202020204" pitchFamily="34" charset="0"/>
              </a:rPr>
              <a:t>Вопрос для обсуждения в группах</a:t>
            </a:r>
            <a:endParaRPr lang="en-US" sz="3200" b="1" dirty="0">
              <a:solidFill>
                <a:srgbClr val="FDA400"/>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225322" y="1753963"/>
            <a:ext cx="7458178" cy="3477875"/>
          </a:xfrm>
          <a:prstGeom prst="rect">
            <a:avLst/>
          </a:prstGeom>
          <a:noFill/>
        </p:spPr>
        <p:txBody>
          <a:bodyPr wrap="square" rtlCol="0" anchor="t" anchorCtr="0">
            <a:spAutoFit/>
          </a:bodyPr>
          <a:lstStyle/>
          <a:p>
            <a:pPr algn="ctr"/>
            <a:r>
              <a:rPr lang="ru-RU" sz="4400" i="1" dirty="0">
                <a:solidFill>
                  <a:schemeClr val="bg1"/>
                </a:solidFill>
              </a:rPr>
              <a:t>Обсудите примеры неблагоприятного детского опыта</a:t>
            </a:r>
            <a:r>
              <a:rPr lang="en-US" sz="4400" i="1" dirty="0">
                <a:solidFill>
                  <a:schemeClr val="bg1"/>
                </a:solidFill>
              </a:rPr>
              <a:t> </a:t>
            </a:r>
            <a:r>
              <a:rPr lang="ru-RU" sz="4400" i="1" dirty="0">
                <a:solidFill>
                  <a:schemeClr val="bg1"/>
                </a:solidFill>
              </a:rPr>
              <a:t>в целом</a:t>
            </a:r>
            <a:r>
              <a:rPr lang="en-US" sz="4400" i="1" dirty="0">
                <a:solidFill>
                  <a:schemeClr val="bg1"/>
                </a:solidFill>
              </a:rPr>
              <a:t>, </a:t>
            </a:r>
            <a:r>
              <a:rPr lang="ru-RU" sz="4400" i="1" dirty="0">
                <a:solidFill>
                  <a:schemeClr val="bg1"/>
                </a:solidFill>
              </a:rPr>
              <a:t>а также исходя из вашего личного опыта</a:t>
            </a:r>
            <a:endParaRPr lang="en-US" sz="4400" i="1" dirty="0">
              <a:solidFill>
                <a:schemeClr val="bg1"/>
              </a:solidFill>
            </a:endParaRPr>
          </a:p>
        </p:txBody>
      </p:sp>
    </p:spTree>
    <p:extLst>
      <p:ext uri="{BB962C8B-B14F-4D97-AF65-F5344CB8AC3E}">
        <p14:creationId xmlns:p14="http://schemas.microsoft.com/office/powerpoint/2010/main" val="353152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447639" y="294047"/>
            <a:ext cx="6750122" cy="523220"/>
          </a:xfrm>
          <a:prstGeom prst="rect">
            <a:avLst/>
          </a:prstGeom>
          <a:noFill/>
        </p:spPr>
        <p:txBody>
          <a:bodyPr wrap="square" rtlCol="0">
            <a:spAutoFit/>
          </a:bodyPr>
          <a:lstStyle/>
          <a:p>
            <a:r>
              <a:rPr lang="ru-RU" sz="2800" b="1" dirty="0">
                <a:solidFill>
                  <a:schemeClr val="bg1"/>
                </a:solidFill>
              </a:rPr>
              <a:t>Выделяют следующие виды  НДО:</a:t>
            </a:r>
            <a:endParaRPr lang="en-US" sz="2800" dirty="0">
              <a:solidFill>
                <a:schemeClr val="bg1"/>
              </a:solidFill>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185690" y="817267"/>
            <a:ext cx="3351530" cy="5844036"/>
          </a:xfrm>
          <a:prstGeom prst="rect">
            <a:avLst/>
          </a:prstGeom>
          <a:noFill/>
        </p:spPr>
        <p:txBody>
          <a:bodyPr wrap="square" rtlCol="0">
            <a:spAutoFit/>
          </a:bodyPr>
          <a:lstStyle/>
          <a:p>
            <a:pPr marL="742950" lvl="1" indent="-285750" algn="ctr">
              <a:lnSpc>
                <a:spcPct val="150000"/>
              </a:lnSpc>
              <a:buClr>
                <a:srgbClr val="E18F39"/>
              </a:buClr>
              <a:buFont typeface="Arial" panose="020B0604020202020204" pitchFamily="34" charset="0"/>
              <a:buChar char="•"/>
            </a:pPr>
            <a:r>
              <a:rPr lang="ru-RU" sz="2200" dirty="0"/>
              <a:t>Смерть родных (особенно родителей)</a:t>
            </a:r>
            <a:endParaRPr lang="en-US" sz="2200" dirty="0"/>
          </a:p>
          <a:p>
            <a:pPr marL="742950" lvl="1" indent="-285750" algn="ctr">
              <a:lnSpc>
                <a:spcPct val="150000"/>
              </a:lnSpc>
              <a:buClr>
                <a:srgbClr val="E18F39"/>
              </a:buClr>
              <a:buFont typeface="Arial" panose="020B0604020202020204" pitchFamily="34" charset="0"/>
              <a:buChar char="•"/>
            </a:pPr>
            <a:r>
              <a:rPr lang="ru-RU" sz="2200" dirty="0"/>
              <a:t>Физическое насилие</a:t>
            </a:r>
            <a:endParaRPr lang="en-US" sz="2200" dirty="0"/>
          </a:p>
          <a:p>
            <a:pPr marL="742950" lvl="1" indent="-285750" algn="ctr">
              <a:lnSpc>
                <a:spcPct val="150000"/>
              </a:lnSpc>
              <a:buClr>
                <a:srgbClr val="E18F39"/>
              </a:buClr>
              <a:buFont typeface="Arial" panose="020B0604020202020204" pitchFamily="34" charset="0"/>
              <a:buChar char="•"/>
            </a:pPr>
            <a:r>
              <a:rPr lang="ru-RU" sz="2200" dirty="0"/>
              <a:t>Развод родителей</a:t>
            </a:r>
            <a:endParaRPr lang="en-US" sz="2200" dirty="0"/>
          </a:p>
          <a:p>
            <a:pPr marL="742950" lvl="1" indent="-285750" algn="ctr">
              <a:lnSpc>
                <a:spcPct val="150000"/>
              </a:lnSpc>
              <a:buClr>
                <a:srgbClr val="E18F39"/>
              </a:buClr>
              <a:buFont typeface="Arial" panose="020B0604020202020204" pitchFamily="34" charset="0"/>
              <a:buChar char="•"/>
            </a:pPr>
            <a:r>
              <a:rPr lang="ru-RU" sz="2200" dirty="0"/>
              <a:t>Семейное насилие (жестокое обращение)</a:t>
            </a:r>
            <a:endParaRPr lang="en-US" sz="2200" dirty="0"/>
          </a:p>
          <a:p>
            <a:pPr marL="742950" lvl="1" indent="-285750" algn="ctr">
              <a:lnSpc>
                <a:spcPct val="150000"/>
              </a:lnSpc>
              <a:buClr>
                <a:srgbClr val="E18F39"/>
              </a:buClr>
              <a:buFont typeface="Arial" panose="020B0604020202020204" pitchFamily="34" charset="0"/>
              <a:buChar char="•"/>
            </a:pPr>
            <a:r>
              <a:rPr lang="ru-RU" sz="2200" dirty="0"/>
              <a:t>Недостаток внимания</a:t>
            </a:r>
            <a:endParaRPr lang="en-US" sz="2200" dirty="0"/>
          </a:p>
          <a:p>
            <a:pPr lvl="1">
              <a:lnSpc>
                <a:spcPct val="150000"/>
              </a:lnSpc>
              <a:buClr>
                <a:srgbClr val="E18F39"/>
              </a:buClr>
            </a:pPr>
            <a:endParaRPr lang="en-US" sz="800" dirty="0"/>
          </a:p>
        </p:txBody>
      </p:sp>
      <p:sp>
        <p:nvSpPr>
          <p:cNvPr id="6" name="TextBox 5">
            <a:extLst>
              <a:ext uri="{FF2B5EF4-FFF2-40B4-BE49-F238E27FC236}">
                <a16:creationId xmlns:a16="http://schemas.microsoft.com/office/drawing/2014/main" xmlns="" id="{AA4346AA-C402-46CF-6874-76B2D336D284}"/>
              </a:ext>
            </a:extLst>
          </p:cNvPr>
          <p:cNvSpPr txBox="1"/>
          <p:nvPr/>
        </p:nvSpPr>
        <p:spPr>
          <a:xfrm>
            <a:off x="3679960" y="1062210"/>
            <a:ext cx="4674541" cy="5170646"/>
          </a:xfrm>
          <a:prstGeom prst="rect">
            <a:avLst/>
          </a:prstGeom>
          <a:noFill/>
        </p:spPr>
        <p:txBody>
          <a:bodyPr wrap="square">
            <a:spAutoFit/>
          </a:bodyPr>
          <a:lstStyle/>
          <a:p>
            <a:pPr marL="742950" lvl="1" indent="-285750" algn="ctr">
              <a:buClr>
                <a:srgbClr val="E18F39"/>
              </a:buClr>
              <a:buFont typeface="Arial" panose="020B0604020202020204" pitchFamily="34" charset="0"/>
              <a:buChar char="•"/>
            </a:pPr>
            <a:r>
              <a:rPr lang="ru-RU" sz="2200" dirty="0"/>
              <a:t>Попытка самоубийства или его совершение одним из членов семьи</a:t>
            </a:r>
          </a:p>
          <a:p>
            <a:pPr marL="742950" lvl="1" indent="-285750" algn="ctr">
              <a:buClr>
                <a:srgbClr val="E18F39"/>
              </a:buClr>
              <a:buFont typeface="Arial" panose="020B0604020202020204" pitchFamily="34" charset="0"/>
              <a:buChar char="•"/>
            </a:pPr>
            <a:r>
              <a:rPr lang="ru-RU" sz="2200" dirty="0"/>
              <a:t>Наблюдение за насильственных действиями</a:t>
            </a:r>
            <a:endParaRPr lang="en-US" sz="2200" dirty="0"/>
          </a:p>
          <a:p>
            <a:pPr marL="742950" lvl="1" indent="-285750" algn="ctr">
              <a:lnSpc>
                <a:spcPct val="150000"/>
              </a:lnSpc>
              <a:buClr>
                <a:srgbClr val="E18F39"/>
              </a:buClr>
              <a:buFont typeface="Arial" panose="020B0604020202020204" pitchFamily="34" charset="0"/>
              <a:buChar char="•"/>
            </a:pPr>
            <a:r>
              <a:rPr lang="ru-RU" sz="2200" dirty="0"/>
              <a:t>Употребление наркотических веществ</a:t>
            </a:r>
            <a:endParaRPr lang="en-US" sz="2200" dirty="0"/>
          </a:p>
          <a:p>
            <a:pPr marL="742950" lvl="1" indent="-285750" algn="ctr">
              <a:lnSpc>
                <a:spcPct val="150000"/>
              </a:lnSpc>
              <a:buClr>
                <a:srgbClr val="E18F39"/>
              </a:buClr>
              <a:buFont typeface="Arial" panose="020B0604020202020204" pitchFamily="34" charset="0"/>
              <a:buChar char="•"/>
            </a:pPr>
            <a:r>
              <a:rPr lang="ru-RU" sz="2200" dirty="0"/>
              <a:t>Наличие психических заболеваний</a:t>
            </a:r>
            <a:endParaRPr lang="en-US" sz="2200" dirty="0"/>
          </a:p>
          <a:p>
            <a:pPr marL="742950" lvl="1" indent="-285750" algn="ctr">
              <a:buClr>
                <a:srgbClr val="E18F39"/>
              </a:buClr>
              <a:buFont typeface="Arial" panose="020B0604020202020204" pitchFamily="34" charset="0"/>
              <a:buChar char="•"/>
            </a:pPr>
            <a:r>
              <a:rPr lang="ru-RU" sz="2200" dirty="0"/>
              <a:t>Тюремное заключение одного из членов семьи</a:t>
            </a:r>
            <a:endParaRPr lang="en-US" sz="2200" dirty="0"/>
          </a:p>
          <a:p>
            <a:pPr marL="742950" lvl="1" indent="-285750" algn="ctr">
              <a:buClr>
                <a:srgbClr val="E18F39"/>
              </a:buClr>
              <a:buFont typeface="Arial" panose="020B0604020202020204" pitchFamily="34" charset="0"/>
              <a:buChar char="•"/>
            </a:pPr>
            <a:r>
              <a:rPr lang="ru-RU" sz="2200" dirty="0"/>
              <a:t>Война или политический конфликт</a:t>
            </a:r>
            <a:r>
              <a:rPr lang="en-US" sz="2200" dirty="0"/>
              <a:t>, </a:t>
            </a:r>
            <a:r>
              <a:rPr lang="ru-RU" sz="2200" dirty="0"/>
              <a:t>беженство</a:t>
            </a:r>
            <a:endParaRPr lang="en-US" sz="2200" dirty="0"/>
          </a:p>
        </p:txBody>
      </p:sp>
    </p:spTree>
    <p:extLst>
      <p:ext uri="{BB962C8B-B14F-4D97-AF65-F5344CB8AC3E}">
        <p14:creationId xmlns:p14="http://schemas.microsoft.com/office/powerpoint/2010/main" val="249038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91936"/>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pPr algn="ctr"/>
            <a:r>
              <a:rPr lang="ru-RU" sz="2800" b="1" dirty="0">
                <a:solidFill>
                  <a:schemeClr val="bg1"/>
                </a:solidFill>
                <a:latin typeface="Avenir Next Condensed" panose="020B0506020202020204" pitchFamily="34" charset="0"/>
              </a:rPr>
              <a:t>Многие виды НДО возможно</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предотвратить</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443841"/>
            <a:ext cx="7451314" cy="4154984"/>
          </a:xfrm>
          <a:prstGeom prst="rect">
            <a:avLst/>
          </a:prstGeom>
          <a:noFill/>
        </p:spPr>
        <p:txBody>
          <a:bodyPr wrap="square" rtlCol="0">
            <a:spAutoFit/>
          </a:bodyPr>
          <a:lstStyle/>
          <a:p>
            <a:pPr marL="285750" indent="-285750" algn="ctr">
              <a:buClr>
                <a:srgbClr val="E18F39"/>
              </a:buClr>
              <a:buFont typeface="Arial" panose="020B0604020202020204" pitchFamily="34" charset="0"/>
              <a:buChar char="•"/>
            </a:pPr>
            <a:r>
              <a:rPr lang="ru-RU" sz="2400" dirty="0"/>
              <a:t>Крайне важно научиться определять факторы риска для того</a:t>
            </a:r>
            <a:r>
              <a:rPr lang="en-US" sz="2400" dirty="0"/>
              <a:t>, </a:t>
            </a:r>
            <a:r>
              <a:rPr lang="ru-RU" sz="2400" dirty="0"/>
              <a:t>чтобы суметь вовремя предотвратить формирование неблагоприятного детского опыта</a:t>
            </a:r>
            <a:r>
              <a:rPr lang="en-US" sz="2400" dirty="0"/>
              <a:t>.</a:t>
            </a:r>
            <a:endParaRPr lang="ru-RU" sz="2400" dirty="0"/>
          </a:p>
          <a:p>
            <a:pPr algn="ctr">
              <a:buClr>
                <a:srgbClr val="E18F39"/>
              </a:buClr>
            </a:pPr>
            <a:r>
              <a:rPr lang="en-US" sz="2400" dirty="0"/>
              <a:t> </a:t>
            </a:r>
          </a:p>
          <a:p>
            <a:pPr marL="285750" indent="-285750" algn="ctr">
              <a:buClr>
                <a:srgbClr val="E18F39"/>
              </a:buClr>
              <a:buFont typeface="Arial" panose="020B0604020202020204" pitchFamily="34" charset="0"/>
              <a:buChar char="•"/>
            </a:pPr>
            <a:r>
              <a:rPr lang="ru-RU" sz="2400" dirty="0"/>
              <a:t>В первую очередь родителям необходимо создать безопасную</a:t>
            </a:r>
            <a:r>
              <a:rPr lang="en-US" sz="2400" dirty="0"/>
              <a:t>, </a:t>
            </a:r>
            <a:r>
              <a:rPr lang="ru-RU" sz="2400" dirty="0"/>
              <a:t>благоприятную домашнюю атмосферу</a:t>
            </a:r>
            <a:r>
              <a:rPr lang="en-US" sz="2400" dirty="0"/>
              <a:t>, </a:t>
            </a:r>
            <a:r>
              <a:rPr lang="ru-RU" sz="2400" dirty="0"/>
              <a:t>а также стремиться к созиданию доверительных отношений с детьми</a:t>
            </a:r>
            <a:r>
              <a:rPr lang="en-US" sz="2400" dirty="0"/>
              <a:t>. </a:t>
            </a:r>
            <a:r>
              <a:rPr lang="ru-RU" sz="2400" dirty="0"/>
              <a:t> Таким образом детям будет гораздо легче справляться с негативными эмоциями и трудностями</a:t>
            </a:r>
            <a:r>
              <a:rPr lang="en-US" sz="2400" dirty="0"/>
              <a:t>, </a:t>
            </a:r>
            <a:r>
              <a:rPr lang="ru-RU" sz="2400" dirty="0"/>
              <a:t> которые будут встречаться на их пути</a:t>
            </a:r>
            <a:r>
              <a:rPr lang="en-US" sz="2400" dirty="0"/>
              <a:t>. </a:t>
            </a:r>
          </a:p>
        </p:txBody>
      </p:sp>
    </p:spTree>
    <p:extLst>
      <p:ext uri="{BB962C8B-B14F-4D97-AF65-F5344CB8AC3E}">
        <p14:creationId xmlns:p14="http://schemas.microsoft.com/office/powerpoint/2010/main" val="168878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397"/>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802997" y="1218767"/>
            <a:ext cx="7451314" cy="4493538"/>
          </a:xfrm>
          <a:prstGeom prst="rect">
            <a:avLst/>
          </a:prstGeom>
          <a:noFill/>
        </p:spPr>
        <p:txBody>
          <a:bodyPr wrap="square" rtlCol="0">
            <a:spAutoFit/>
          </a:bodyPr>
          <a:lstStyle/>
          <a:p>
            <a:pPr algn="ctr">
              <a:buClr>
                <a:srgbClr val="E18F39"/>
              </a:buClr>
            </a:pPr>
            <a:r>
              <a:rPr lang="ru-RU" sz="2600" i="1" dirty="0"/>
              <a:t>«Взаимоотношения родителей в значительной степени создают атмосферу домашнего круга, и если между отцом и матерью имеют место раздоры, детей заражает этот дух. Сотворите в вашем доме атмосферу трогательной заботы. Если вы вдруг стали чужими друг другу и чувствуете, что из вас не получились библейские христиане, скорее обратитесь за помощью к Господу; ибо характер, который вам присущ во время испытания, может оказаться все тем же и в пришествие Христа. </a:t>
            </a:r>
            <a:endParaRPr lang="en-US" sz="2600" i="1" dirty="0"/>
          </a:p>
        </p:txBody>
      </p:sp>
      <p:sp>
        <p:nvSpPr>
          <p:cNvPr id="6" name="TextBox 5">
            <a:extLst>
              <a:ext uri="{FF2B5EF4-FFF2-40B4-BE49-F238E27FC236}">
                <a16:creationId xmlns:a16="http://schemas.microsoft.com/office/drawing/2014/main" xmlns="" id="{F91D12FD-CB07-4A45-A900-8080DB1E1C0E}"/>
              </a:ext>
            </a:extLst>
          </p:cNvPr>
          <p:cNvSpPr txBox="1"/>
          <p:nvPr/>
        </p:nvSpPr>
        <p:spPr>
          <a:xfrm>
            <a:off x="560069" y="317323"/>
            <a:ext cx="7937171"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Эллен Уайт в книге</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Христианский дом</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пишет:</a:t>
            </a:r>
            <a:endParaRPr lang="en-US" sz="28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08027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846343" y="1569851"/>
            <a:ext cx="7451314" cy="4401205"/>
          </a:xfrm>
          <a:prstGeom prst="rect">
            <a:avLst/>
          </a:prstGeom>
          <a:noFill/>
        </p:spPr>
        <p:txBody>
          <a:bodyPr wrap="square" rtlCol="0">
            <a:spAutoFit/>
          </a:bodyPr>
          <a:lstStyle/>
          <a:p>
            <a:pPr algn="ctr">
              <a:buClr>
                <a:srgbClr val="E18F39"/>
              </a:buClr>
            </a:pPr>
            <a:r>
              <a:rPr lang="ru-RU" sz="2600" i="1" dirty="0"/>
              <a:t>Если вы хотите быть на небе, — а там будут только те, кто святы, — то сначала вы должны стать святыми на земле. Черты характера, которые вы развиваете, не будут изменены после смерти или в момент воскресения. Вы подниметесь из могилы с тем же характером, который был у вас, когда вы жили в семье и в обществе».</a:t>
            </a:r>
          </a:p>
          <a:p>
            <a:pPr algn="ctr">
              <a:buClr>
                <a:srgbClr val="E18F39"/>
              </a:buClr>
            </a:pPr>
            <a:endParaRPr lang="ru-RU" sz="2400" dirty="0"/>
          </a:p>
          <a:p>
            <a:pPr algn="ctr">
              <a:buClr>
                <a:srgbClr val="E18F39"/>
              </a:buClr>
            </a:pPr>
            <a:endParaRPr lang="ru-RU" sz="2400" dirty="0"/>
          </a:p>
          <a:p>
            <a:pPr algn="ctr">
              <a:buClr>
                <a:srgbClr val="E18F39"/>
              </a:buClr>
            </a:pPr>
            <a:r>
              <a:rPr lang="ru-RU" sz="2400" dirty="0"/>
              <a:t>«Христианский дом»</a:t>
            </a:r>
            <a:r>
              <a:rPr lang="en-US" sz="2400" i="1" dirty="0"/>
              <a:t>, </a:t>
            </a:r>
            <a:r>
              <a:rPr lang="ru-RU" sz="2400" dirty="0"/>
              <a:t>глава 1</a:t>
            </a:r>
            <a:endParaRPr lang="en-US" sz="2400" dirty="0"/>
          </a:p>
        </p:txBody>
      </p:sp>
      <p:sp>
        <p:nvSpPr>
          <p:cNvPr id="6" name="TextBox 5">
            <a:extLst>
              <a:ext uri="{FF2B5EF4-FFF2-40B4-BE49-F238E27FC236}">
                <a16:creationId xmlns:a16="http://schemas.microsoft.com/office/drawing/2014/main" xmlns="" id="{B96C6785-506F-7C46-8997-1CB885C8F541}"/>
              </a:ext>
            </a:extLst>
          </p:cNvPr>
          <p:cNvSpPr txBox="1"/>
          <p:nvPr/>
        </p:nvSpPr>
        <p:spPr>
          <a:xfrm>
            <a:off x="560069" y="317323"/>
            <a:ext cx="7937171"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Эллен Уайт в книге</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Христианский дом</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пишет:</a:t>
            </a:r>
            <a:endParaRPr lang="en-US" sz="28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140371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300251" y="231706"/>
            <a:ext cx="9144000"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Стили родительского воспитания</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и психическое здоровье</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300251" y="1407090"/>
            <a:ext cx="8038771" cy="3709349"/>
          </a:xfrm>
          <a:prstGeom prst="rect">
            <a:avLst/>
          </a:prstGeom>
          <a:noFill/>
        </p:spPr>
        <p:txBody>
          <a:bodyPr wrap="square" rtlCol="0">
            <a:spAutoFit/>
          </a:bodyPr>
          <a:lstStyle/>
          <a:p>
            <a:pPr algn="ctr">
              <a:lnSpc>
                <a:spcPct val="150000"/>
              </a:lnSpc>
              <a:buClr>
                <a:srgbClr val="E18F39"/>
              </a:buClr>
            </a:pPr>
            <a:r>
              <a:rPr lang="ru-RU" sz="3200" b="1" dirty="0"/>
              <a:t>Стили родительского воспитания:</a:t>
            </a:r>
            <a:endParaRPr lang="en-US" sz="3200" b="1" dirty="0"/>
          </a:p>
          <a:p>
            <a:pPr marL="3028950" lvl="6" indent="-285750">
              <a:lnSpc>
                <a:spcPct val="150000"/>
              </a:lnSpc>
              <a:buClr>
                <a:srgbClr val="E18F39"/>
              </a:buClr>
              <a:buFont typeface="Arial" panose="020B0604020202020204" pitchFamily="34" charset="0"/>
              <a:buChar char="•"/>
            </a:pPr>
            <a:r>
              <a:rPr lang="ru-RU" sz="3200" b="1" dirty="0"/>
              <a:t>Авторитарный</a:t>
            </a:r>
            <a:endParaRPr lang="en-US" sz="3200" dirty="0"/>
          </a:p>
          <a:p>
            <a:pPr marL="3028950" lvl="6" indent="-285750">
              <a:lnSpc>
                <a:spcPct val="150000"/>
              </a:lnSpc>
              <a:buClr>
                <a:srgbClr val="E18F39"/>
              </a:buClr>
              <a:buFont typeface="Arial" panose="020B0604020202020204" pitchFamily="34" charset="0"/>
              <a:buChar char="•"/>
            </a:pPr>
            <a:r>
              <a:rPr lang="ru-RU" sz="3200" b="1" dirty="0"/>
              <a:t>Либеральный</a:t>
            </a:r>
            <a:r>
              <a:rPr lang="en-US" sz="3200" dirty="0"/>
              <a:t> </a:t>
            </a:r>
          </a:p>
          <a:p>
            <a:pPr marL="3028950" lvl="6" indent="-285750">
              <a:lnSpc>
                <a:spcPct val="150000"/>
              </a:lnSpc>
              <a:buClr>
                <a:srgbClr val="E18F39"/>
              </a:buClr>
              <a:buFont typeface="Arial" panose="020B0604020202020204" pitchFamily="34" charset="0"/>
              <a:buChar char="•"/>
            </a:pPr>
            <a:r>
              <a:rPr lang="ru-RU" sz="3200" b="1" dirty="0"/>
              <a:t>Индифферентный</a:t>
            </a:r>
            <a:endParaRPr lang="en-US" sz="3200" dirty="0"/>
          </a:p>
          <a:p>
            <a:pPr marL="3028950" lvl="6" indent="-285750">
              <a:lnSpc>
                <a:spcPct val="150000"/>
              </a:lnSpc>
              <a:buClr>
                <a:srgbClr val="E18F39"/>
              </a:buClr>
              <a:buFont typeface="Arial" panose="020B0604020202020204" pitchFamily="34" charset="0"/>
              <a:buChar char="•"/>
            </a:pPr>
            <a:r>
              <a:rPr lang="ru-RU" sz="3200" b="1" dirty="0"/>
              <a:t>Авторитетный</a:t>
            </a:r>
            <a:r>
              <a:rPr lang="en-US" sz="3200" dirty="0"/>
              <a:t> </a:t>
            </a:r>
          </a:p>
        </p:txBody>
      </p:sp>
    </p:spTree>
    <p:extLst>
      <p:ext uri="{BB962C8B-B14F-4D97-AF65-F5344CB8AC3E}">
        <p14:creationId xmlns:p14="http://schemas.microsoft.com/office/powerpoint/2010/main" val="143535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42030" y="142069"/>
            <a:ext cx="6252210" cy="1077218"/>
          </a:xfrm>
          <a:prstGeom prst="rect">
            <a:avLst/>
          </a:prstGeom>
        </p:spPr>
        <p:txBody>
          <a:bodyPr wrap="square" anchor="b">
            <a:spAutoFit/>
          </a:bodyPr>
          <a:lstStyle/>
          <a:p>
            <a:r>
              <a:rPr lang="ru-RU" sz="3200" b="1" dirty="0">
                <a:solidFill>
                  <a:srgbClr val="FDA400"/>
                </a:solidFill>
                <a:latin typeface="Avenir Next Condensed" panose="020B0506020202020204" pitchFamily="34" charset="0"/>
              </a:rPr>
              <a:t>Вопросы для обсуждения в группах</a:t>
            </a:r>
            <a:endParaRPr lang="en-US" sz="3200" b="1" dirty="0">
              <a:solidFill>
                <a:srgbClr val="FDA400"/>
              </a:solidFill>
              <a:latin typeface="Avenir Next Condensed" panose="020B0506020202020204" pitchFamily="34" charset="0"/>
            </a:endParaRPr>
          </a:p>
          <a:p>
            <a:endParaRPr lang="en-US" sz="3200" b="1" dirty="0">
              <a:solidFill>
                <a:srgbClr val="FDA400"/>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242030" y="789860"/>
            <a:ext cx="7458178" cy="5078313"/>
          </a:xfrm>
          <a:prstGeom prst="rect">
            <a:avLst/>
          </a:prstGeom>
          <a:noFill/>
        </p:spPr>
        <p:txBody>
          <a:bodyPr wrap="square" rtlCol="0" anchor="t" anchorCtr="0">
            <a:spAutoFit/>
          </a:bodyPr>
          <a:lstStyle/>
          <a:p>
            <a:pPr algn="ctr">
              <a:buClr>
                <a:srgbClr val="E18F39"/>
              </a:buClr>
            </a:pPr>
            <a:r>
              <a:rPr lang="ru-RU" sz="3600" b="1" i="1" dirty="0">
                <a:solidFill>
                  <a:schemeClr val="bg1"/>
                </a:solidFill>
              </a:rPr>
              <a:t>Поделитесь</a:t>
            </a:r>
            <a:r>
              <a:rPr lang="en-US" sz="3600" b="1" i="1" dirty="0">
                <a:solidFill>
                  <a:schemeClr val="bg1"/>
                </a:solidFill>
              </a:rPr>
              <a:t>, </a:t>
            </a:r>
            <a:r>
              <a:rPr lang="ru-RU" sz="3600" b="1" i="1" dirty="0">
                <a:solidFill>
                  <a:schemeClr val="bg1"/>
                </a:solidFill>
              </a:rPr>
              <a:t>в какой атмосфере взрослели вы?</a:t>
            </a:r>
          </a:p>
          <a:p>
            <a:pPr algn="ctr">
              <a:buClr>
                <a:srgbClr val="E18F39"/>
              </a:buClr>
            </a:pPr>
            <a:endParaRPr lang="en-US" sz="3600" b="1" i="1" dirty="0">
              <a:solidFill>
                <a:schemeClr val="bg1"/>
              </a:solidFill>
            </a:endParaRPr>
          </a:p>
          <a:p>
            <a:pPr algn="ctr">
              <a:buClr>
                <a:srgbClr val="E18F39"/>
              </a:buClr>
            </a:pPr>
            <a:r>
              <a:rPr lang="ru-RU" sz="3600" b="1" i="1" dirty="0">
                <a:solidFill>
                  <a:schemeClr val="bg1"/>
                </a:solidFill>
              </a:rPr>
              <a:t> Какого стиля воспитания придерживались ваши родители?</a:t>
            </a:r>
          </a:p>
          <a:p>
            <a:pPr algn="ctr">
              <a:buClr>
                <a:srgbClr val="E18F39"/>
              </a:buClr>
            </a:pPr>
            <a:r>
              <a:rPr lang="en-US" sz="3600" b="1" i="1" dirty="0">
                <a:solidFill>
                  <a:schemeClr val="bg1"/>
                </a:solidFill>
              </a:rPr>
              <a:t> </a:t>
            </a:r>
            <a:r>
              <a:rPr lang="ru-RU" sz="3600" b="1" i="1" dirty="0">
                <a:solidFill>
                  <a:schemeClr val="bg1"/>
                </a:solidFill>
              </a:rPr>
              <a:t/>
            </a:r>
            <a:br>
              <a:rPr lang="ru-RU" sz="3600" b="1" i="1" dirty="0">
                <a:solidFill>
                  <a:schemeClr val="bg1"/>
                </a:solidFill>
              </a:rPr>
            </a:br>
            <a:r>
              <a:rPr lang="ru-RU" sz="3600" b="1" i="1" dirty="0">
                <a:solidFill>
                  <a:schemeClr val="bg1"/>
                </a:solidFill>
              </a:rPr>
              <a:t>Сравните методы воспитания ваших родителей с теми</a:t>
            </a:r>
            <a:r>
              <a:rPr lang="en-US" sz="3600" b="1" i="1" dirty="0">
                <a:solidFill>
                  <a:schemeClr val="bg1"/>
                </a:solidFill>
              </a:rPr>
              <a:t>,</a:t>
            </a:r>
            <a:r>
              <a:rPr lang="ru-RU" sz="3600" b="1" i="1" dirty="0">
                <a:solidFill>
                  <a:schemeClr val="bg1"/>
                </a:solidFill>
              </a:rPr>
              <a:t> которые применяете вы к своим детям</a:t>
            </a:r>
            <a:r>
              <a:rPr lang="en-US" sz="3600" b="1" i="1" dirty="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163632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Дети и границы</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646759" y="939099"/>
            <a:ext cx="7760641" cy="5324535"/>
          </a:xfrm>
          <a:prstGeom prst="rect">
            <a:avLst/>
          </a:prstGeom>
          <a:noFill/>
        </p:spPr>
        <p:txBody>
          <a:bodyPr wrap="square" rtlCol="0">
            <a:spAutoFit/>
          </a:bodyPr>
          <a:lstStyle/>
          <a:p>
            <a:pPr>
              <a:buClr>
                <a:srgbClr val="E18F39"/>
              </a:buClr>
            </a:pPr>
            <a:r>
              <a:rPr lang="ru-RU" sz="2400" dirty="0"/>
              <a:t>В результате научных исследований в области воспитания детей было выявлено два фактора, влияющих на развитие отношений между родителями и детьми:</a:t>
            </a:r>
            <a:endParaRPr lang="en-US" sz="2400" dirty="0"/>
          </a:p>
          <a:p>
            <a:pPr algn="just">
              <a:buClr>
                <a:srgbClr val="E18F39"/>
              </a:buClr>
            </a:pPr>
            <a:endParaRPr lang="ru-RU" sz="2800" b="1" dirty="0"/>
          </a:p>
          <a:p>
            <a:pPr marL="742950" lvl="1" indent="-285750" algn="r">
              <a:buClr>
                <a:srgbClr val="E18F39"/>
              </a:buClr>
              <a:buFont typeface="Arial" panose="020B0604020202020204" pitchFamily="34" charset="0"/>
              <a:buChar char="•"/>
            </a:pPr>
            <a:r>
              <a:rPr lang="ru-RU" sz="2400" b="1" dirty="0"/>
              <a:t>Родительская поддержка</a:t>
            </a:r>
            <a:r>
              <a:rPr lang="ru-RU" sz="2400" dirty="0"/>
              <a:t> </a:t>
            </a:r>
            <a:r>
              <a:rPr lang="en-US" sz="2400" dirty="0"/>
              <a:t>– </a:t>
            </a:r>
            <a:r>
              <a:rPr lang="ru-RU" sz="2400" dirty="0"/>
              <a:t>способствует сохранению теплых отношений и высокому уровню привязанности</a:t>
            </a:r>
            <a:r>
              <a:rPr lang="en-US" sz="2400" dirty="0"/>
              <a:t>. </a:t>
            </a:r>
            <a:r>
              <a:rPr lang="ru-RU" sz="2400" dirty="0"/>
              <a:t>Поддержка со стороны родителей  помогает ребенку чувствовать себя ценным и любимым</a:t>
            </a:r>
            <a:r>
              <a:rPr lang="en-US" sz="2400" dirty="0"/>
              <a:t>,</a:t>
            </a:r>
            <a:r>
              <a:rPr lang="ru-RU" sz="2400" dirty="0"/>
              <a:t> несмотря на ошибки и неудачи;</a:t>
            </a:r>
            <a:r>
              <a:rPr lang="en-US" sz="2400" dirty="0"/>
              <a:t> </a:t>
            </a:r>
            <a:r>
              <a:rPr lang="ru-RU" sz="2400" dirty="0"/>
              <a:t>поверить себя и в свои способности</a:t>
            </a:r>
            <a:r>
              <a:rPr lang="en-US" sz="2400" dirty="0"/>
              <a:t>.</a:t>
            </a:r>
          </a:p>
          <a:p>
            <a:pPr lvl="1" algn="r">
              <a:buClr>
                <a:srgbClr val="E18F39"/>
              </a:buClr>
            </a:pPr>
            <a:endParaRPr lang="en-US" sz="2400" dirty="0"/>
          </a:p>
          <a:p>
            <a:pPr marL="742950" lvl="1" indent="-285750" algn="r">
              <a:buClr>
                <a:srgbClr val="E18F39"/>
              </a:buClr>
              <a:buFont typeface="Arial" panose="020B0604020202020204" pitchFamily="34" charset="0"/>
              <a:buChar char="•"/>
            </a:pPr>
            <a:r>
              <a:rPr lang="ru-RU" sz="2400" b="1" dirty="0"/>
              <a:t>Родительский контроль</a:t>
            </a:r>
            <a:r>
              <a:rPr lang="ru-RU" sz="2400" dirty="0"/>
              <a:t> - одна из базисных характеристик семейного воспитания</a:t>
            </a:r>
            <a:r>
              <a:rPr lang="en-US" sz="2400" dirty="0"/>
              <a:t>, </a:t>
            </a:r>
            <a:r>
              <a:rPr lang="ru-RU" sz="2400" dirty="0"/>
              <a:t>в процессе которого формируются границы ребенка</a:t>
            </a:r>
            <a:r>
              <a:rPr lang="en-US" sz="2400" dirty="0"/>
              <a:t>.</a:t>
            </a:r>
          </a:p>
        </p:txBody>
      </p:sp>
    </p:spTree>
    <p:extLst>
      <p:ext uri="{BB962C8B-B14F-4D97-AF65-F5344CB8AC3E}">
        <p14:creationId xmlns:p14="http://schemas.microsoft.com/office/powerpoint/2010/main" val="136559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Дети и границы</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303868"/>
            <a:ext cx="7451314" cy="4801314"/>
          </a:xfrm>
          <a:prstGeom prst="rect">
            <a:avLst/>
          </a:prstGeom>
          <a:noFill/>
        </p:spPr>
        <p:txBody>
          <a:bodyPr wrap="square" rtlCol="0">
            <a:spAutoFit/>
          </a:bodyPr>
          <a:lstStyle/>
          <a:p>
            <a:pPr algn="ctr"/>
            <a:endParaRPr lang="en-US" sz="3200" b="1" i="1" dirty="0"/>
          </a:p>
          <a:p>
            <a:pPr algn="ctr"/>
            <a:r>
              <a:rPr lang="ru-RU" sz="3200" i="1" dirty="0"/>
              <a:t>«Сущность границ — самообладание, ответственность, свобода и любовь. Это основные составляющие духовной жизни. Любовь и послушание Господу – это лучший результат родительского воспитания</a:t>
            </a:r>
            <a:r>
              <a:rPr lang="en-US" sz="3200" i="1" dirty="0"/>
              <a:t>. </a:t>
            </a:r>
            <a:r>
              <a:rPr lang="ru-RU" sz="3200" i="1" dirty="0"/>
              <a:t>Весь вопрос в том, как этого добиться»?</a:t>
            </a:r>
            <a:endParaRPr lang="en-US" sz="3200" i="1" dirty="0"/>
          </a:p>
          <a:p>
            <a:pPr algn="ctr"/>
            <a:endParaRPr lang="en-US" sz="3200" b="1" i="1" dirty="0"/>
          </a:p>
          <a:p>
            <a:pPr algn="ctr" fontAlgn="base"/>
            <a:r>
              <a:rPr lang="ru-RU" dirty="0"/>
              <a:t>Генри </a:t>
            </a:r>
            <a:r>
              <a:rPr lang="ru-RU" dirty="0" err="1"/>
              <a:t>Клауд</a:t>
            </a:r>
            <a:r>
              <a:rPr lang="ru-RU" dirty="0"/>
              <a:t>, Джон </a:t>
            </a:r>
            <a:r>
              <a:rPr lang="ru-RU" dirty="0" err="1"/>
              <a:t>Таунсенд</a:t>
            </a:r>
            <a:r>
              <a:rPr lang="ru-RU" dirty="0"/>
              <a:t> «Дети: границы, границы…»</a:t>
            </a:r>
            <a:r>
              <a:rPr lang="en-US" dirty="0"/>
              <a:t>, </a:t>
            </a:r>
            <a:r>
              <a:rPr lang="ru-RU" dirty="0" err="1"/>
              <a:t>стр</a:t>
            </a:r>
            <a:r>
              <a:rPr lang="en-US" dirty="0"/>
              <a:t>. 19</a:t>
            </a:r>
            <a:endParaRPr lang="ru-RU" dirty="0"/>
          </a:p>
        </p:txBody>
      </p:sp>
    </p:spTree>
    <p:extLst>
      <p:ext uri="{BB962C8B-B14F-4D97-AF65-F5344CB8AC3E}">
        <p14:creationId xmlns:p14="http://schemas.microsoft.com/office/powerpoint/2010/main" val="155139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7618730"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Дети и границы</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702387" y="1020200"/>
            <a:ext cx="7739226" cy="5016758"/>
          </a:xfrm>
          <a:prstGeom prst="rect">
            <a:avLst/>
          </a:prstGeom>
          <a:noFill/>
        </p:spPr>
        <p:txBody>
          <a:bodyPr wrap="square" rtlCol="0">
            <a:spAutoFit/>
          </a:bodyPr>
          <a:lstStyle/>
          <a:p>
            <a:r>
              <a:rPr lang="ru-RU" sz="2400" dirty="0"/>
              <a:t>В большинстве случаев</a:t>
            </a:r>
            <a:r>
              <a:rPr lang="en-US" sz="2400" dirty="0"/>
              <a:t> </a:t>
            </a:r>
            <a:r>
              <a:rPr lang="ru-RU" sz="2400" dirty="0"/>
              <a:t>дети</a:t>
            </a:r>
            <a:r>
              <a:rPr lang="en-US" sz="2400" dirty="0"/>
              <a:t>,</a:t>
            </a:r>
            <a:r>
              <a:rPr lang="ru-RU" sz="2400" dirty="0"/>
              <a:t> родители которых поддерживают здоровый баланс в воспитании (между  родительской поддержкой и контролем), не имеют проблем с эмоциональным здоровьем во взрослом возрасте</a:t>
            </a:r>
            <a:r>
              <a:rPr lang="en-US" sz="2400" dirty="0"/>
              <a:t>. </a:t>
            </a:r>
            <a:endParaRPr lang="ru-RU" sz="2400" dirty="0"/>
          </a:p>
          <a:p>
            <a:endParaRPr lang="ru-RU" sz="3200" dirty="0"/>
          </a:p>
          <a:p>
            <a:r>
              <a:rPr lang="ru-RU" sz="2400" dirty="0"/>
              <a:t>Ребенок склонен перенимать родительские ценности</a:t>
            </a:r>
            <a:r>
              <a:rPr lang="en-US" sz="2400" dirty="0"/>
              <a:t>,</a:t>
            </a:r>
            <a:r>
              <a:rPr lang="ru-RU" sz="2400" dirty="0"/>
              <a:t> поэтому крайне важно держать верный курс на созидательное воспитание</a:t>
            </a:r>
            <a:r>
              <a:rPr lang="en-US" sz="2400" dirty="0"/>
              <a:t>.</a:t>
            </a:r>
          </a:p>
          <a:p>
            <a:endParaRPr lang="ru-RU" sz="2400" dirty="0"/>
          </a:p>
          <a:p>
            <a:r>
              <a:rPr lang="ru-RU" sz="2400" dirty="0"/>
              <a:t>Воспитание в благоприятной среде способствует здоровому моральному развитию</a:t>
            </a:r>
            <a:r>
              <a:rPr lang="en-US" sz="2400" dirty="0"/>
              <a:t>, </a:t>
            </a:r>
            <a:r>
              <a:rPr lang="ru-RU" sz="2400" dirty="0"/>
              <a:t>формирует социальную ответственность человека</a:t>
            </a:r>
            <a:r>
              <a:rPr lang="en-US" sz="2400" dirty="0"/>
              <a:t>. </a:t>
            </a:r>
          </a:p>
        </p:txBody>
      </p:sp>
    </p:spTree>
    <p:extLst>
      <p:ext uri="{BB962C8B-B14F-4D97-AF65-F5344CB8AC3E}">
        <p14:creationId xmlns:p14="http://schemas.microsoft.com/office/powerpoint/2010/main" val="249619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464536" y="48352"/>
            <a:ext cx="6750122" cy="671851"/>
          </a:xfrm>
          <a:prstGeom prst="rect">
            <a:avLst/>
          </a:prstGeom>
          <a:noFill/>
        </p:spPr>
        <p:txBody>
          <a:bodyPr wrap="square" rtlCol="0">
            <a:spAutoFit/>
          </a:bodyPr>
          <a:lstStyle/>
          <a:p>
            <a:pPr>
              <a:lnSpc>
                <a:spcPct val="150000"/>
              </a:lnSpc>
              <a:buClr>
                <a:srgbClr val="E18F39"/>
              </a:buClr>
            </a:pPr>
            <a:r>
              <a:rPr lang="ru-RU" sz="2800" b="1" dirty="0">
                <a:solidFill>
                  <a:schemeClr val="bg1"/>
                </a:solidFill>
              </a:rPr>
              <a:t>Основные задачи</a:t>
            </a:r>
            <a:endParaRPr lang="en-US" sz="2800" b="1" dirty="0">
              <a:solidFill>
                <a:schemeClr val="bg1"/>
              </a:solidFill>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17309" y="1299010"/>
            <a:ext cx="7509381" cy="5016758"/>
          </a:xfrm>
          <a:prstGeom prst="rect">
            <a:avLst/>
          </a:prstGeom>
          <a:noFill/>
        </p:spPr>
        <p:txBody>
          <a:bodyPr wrap="square" rtlCol="0">
            <a:spAutoFit/>
          </a:bodyPr>
          <a:lstStyle/>
          <a:p>
            <a:pPr algn="ctr"/>
            <a:r>
              <a:rPr lang="ru-RU" sz="3200" dirty="0"/>
              <a:t>В данном семинаре мы рассмотрим, как атмосфера и взаимодействие в семье влияют на социальное, интеллектуальное, эмоциональное и духовное благополучие человека на протяжении всей его жизни; изучим  рекомендации, основанные на психологических и библейских принципах,</a:t>
            </a:r>
            <a:r>
              <a:rPr lang="en-US" sz="3200" dirty="0"/>
              <a:t> </a:t>
            </a:r>
            <a:r>
              <a:rPr lang="ru-RU" sz="3200" dirty="0"/>
              <a:t>а также истинах Духа Пророчества</a:t>
            </a:r>
            <a:r>
              <a:rPr lang="en-US" sz="3200" dirty="0"/>
              <a:t>.</a:t>
            </a:r>
          </a:p>
        </p:txBody>
      </p:sp>
    </p:spTree>
    <p:extLst>
      <p:ext uri="{BB962C8B-B14F-4D97-AF65-F5344CB8AC3E}">
        <p14:creationId xmlns:p14="http://schemas.microsoft.com/office/powerpoint/2010/main" val="34301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846343" y="1661968"/>
            <a:ext cx="7451314" cy="3539430"/>
          </a:xfrm>
          <a:prstGeom prst="rect">
            <a:avLst/>
          </a:prstGeom>
          <a:noFill/>
        </p:spPr>
        <p:txBody>
          <a:bodyPr wrap="square" rtlCol="0">
            <a:spAutoFit/>
          </a:bodyPr>
          <a:lstStyle/>
          <a:p>
            <a:pPr algn="ctr"/>
            <a:r>
              <a:rPr lang="ru-RU" sz="2800" i="1" dirty="0"/>
              <a:t>«Семья во всем должна поступать так, как говорит об этом Божье Слово. Она должна стать частичкой неба на земле, местом, где любовь не подавляется грубостью, но, наоборот, лелеется. Наше счастье зависит от того, насколько мы будем проявлять любовь, сочувствие и истинную учтивость друг к другу </a:t>
            </a:r>
            <a:r>
              <a:rPr lang="en-US" sz="2800" i="1" dirty="0"/>
              <a:t>. </a:t>
            </a:r>
          </a:p>
        </p:txBody>
      </p:sp>
      <p:sp>
        <p:nvSpPr>
          <p:cNvPr id="6" name="TextBox 5">
            <a:extLst>
              <a:ext uri="{FF2B5EF4-FFF2-40B4-BE49-F238E27FC236}">
                <a16:creationId xmlns:a16="http://schemas.microsoft.com/office/drawing/2014/main" xmlns="" id="{C63294B4-C7AC-F44B-BD1C-059A54D627C1}"/>
              </a:ext>
            </a:extLst>
          </p:cNvPr>
          <p:cNvSpPr txBox="1"/>
          <p:nvPr/>
        </p:nvSpPr>
        <p:spPr>
          <a:xfrm>
            <a:off x="474211" y="261534"/>
            <a:ext cx="7618730" cy="523220"/>
          </a:xfrm>
          <a:prstGeom prst="rect">
            <a:avLst/>
          </a:prstGeom>
          <a:noFill/>
        </p:spPr>
        <p:txBody>
          <a:bodyPr wrap="square" rtlCol="0">
            <a:spAutoFit/>
          </a:bodyPr>
          <a:lstStyle/>
          <a:p>
            <a:r>
              <a:rPr lang="ru-RU" sz="2800" b="1" dirty="0">
                <a:solidFill>
                  <a:schemeClr val="bg1"/>
                </a:solidFill>
              </a:rPr>
              <a:t>Создание благоприятной атмосферы в доме</a:t>
            </a:r>
            <a:endParaRPr lang="en-US" sz="2800" b="1" dirty="0">
              <a:solidFill>
                <a:schemeClr val="bg1"/>
              </a:solidFill>
            </a:endParaRPr>
          </a:p>
        </p:txBody>
      </p:sp>
    </p:spTree>
    <p:extLst>
      <p:ext uri="{BB962C8B-B14F-4D97-AF65-F5344CB8AC3E}">
        <p14:creationId xmlns:p14="http://schemas.microsoft.com/office/powerpoint/2010/main" val="182125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437240" y="225035"/>
            <a:ext cx="7618730" cy="523220"/>
          </a:xfrm>
          <a:prstGeom prst="rect">
            <a:avLst/>
          </a:prstGeom>
          <a:noFill/>
        </p:spPr>
        <p:txBody>
          <a:bodyPr wrap="square" rtlCol="0">
            <a:spAutoFit/>
          </a:bodyPr>
          <a:lstStyle/>
          <a:p>
            <a:r>
              <a:rPr lang="ru-RU" sz="2800" b="1" dirty="0">
                <a:solidFill>
                  <a:schemeClr val="bg1"/>
                </a:solidFill>
              </a:rPr>
              <a:t>Создание благоприятной атмосферы в доме</a:t>
            </a:r>
            <a:endParaRPr lang="en-US" sz="2800" b="1" dirty="0">
              <a:solidFill>
                <a:schemeClr val="bg1"/>
              </a:solidFill>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2228671"/>
            <a:ext cx="7451314" cy="2677656"/>
          </a:xfrm>
          <a:prstGeom prst="rect">
            <a:avLst/>
          </a:prstGeom>
          <a:noFill/>
        </p:spPr>
        <p:txBody>
          <a:bodyPr wrap="square" rtlCol="0">
            <a:spAutoFit/>
          </a:bodyPr>
          <a:lstStyle/>
          <a:p>
            <a:pPr algn="ctr"/>
            <a:r>
              <a:rPr lang="ru-RU" sz="2800" i="1" dirty="0"/>
              <a:t>«Чудесным прообразом неба станет дом, которым руководит Дух Господень. Исполняя волю Божью, муж и жена будут уважать друг друга, питать взаимную любовь и доверие»</a:t>
            </a:r>
            <a:r>
              <a:rPr lang="en-US" sz="2800" i="1" dirty="0"/>
              <a:t>.</a:t>
            </a:r>
          </a:p>
          <a:p>
            <a:pPr algn="ctr">
              <a:buClr>
                <a:srgbClr val="E18F39"/>
              </a:buClr>
            </a:pPr>
            <a:endParaRPr lang="en-US" sz="2800" dirty="0"/>
          </a:p>
          <a:p>
            <a:pPr algn="ctr">
              <a:buClr>
                <a:srgbClr val="E18F39"/>
              </a:buClr>
            </a:pPr>
            <a:r>
              <a:rPr lang="ru-RU" sz="2800" dirty="0"/>
              <a:t>«Христианский дом»</a:t>
            </a:r>
            <a:r>
              <a:rPr lang="en-US" sz="2800" i="1" dirty="0"/>
              <a:t>, </a:t>
            </a:r>
            <a:r>
              <a:rPr lang="ru-RU" sz="2800" dirty="0"/>
              <a:t>глава 1</a:t>
            </a:r>
            <a:endParaRPr lang="en-US" sz="2800" dirty="0"/>
          </a:p>
        </p:txBody>
      </p:sp>
    </p:spTree>
    <p:extLst>
      <p:ext uri="{BB962C8B-B14F-4D97-AF65-F5344CB8AC3E}">
        <p14:creationId xmlns:p14="http://schemas.microsoft.com/office/powerpoint/2010/main" val="634415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190501" y="322604"/>
            <a:ext cx="8953499" cy="507831"/>
          </a:xfrm>
          <a:prstGeom prst="rect">
            <a:avLst/>
          </a:prstGeom>
          <a:noFill/>
        </p:spPr>
        <p:txBody>
          <a:bodyPr wrap="square" rtlCol="0">
            <a:spAutoFit/>
          </a:bodyPr>
          <a:lstStyle/>
          <a:p>
            <a:pPr algn="just"/>
            <a:r>
              <a:rPr lang="ru-RU" sz="2700" b="1" dirty="0">
                <a:solidFill>
                  <a:schemeClr val="bg1"/>
                </a:solidFill>
              </a:rPr>
              <a:t>5 признаков эмоционального благополучия вашей семьи</a:t>
            </a:r>
            <a:endParaRPr lang="en-US" sz="2700" b="1" dirty="0">
              <a:solidFill>
                <a:schemeClr val="bg1"/>
              </a:solidFill>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415681"/>
            <a:ext cx="7451314" cy="4401205"/>
          </a:xfrm>
          <a:prstGeom prst="rect">
            <a:avLst/>
          </a:prstGeom>
          <a:noFill/>
        </p:spPr>
        <p:txBody>
          <a:bodyPr wrap="square" rtlCol="0">
            <a:spAutoFit/>
          </a:bodyPr>
          <a:lstStyle/>
          <a:p>
            <a:pPr marL="514350" indent="-514350" algn="ctr">
              <a:buAutoNum type="arabicPeriod"/>
            </a:pPr>
            <a:r>
              <a:rPr lang="ru-RU" sz="2800" dirty="0"/>
              <a:t>В вашей семье любят общение друг с другом</a:t>
            </a:r>
            <a:r>
              <a:rPr lang="en-US" sz="2800" dirty="0"/>
              <a:t>.</a:t>
            </a:r>
            <a:endParaRPr lang="ru-RU" sz="2800" dirty="0"/>
          </a:p>
          <a:p>
            <a:pPr algn="ctr"/>
            <a:r>
              <a:rPr lang="en-US" sz="2800" dirty="0"/>
              <a:t>2. </a:t>
            </a:r>
            <a:r>
              <a:rPr lang="ru-RU" sz="2800" dirty="0"/>
              <a:t>Члены вашей семьи имеют</a:t>
            </a:r>
            <a:r>
              <a:rPr lang="en-US" sz="2800" dirty="0"/>
              <a:t> </a:t>
            </a:r>
            <a:r>
              <a:rPr lang="ru-RU" sz="2800" dirty="0"/>
              <a:t>близкие</a:t>
            </a:r>
            <a:r>
              <a:rPr lang="en-US" sz="2800" dirty="0"/>
              <a:t>, </a:t>
            </a:r>
            <a:r>
              <a:rPr lang="ru-RU" sz="2800" dirty="0"/>
              <a:t>доверительные отношения</a:t>
            </a:r>
            <a:endParaRPr lang="en-US" sz="2800" dirty="0"/>
          </a:p>
          <a:p>
            <a:pPr algn="ctr"/>
            <a:r>
              <a:rPr lang="en-US" sz="2800" dirty="0"/>
              <a:t>3. </a:t>
            </a:r>
            <a:r>
              <a:rPr lang="ru-RU" sz="2800" dirty="0"/>
              <a:t>В вашей семье уделяется внимание совместному времяпрепровождению</a:t>
            </a:r>
            <a:r>
              <a:rPr lang="en-US" sz="2800" dirty="0"/>
              <a:t>.</a:t>
            </a:r>
            <a:r>
              <a:rPr lang="ru-RU" sz="2800" dirty="0"/>
              <a:t> </a:t>
            </a:r>
            <a:endParaRPr lang="en-US" sz="2800" dirty="0"/>
          </a:p>
          <a:p>
            <a:pPr algn="ctr"/>
            <a:r>
              <a:rPr lang="en-US" sz="2800" dirty="0"/>
              <a:t>4. </a:t>
            </a:r>
            <a:r>
              <a:rPr lang="ru-RU" sz="2800" dirty="0"/>
              <a:t>Вы и ваши родные воедино поклоняетесь Господу</a:t>
            </a:r>
            <a:endParaRPr lang="en-US" sz="2800" dirty="0"/>
          </a:p>
          <a:p>
            <a:pPr algn="ctr"/>
            <a:r>
              <a:rPr lang="en-US" sz="2800" dirty="0"/>
              <a:t>5. </a:t>
            </a:r>
            <a:r>
              <a:rPr lang="ru-RU" sz="2800" dirty="0"/>
              <a:t>В вашей семье царит атмосфера</a:t>
            </a:r>
            <a:r>
              <a:rPr lang="en-US" sz="2800" dirty="0"/>
              <a:t>, </a:t>
            </a:r>
            <a:r>
              <a:rPr lang="ru-RU" sz="2800" dirty="0"/>
              <a:t>в которой обитают</a:t>
            </a:r>
            <a:r>
              <a:rPr lang="en-US" sz="2800" dirty="0"/>
              <a:t> </a:t>
            </a:r>
            <a:r>
              <a:rPr lang="ru-RU" sz="2800" dirty="0"/>
              <a:t>ангелы</a:t>
            </a:r>
            <a:r>
              <a:rPr lang="en-US" sz="2800" dirty="0"/>
              <a:t> </a:t>
            </a:r>
            <a:r>
              <a:rPr lang="ru-RU" sz="2800" dirty="0"/>
              <a:t>Божьи</a:t>
            </a:r>
            <a:r>
              <a:rPr lang="en-US" sz="2800" dirty="0"/>
              <a:t>.</a:t>
            </a:r>
          </a:p>
        </p:txBody>
      </p:sp>
    </p:spTree>
    <p:extLst>
      <p:ext uri="{BB962C8B-B14F-4D97-AF65-F5344CB8AC3E}">
        <p14:creationId xmlns:p14="http://schemas.microsoft.com/office/powerpoint/2010/main" val="293161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Семейная устойчивость</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343749"/>
            <a:ext cx="7451314" cy="4893647"/>
          </a:xfrm>
          <a:prstGeom prst="rect">
            <a:avLst/>
          </a:prstGeom>
          <a:noFill/>
        </p:spPr>
        <p:txBody>
          <a:bodyPr wrap="square" rtlCol="0">
            <a:spAutoFit/>
          </a:bodyPr>
          <a:lstStyle/>
          <a:p>
            <a:pPr algn="just"/>
            <a:r>
              <a:rPr lang="ru-RU" sz="2400" dirty="0"/>
              <a:t>Некоторые семьи испытывают стресс чаще, чем другие, но абсолютно каждой семье приходится переживать череду  разных событий: рождения, смерти, разводы, экономические кризисы, пандемии и </a:t>
            </a:r>
            <a:r>
              <a:rPr lang="ru-RU" sz="2400" dirty="0" err="1"/>
              <a:t>др</a:t>
            </a:r>
            <a:r>
              <a:rPr lang="en-US" sz="2400" dirty="0"/>
              <a:t>.</a:t>
            </a:r>
            <a:r>
              <a:rPr lang="ru-RU" sz="2400" dirty="0"/>
              <a:t/>
            </a:r>
            <a:br>
              <a:rPr lang="ru-RU" sz="2400" dirty="0"/>
            </a:br>
            <a:endParaRPr lang="ru-RU" sz="2400" dirty="0"/>
          </a:p>
          <a:p>
            <a:pPr algn="just"/>
            <a:r>
              <a:rPr lang="ru-RU" sz="2400" dirty="0"/>
              <a:t>Если в семьях поддерживается здоровая</a:t>
            </a:r>
            <a:r>
              <a:rPr lang="en-US" sz="2400" dirty="0"/>
              <a:t>, </a:t>
            </a:r>
            <a:r>
              <a:rPr lang="ru-RU" sz="2400" dirty="0"/>
              <a:t>благоприятная атмосфера</a:t>
            </a:r>
            <a:r>
              <a:rPr lang="en-US" sz="2400" dirty="0"/>
              <a:t>, </a:t>
            </a:r>
            <a:r>
              <a:rPr lang="ru-RU" sz="2400" dirty="0"/>
              <a:t>члены семьи заботятся об эмоциональном благополучии (родителей и детей)</a:t>
            </a:r>
            <a:r>
              <a:rPr lang="en-US" sz="2400" dirty="0"/>
              <a:t>,</a:t>
            </a:r>
            <a:r>
              <a:rPr lang="ru-RU" sz="2400" dirty="0"/>
              <a:t> то </a:t>
            </a:r>
            <a:r>
              <a:rPr lang="en-US" sz="2400" dirty="0"/>
              <a:t> </a:t>
            </a:r>
            <a:r>
              <a:rPr lang="ru-RU" sz="2400" dirty="0"/>
              <a:t>при таких условиях семьи становятся более устойчивыми к стрессу</a:t>
            </a:r>
            <a:r>
              <a:rPr lang="en-US" sz="2400" dirty="0"/>
              <a:t>.</a:t>
            </a:r>
            <a:r>
              <a:rPr lang="ru-RU" sz="2400" dirty="0"/>
              <a:t> Безусловно</a:t>
            </a:r>
            <a:r>
              <a:rPr lang="en-US" sz="2400" dirty="0"/>
              <a:t>, </a:t>
            </a:r>
            <a:r>
              <a:rPr lang="ru-RU" sz="2400" dirty="0"/>
              <a:t>проблемы и испытания могут повлиять на семейную устойчивость, но достижение эмоционального благополучия должно осуществляться несмотря на возможные трудности</a:t>
            </a:r>
            <a:r>
              <a:rPr lang="en-US" sz="2400" dirty="0"/>
              <a:t>.</a:t>
            </a:r>
            <a:endParaRPr lang="en-US" sz="1400" dirty="0"/>
          </a:p>
        </p:txBody>
      </p:sp>
    </p:spTree>
    <p:extLst>
      <p:ext uri="{BB962C8B-B14F-4D97-AF65-F5344CB8AC3E}">
        <p14:creationId xmlns:p14="http://schemas.microsoft.com/office/powerpoint/2010/main" val="8801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497008" y="383882"/>
            <a:ext cx="6750122" cy="523220"/>
          </a:xfrm>
          <a:prstGeom prst="rect">
            <a:avLst/>
          </a:prstGeom>
          <a:noFill/>
        </p:spPr>
        <p:txBody>
          <a:bodyPr wrap="square" rtlCol="0">
            <a:spAutoFit/>
          </a:bodyPr>
          <a:lstStyle/>
          <a:p>
            <a:r>
              <a:rPr lang="ru-RU" sz="2800" b="1">
                <a:solidFill>
                  <a:schemeClr val="bg1"/>
                </a:solidFill>
                <a:latin typeface="Avenir Next Condensed" panose="020B0506020202020204" pitchFamily="34" charset="0"/>
              </a:rPr>
              <a:t>Заключение</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567678" y="1182231"/>
            <a:ext cx="8000233" cy="4893647"/>
          </a:xfrm>
          <a:prstGeom prst="rect">
            <a:avLst/>
          </a:prstGeom>
          <a:noFill/>
        </p:spPr>
        <p:txBody>
          <a:bodyPr wrap="square" rtlCol="0">
            <a:spAutoFit/>
          </a:bodyPr>
          <a:lstStyle/>
          <a:p>
            <a:pPr algn="ctr"/>
            <a:r>
              <a:rPr lang="ru-RU" sz="2600" b="1" dirty="0"/>
              <a:t>В данном семинаре мы рассмотрели</a:t>
            </a:r>
            <a:r>
              <a:rPr lang="en-US" sz="2600" b="1" dirty="0"/>
              <a:t>, </a:t>
            </a:r>
            <a:r>
              <a:rPr lang="ru-RU" sz="2600" b="1" dirty="0"/>
              <a:t>какую важную роль играет воспитание детей на эмоциональное благополучие взрослых и их семей</a:t>
            </a:r>
            <a:r>
              <a:rPr lang="en-US" sz="2600" b="1" dirty="0"/>
              <a:t>. </a:t>
            </a:r>
          </a:p>
          <a:p>
            <a:pPr algn="ctr"/>
            <a:endParaRPr lang="ru-RU" sz="2600" b="1" dirty="0"/>
          </a:p>
          <a:p>
            <a:pPr algn="ctr"/>
            <a:r>
              <a:rPr lang="ru-RU" sz="2600" b="1" dirty="0"/>
              <a:t>Если человек не воспитывался эмоционально с детства, у него все еще есть возможность начать это путешествие и во взрослой жизни.</a:t>
            </a:r>
            <a:endParaRPr lang="en-US" sz="2600" b="1" dirty="0"/>
          </a:p>
          <a:p>
            <a:pPr algn="ctr"/>
            <a:r>
              <a:rPr lang="en-US" sz="2600" b="1" dirty="0"/>
              <a:t> </a:t>
            </a:r>
            <a:endParaRPr lang="ru-RU" sz="2600" b="1" dirty="0"/>
          </a:p>
          <a:p>
            <a:pPr algn="ctr"/>
            <a:r>
              <a:rPr lang="ru-RU" sz="2600" b="1" dirty="0"/>
              <a:t>В молитвах обратитесь к Источнику надежды</a:t>
            </a:r>
            <a:r>
              <a:rPr lang="en-US" sz="2600" b="1" dirty="0"/>
              <a:t> – </a:t>
            </a:r>
            <a:r>
              <a:rPr lang="ru-RU" sz="2600" b="1" dirty="0"/>
              <a:t>нет лучшего начала пути</a:t>
            </a:r>
            <a:r>
              <a:rPr lang="en-US" sz="2600" b="1" dirty="0"/>
              <a:t>. </a:t>
            </a:r>
            <a:r>
              <a:rPr lang="ru-RU" sz="2600" b="1" dirty="0"/>
              <a:t>Найдите посвященного христианского консультанта, который также поможет вам справиться с прошлыми травмами и обидами.</a:t>
            </a:r>
            <a:endParaRPr lang="en-US" sz="2600" b="1" dirty="0"/>
          </a:p>
        </p:txBody>
      </p:sp>
    </p:spTree>
    <p:extLst>
      <p:ext uri="{BB962C8B-B14F-4D97-AF65-F5344CB8AC3E}">
        <p14:creationId xmlns:p14="http://schemas.microsoft.com/office/powerpoint/2010/main" val="410986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Заключение</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328402"/>
            <a:ext cx="7451314" cy="4585871"/>
          </a:xfrm>
          <a:prstGeom prst="rect">
            <a:avLst/>
          </a:prstGeom>
          <a:noFill/>
        </p:spPr>
        <p:txBody>
          <a:bodyPr wrap="square" rtlCol="0">
            <a:spAutoFit/>
          </a:bodyPr>
          <a:lstStyle/>
          <a:p>
            <a:pPr algn="ctr"/>
            <a:r>
              <a:rPr lang="ru-RU" sz="3600" dirty="0"/>
              <a:t>«</a:t>
            </a:r>
            <a:r>
              <a:rPr lang="ru-RU" sz="3600" i="1" dirty="0"/>
              <a:t>Твердого духом Ты хранишь в совершенном мире, ибо на Тебя уповает он»</a:t>
            </a:r>
            <a:r>
              <a:rPr lang="en-US" sz="3600" i="1" dirty="0"/>
              <a:t>. </a:t>
            </a:r>
            <a:endParaRPr lang="ru-RU" sz="3600" i="1" dirty="0"/>
          </a:p>
          <a:p>
            <a:pPr algn="ctr"/>
            <a:r>
              <a:rPr lang="ru-RU" sz="3600" i="1" dirty="0"/>
              <a:t>Исаия</a:t>
            </a:r>
            <a:r>
              <a:rPr lang="en-US" sz="3600" i="1" dirty="0"/>
              <a:t> 26: 3</a:t>
            </a:r>
            <a:r>
              <a:rPr lang="en-US" sz="3600" dirty="0"/>
              <a:t> </a:t>
            </a:r>
          </a:p>
          <a:p>
            <a:pPr algn="ctr"/>
            <a:endParaRPr lang="en-US" sz="4000" dirty="0"/>
          </a:p>
          <a:p>
            <a:pPr algn="ctr"/>
            <a:r>
              <a:rPr lang="ru-RU" sz="3600" dirty="0"/>
              <a:t>Ежедневно пребывайте в молитве</a:t>
            </a:r>
            <a:r>
              <a:rPr lang="en-US" sz="3600" dirty="0"/>
              <a:t>, </a:t>
            </a:r>
            <a:r>
              <a:rPr lang="ru-RU" sz="3600" dirty="0"/>
              <a:t>чтобы Господь исцелял Ваш разум и сердце</a:t>
            </a:r>
            <a:r>
              <a:rPr lang="en-US" sz="3600" dirty="0"/>
              <a:t>.</a:t>
            </a:r>
          </a:p>
        </p:txBody>
      </p:sp>
    </p:spTree>
    <p:extLst>
      <p:ext uri="{BB962C8B-B14F-4D97-AF65-F5344CB8AC3E}">
        <p14:creationId xmlns:p14="http://schemas.microsoft.com/office/powerpoint/2010/main" val="4176753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420735"/>
            <a:ext cx="7451314" cy="4524315"/>
          </a:xfrm>
          <a:prstGeom prst="rect">
            <a:avLst/>
          </a:prstGeom>
          <a:noFill/>
        </p:spPr>
        <p:txBody>
          <a:bodyPr wrap="square" rtlCol="0">
            <a:spAutoFit/>
          </a:bodyPr>
          <a:lstStyle/>
          <a:p>
            <a:pPr algn="ctr"/>
            <a:endParaRPr lang="en-US" sz="1600" dirty="0"/>
          </a:p>
          <a:p>
            <a:pPr marL="342900" indent="-342900">
              <a:buAutoNum type="arabicPeriod"/>
            </a:pPr>
            <a:r>
              <a:rPr lang="en-US" sz="1600" dirty="0"/>
              <a:t>Spence-Jones, H. D. M. (Ed.). (1909). </a:t>
            </a:r>
            <a:r>
              <a:rPr lang="en-US" sz="1600" i="1" dirty="0">
                <a:hlinkClick r:id="rId3"/>
              </a:rPr>
              <a:t>Proverbs</a:t>
            </a:r>
            <a:r>
              <a:rPr lang="en-US" sz="1600" dirty="0"/>
              <a:t> (p. 422). London; New York: Funk &amp;</a:t>
            </a:r>
          </a:p>
          <a:p>
            <a:r>
              <a:rPr lang="en-US" sz="1600" dirty="0"/>
              <a:t>       Wagnalls Company.</a:t>
            </a:r>
          </a:p>
          <a:p>
            <a:pPr marL="342900" indent="-342900">
              <a:buAutoNum type="arabicPeriod" startAt="2"/>
            </a:pPr>
            <a:r>
              <a:rPr lang="en-US" sz="1600" dirty="0" err="1"/>
              <a:t>Dybdahl</a:t>
            </a:r>
            <a:r>
              <a:rPr lang="en-US" sz="1600" dirty="0"/>
              <a:t>, J. L. (Ed.). (2010). </a:t>
            </a:r>
            <a:r>
              <a:rPr lang="en-US" sz="1600" i="1" dirty="0">
                <a:hlinkClick r:id="rId4"/>
              </a:rPr>
              <a:t>Andrews Study Bible Notes</a:t>
            </a:r>
            <a:r>
              <a:rPr lang="en-US" sz="1600" dirty="0"/>
              <a:t> (p. 818). Berrien Springs, MI:</a:t>
            </a:r>
          </a:p>
          <a:p>
            <a:r>
              <a:rPr lang="en-US" sz="1600" dirty="0"/>
              <a:t>       Andrews University Press.</a:t>
            </a:r>
          </a:p>
          <a:p>
            <a:pPr marL="342900" indent="-342900">
              <a:buAutoNum type="arabicPeriod" startAt="3"/>
            </a:pPr>
            <a:r>
              <a:rPr lang="en-US" sz="1600" dirty="0"/>
              <a:t>White, Ellen G. (2001). </a:t>
            </a:r>
            <a:r>
              <a:rPr lang="en-US" sz="1600" i="1" dirty="0"/>
              <a:t>Child Guidance</a:t>
            </a:r>
            <a:r>
              <a:rPr lang="en-US" sz="1600" dirty="0"/>
              <a:t>. Review and Herald Publishing Association.</a:t>
            </a:r>
          </a:p>
          <a:p>
            <a:pPr marL="342900" indent="-342900">
              <a:buAutoNum type="arabicPeriod" startAt="3"/>
            </a:pPr>
            <a:r>
              <a:rPr lang="en-US" sz="1600" dirty="0"/>
              <a:t>World Health Organization (WHO) Mental Health Surveys.</a:t>
            </a:r>
          </a:p>
          <a:p>
            <a:pPr marL="342900" indent="-342900">
              <a:buAutoNum type="arabicPeriod" startAt="3"/>
            </a:pPr>
            <a:r>
              <a:rPr lang="en-US" sz="1600" dirty="0"/>
              <a:t>National Survey of Children’s Health.</a:t>
            </a:r>
          </a:p>
          <a:p>
            <a:pPr marL="342900" indent="-342900">
              <a:buAutoNum type="arabicPeriod" startAt="3"/>
            </a:pPr>
            <a:r>
              <a:rPr lang="en-US" sz="1600" dirty="0"/>
              <a:t>Centers for Disease Control (CDC). </a:t>
            </a:r>
            <a:r>
              <a:rPr lang="en-US" sz="1600" dirty="0">
                <a:hlinkClick r:id="rId5"/>
              </a:rPr>
              <a:t>www.cdc.gov</a:t>
            </a:r>
            <a:endParaRPr lang="en-US" sz="1600" dirty="0"/>
          </a:p>
          <a:p>
            <a:pPr marL="342900" indent="-342900">
              <a:buAutoNum type="arabicPeriod" startAt="3"/>
            </a:pPr>
            <a:r>
              <a:rPr lang="en-US" sz="1600" dirty="0"/>
              <a:t>White, Ellen G. (2001). The Adventist Home. Review and Herald Publishing Association.</a:t>
            </a:r>
          </a:p>
          <a:p>
            <a:pPr marL="342900" indent="-342900">
              <a:buAutoNum type="arabicPeriod" startAt="3"/>
            </a:pPr>
            <a:r>
              <a:rPr lang="en-US" sz="1600" dirty="0"/>
              <a:t>Gottman, John. (2015). 7 Principles for Making Marriage Work. New York, NY: Harmony Books.</a:t>
            </a:r>
          </a:p>
          <a:p>
            <a:pPr marL="342900" indent="-342900">
              <a:buAutoNum type="arabicPeriod" startAt="3"/>
            </a:pPr>
            <a:r>
              <a:rPr lang="en-US" sz="1600" dirty="0"/>
              <a:t>See Baumrind’s Parenting Styles.</a:t>
            </a:r>
          </a:p>
          <a:p>
            <a:pPr marL="342900" indent="-342900">
              <a:buAutoNum type="arabicPeriod" startAt="10"/>
            </a:pPr>
            <a:r>
              <a:rPr lang="en-US" sz="1600" dirty="0"/>
              <a:t>Cloud, Henry C &amp; Townsend, John. (1998). </a:t>
            </a:r>
            <a:r>
              <a:rPr lang="en-US" sz="1600" i="1" dirty="0"/>
              <a:t>Boundaries with Kids</a:t>
            </a:r>
            <a:r>
              <a:rPr lang="en-US" sz="1600" dirty="0"/>
              <a:t>. Grand Rapids, MI:</a:t>
            </a:r>
          </a:p>
          <a:p>
            <a:r>
              <a:rPr lang="en-US" sz="1600" dirty="0"/>
              <a:t>        Zondervan.</a:t>
            </a:r>
          </a:p>
          <a:p>
            <a:pPr marL="342900" indent="-342900">
              <a:buAutoNum type="arabicPeriod" startAt="11"/>
            </a:pPr>
            <a:r>
              <a:rPr lang="en-US" sz="1600" dirty="0"/>
              <a:t>Oliver, W. &amp; E. (Ed.). (2021). </a:t>
            </a:r>
            <a:r>
              <a:rPr lang="en-US" sz="1600" i="1" dirty="0"/>
              <a:t>I Will Go With My Family: Family Resilience</a:t>
            </a:r>
            <a:r>
              <a:rPr lang="en-US" sz="1600" dirty="0"/>
              <a:t>. Resource</a:t>
            </a:r>
          </a:p>
          <a:p>
            <a:r>
              <a:rPr lang="en-US" sz="1600" dirty="0"/>
              <a:t>        Book 2022. Review and Herald Publishing Association.</a:t>
            </a:r>
          </a:p>
        </p:txBody>
      </p:sp>
      <p:sp>
        <p:nvSpPr>
          <p:cNvPr id="6" name="TextBox 5">
            <a:extLst>
              <a:ext uri="{FF2B5EF4-FFF2-40B4-BE49-F238E27FC236}">
                <a16:creationId xmlns:a16="http://schemas.microsoft.com/office/drawing/2014/main" xmlns="" id="{B6041830-FD8A-9744-A299-0E07AC8BFD52}"/>
              </a:ext>
            </a:extLst>
          </p:cNvPr>
          <p:cNvSpPr txBox="1"/>
          <p:nvPr/>
        </p:nvSpPr>
        <p:spPr>
          <a:xfrm>
            <a:off x="505479" y="225035"/>
            <a:ext cx="7527487" cy="523220"/>
          </a:xfrm>
          <a:prstGeom prst="rect">
            <a:avLst/>
          </a:prstGeom>
          <a:noFill/>
        </p:spPr>
        <p:txBody>
          <a:bodyPr wrap="square" rtlCol="0">
            <a:spAutoFit/>
          </a:bodyPr>
          <a:lstStyle/>
          <a:p>
            <a:r>
              <a:rPr lang="ru-RU" sz="2800" b="1" dirty="0">
                <a:solidFill>
                  <a:schemeClr val="bg1"/>
                </a:solidFill>
              </a:rPr>
              <a:t>Список использованной литературы</a:t>
            </a:r>
            <a:endParaRPr lang="en-US" sz="2800" dirty="0">
              <a:solidFill>
                <a:schemeClr val="bg1"/>
              </a:solidFill>
            </a:endParaRPr>
          </a:p>
        </p:txBody>
      </p:sp>
    </p:spTree>
    <p:extLst>
      <p:ext uri="{BB962C8B-B14F-4D97-AF65-F5344CB8AC3E}">
        <p14:creationId xmlns:p14="http://schemas.microsoft.com/office/powerpoint/2010/main" val="96216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Введение</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603414" y="1030594"/>
            <a:ext cx="7937171" cy="5186613"/>
          </a:xfrm>
          <a:prstGeom prst="rect">
            <a:avLst/>
          </a:prstGeom>
          <a:noFill/>
        </p:spPr>
        <p:txBody>
          <a:bodyPr wrap="square" rtlCol="0">
            <a:spAutoFit/>
          </a:bodyPr>
          <a:lstStyle/>
          <a:p>
            <a:pPr algn="ctr">
              <a:buClr>
                <a:srgbClr val="E18F39"/>
              </a:buClr>
            </a:pPr>
            <a:r>
              <a:rPr lang="ru-RU" sz="3200" b="1" dirty="0"/>
              <a:t>Все родители мечтают о том</a:t>
            </a:r>
            <a:r>
              <a:rPr lang="en-US" sz="3200" b="1" dirty="0"/>
              <a:t>, </a:t>
            </a:r>
            <a:r>
              <a:rPr lang="ru-RU" sz="3200" b="1" dirty="0"/>
              <a:t>чтобы их дети выросли счастливыми и успешными</a:t>
            </a:r>
            <a:r>
              <a:rPr lang="en-US" sz="3200" b="1" dirty="0"/>
              <a:t>. </a:t>
            </a:r>
            <a:r>
              <a:rPr lang="ru-RU" sz="3200" b="1" dirty="0"/>
              <a:t>Мечтают</a:t>
            </a:r>
            <a:r>
              <a:rPr lang="en-US" sz="3200" b="1" dirty="0"/>
              <a:t>, </a:t>
            </a:r>
            <a:r>
              <a:rPr lang="ru-RU" sz="3200" b="1" dirty="0"/>
              <a:t>чтобы ребенок был развит:</a:t>
            </a:r>
            <a:endParaRPr lang="en-US" sz="1600" b="1" dirty="0"/>
          </a:p>
          <a:p>
            <a:pPr marL="742950" lvl="1" indent="-285750" algn="just">
              <a:lnSpc>
                <a:spcPct val="150000"/>
              </a:lnSpc>
              <a:buClr>
                <a:srgbClr val="E18F39"/>
              </a:buClr>
              <a:buFont typeface="Arial" panose="020B0604020202020204" pitchFamily="34" charset="0"/>
              <a:buChar char="•"/>
            </a:pPr>
            <a:r>
              <a:rPr lang="ru-RU" sz="3200" dirty="0"/>
              <a:t>физически</a:t>
            </a:r>
            <a:endParaRPr lang="en-US" sz="3200" dirty="0"/>
          </a:p>
          <a:p>
            <a:pPr marL="742950" lvl="1" indent="-285750" algn="just">
              <a:lnSpc>
                <a:spcPct val="150000"/>
              </a:lnSpc>
              <a:buClr>
                <a:srgbClr val="E18F39"/>
              </a:buClr>
              <a:buFont typeface="Arial" panose="020B0604020202020204" pitchFamily="34" charset="0"/>
              <a:buChar char="•"/>
            </a:pPr>
            <a:r>
              <a:rPr lang="ru-RU" sz="3200" dirty="0"/>
              <a:t>морально</a:t>
            </a:r>
            <a:endParaRPr lang="en-US" sz="3200" dirty="0"/>
          </a:p>
          <a:p>
            <a:pPr marL="742950" lvl="1" indent="-285750" algn="just">
              <a:lnSpc>
                <a:spcPct val="150000"/>
              </a:lnSpc>
              <a:buClr>
                <a:srgbClr val="E18F39"/>
              </a:buClr>
              <a:buFont typeface="Arial" panose="020B0604020202020204" pitchFamily="34" charset="0"/>
              <a:buChar char="•"/>
            </a:pPr>
            <a:r>
              <a:rPr lang="ru-RU" sz="3200" dirty="0"/>
              <a:t>интеллектуально</a:t>
            </a:r>
            <a:endParaRPr lang="en-US" sz="3200" dirty="0"/>
          </a:p>
          <a:p>
            <a:pPr marL="742950" lvl="1" indent="-285750" algn="just">
              <a:lnSpc>
                <a:spcPct val="150000"/>
              </a:lnSpc>
              <a:buClr>
                <a:srgbClr val="E18F39"/>
              </a:buClr>
              <a:buFont typeface="Arial" panose="020B0604020202020204" pitchFamily="34" charset="0"/>
              <a:buChar char="•"/>
            </a:pPr>
            <a:r>
              <a:rPr lang="ru-RU" sz="3200" dirty="0"/>
              <a:t>духовно</a:t>
            </a:r>
            <a:endParaRPr lang="en-US" sz="3200" dirty="0"/>
          </a:p>
          <a:p>
            <a:pPr marL="742950" lvl="1" indent="-285750" algn="just">
              <a:lnSpc>
                <a:spcPct val="150000"/>
              </a:lnSpc>
              <a:buClr>
                <a:srgbClr val="E18F39"/>
              </a:buClr>
              <a:buFont typeface="Arial" panose="020B0604020202020204" pitchFamily="34" charset="0"/>
              <a:buChar char="•"/>
            </a:pPr>
            <a:r>
              <a:rPr lang="ru-RU" sz="3200" dirty="0"/>
              <a:t>социально</a:t>
            </a:r>
            <a:endParaRPr lang="en-US" sz="2400" dirty="0"/>
          </a:p>
        </p:txBody>
      </p:sp>
    </p:spTree>
    <p:extLst>
      <p:ext uri="{BB962C8B-B14F-4D97-AF65-F5344CB8AC3E}">
        <p14:creationId xmlns:p14="http://schemas.microsoft.com/office/powerpoint/2010/main" val="249268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737161" y="1095931"/>
            <a:ext cx="7451314" cy="4893647"/>
          </a:xfrm>
          <a:prstGeom prst="rect">
            <a:avLst/>
          </a:prstGeom>
          <a:noFill/>
        </p:spPr>
        <p:txBody>
          <a:bodyPr wrap="square" rtlCol="0">
            <a:spAutoFit/>
          </a:bodyPr>
          <a:lstStyle/>
          <a:p>
            <a:pPr marL="285750" indent="-285750" algn="just">
              <a:buClr>
                <a:srgbClr val="E18F39"/>
              </a:buClr>
              <a:buFont typeface="Arial" panose="020B0604020202020204" pitchFamily="34" charset="0"/>
              <a:buChar char="•"/>
            </a:pPr>
            <a:r>
              <a:rPr lang="ru-RU" sz="2600" dirty="0"/>
              <a:t>Родители также переживают и о профессиональном становлении своих детей</a:t>
            </a:r>
            <a:r>
              <a:rPr lang="en-US" sz="2600" dirty="0"/>
              <a:t>. </a:t>
            </a:r>
            <a:r>
              <a:rPr lang="ru-RU" sz="2600" dirty="0"/>
              <a:t> Каждой матери/отцу хотелось бы</a:t>
            </a:r>
            <a:r>
              <a:rPr lang="en-US" sz="2600" dirty="0"/>
              <a:t>,</a:t>
            </a:r>
            <a:r>
              <a:rPr lang="ru-RU" sz="2600" dirty="0"/>
              <a:t> чтобы его ребенок связал свою жизнь с добрым делом</a:t>
            </a:r>
            <a:r>
              <a:rPr lang="en-US" sz="2600" dirty="0"/>
              <a:t>, </a:t>
            </a:r>
            <a:r>
              <a:rPr lang="ru-RU" sz="2600" dirty="0"/>
              <a:t>которое бы приносило удовлетворение и пользу – пользу дому</a:t>
            </a:r>
            <a:r>
              <a:rPr lang="en-US" sz="2600" dirty="0"/>
              <a:t>, </a:t>
            </a:r>
            <a:r>
              <a:rPr lang="ru-RU" sz="2600" dirty="0"/>
              <a:t>церкви и обществу</a:t>
            </a:r>
            <a:r>
              <a:rPr lang="en-US" sz="2600" dirty="0"/>
              <a:t>. </a:t>
            </a:r>
          </a:p>
          <a:p>
            <a:pPr marL="285750" indent="-285750" algn="just">
              <a:buClr>
                <a:srgbClr val="E18F39"/>
              </a:buClr>
              <a:buFont typeface="Arial" panose="020B0604020202020204" pitchFamily="34" charset="0"/>
              <a:buChar char="•"/>
            </a:pPr>
            <a:endParaRPr lang="en-US" sz="2600" dirty="0"/>
          </a:p>
          <a:p>
            <a:pPr marL="285750" indent="-285750" algn="just">
              <a:buClr>
                <a:srgbClr val="E18F39"/>
              </a:buClr>
              <a:buFont typeface="Arial" panose="020B0604020202020204" pitchFamily="34" charset="0"/>
              <a:buChar char="•"/>
            </a:pPr>
            <a:r>
              <a:rPr lang="ru-RU" sz="2600" dirty="0"/>
              <a:t>Таким образом</a:t>
            </a:r>
            <a:r>
              <a:rPr lang="en-US" sz="2600" dirty="0"/>
              <a:t>, </a:t>
            </a:r>
            <a:r>
              <a:rPr lang="ru-RU" sz="2600" b="1" dirty="0"/>
              <a:t>семья является первостепенным источником воспитания человека и ключевым образом влияет на его  целостное развитие</a:t>
            </a:r>
            <a:r>
              <a:rPr lang="en-US" sz="2600" b="1" dirty="0"/>
              <a:t>, </a:t>
            </a:r>
            <a:r>
              <a:rPr lang="ru-RU" sz="2600" b="1" dirty="0"/>
              <a:t>выбор образа жизни</a:t>
            </a:r>
            <a:r>
              <a:rPr lang="en-US" sz="2600" b="1" dirty="0"/>
              <a:t>, </a:t>
            </a:r>
            <a:r>
              <a:rPr lang="ru-RU" sz="2600" b="1" dirty="0"/>
              <a:t>благополучие и становление в обществе</a:t>
            </a:r>
            <a:r>
              <a:rPr lang="en-US" sz="2600" dirty="0"/>
              <a:t>.</a:t>
            </a:r>
          </a:p>
        </p:txBody>
      </p:sp>
      <p:sp>
        <p:nvSpPr>
          <p:cNvPr id="6" name="TextBox 5">
            <a:extLst>
              <a:ext uri="{FF2B5EF4-FFF2-40B4-BE49-F238E27FC236}">
                <a16:creationId xmlns:a16="http://schemas.microsoft.com/office/drawing/2014/main" xmlns="" id="{FB621425-C623-4C41-9A39-EC4C0BFC9E72}"/>
              </a:ext>
            </a:extLst>
          </p:cNvPr>
          <p:cNvSpPr txBox="1"/>
          <p:nvPr/>
        </p:nvSpPr>
        <p:spPr>
          <a:xfrm>
            <a:off x="587035" y="160157"/>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Введение</a:t>
            </a:r>
            <a:endParaRPr lang="en-US" sz="28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65438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742031" y="1659285"/>
            <a:ext cx="7659937" cy="3970318"/>
          </a:xfrm>
          <a:prstGeom prst="rect">
            <a:avLst/>
          </a:prstGeom>
          <a:noFill/>
        </p:spPr>
        <p:txBody>
          <a:bodyPr wrap="square" rtlCol="0">
            <a:spAutoFit/>
          </a:bodyPr>
          <a:lstStyle/>
          <a:p>
            <a:pPr marL="285750" indent="-285750" algn="just">
              <a:buClr>
                <a:srgbClr val="E18F39"/>
              </a:buClr>
              <a:buFont typeface="Arial" panose="020B0604020202020204" pitchFamily="34" charset="0"/>
              <a:buChar char="•"/>
            </a:pPr>
            <a:r>
              <a:rPr lang="ru-RU" sz="2800" dirty="0"/>
              <a:t>Каждый человек на протяжении всей своей жизни сталкивается с трудностями. Некоторые из них непредвиденны, причиной же для других  может послужить  определенный неблагоприятный опыт – пренебрежительные отношения в семье</a:t>
            </a:r>
            <a:r>
              <a:rPr lang="en-US" sz="2800" dirty="0"/>
              <a:t>, </a:t>
            </a:r>
            <a:r>
              <a:rPr lang="ru-RU" sz="2800" dirty="0"/>
              <a:t>переживания</a:t>
            </a:r>
            <a:r>
              <a:rPr lang="en-US" sz="2800" dirty="0"/>
              <a:t>,</a:t>
            </a:r>
            <a:r>
              <a:rPr lang="ru-RU" sz="2800" dirty="0"/>
              <a:t> стрессовые или травмирующие события, с которыми сталкивался ребенок</a:t>
            </a:r>
            <a:r>
              <a:rPr lang="en-US" sz="2800" dirty="0"/>
              <a:t> </a:t>
            </a:r>
            <a:r>
              <a:rPr lang="ru-RU" sz="2800" dirty="0"/>
              <a:t>на протяжении первых 18-ти лет своей жизни</a:t>
            </a:r>
            <a:r>
              <a:rPr lang="en-US" sz="2800" dirty="0"/>
              <a:t>.</a:t>
            </a:r>
          </a:p>
        </p:txBody>
      </p:sp>
      <p:sp>
        <p:nvSpPr>
          <p:cNvPr id="6" name="TextBox 5">
            <a:extLst>
              <a:ext uri="{FF2B5EF4-FFF2-40B4-BE49-F238E27FC236}">
                <a16:creationId xmlns:a16="http://schemas.microsoft.com/office/drawing/2014/main" xmlns="" id="{55E62039-2FA9-CC45-973C-A02BFC05E995}"/>
              </a:ext>
            </a:extLst>
          </p:cNvPr>
          <p:cNvSpPr txBox="1"/>
          <p:nvPr/>
        </p:nvSpPr>
        <p:spPr>
          <a:xfrm>
            <a:off x="546422" y="225035"/>
            <a:ext cx="6750122"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Введение</a:t>
            </a:r>
            <a:endParaRPr lang="en-US" sz="28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26896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523220"/>
          </a:xfrm>
          <a:prstGeom prst="rect">
            <a:avLst/>
          </a:prstGeom>
          <a:noFill/>
        </p:spPr>
        <p:txBody>
          <a:bodyPr wrap="square" rtlCol="0">
            <a:spAutoFit/>
          </a:bodyPr>
          <a:lstStyle/>
          <a:p>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736600" y="885238"/>
            <a:ext cx="7670800" cy="4770537"/>
          </a:xfrm>
          <a:prstGeom prst="rect">
            <a:avLst/>
          </a:prstGeom>
          <a:noFill/>
        </p:spPr>
        <p:txBody>
          <a:bodyPr wrap="square" rtlCol="0">
            <a:spAutoFit/>
          </a:bodyPr>
          <a:lstStyle/>
          <a:p>
            <a:pPr algn="ctr">
              <a:buClr>
                <a:srgbClr val="E18F39"/>
              </a:buClr>
            </a:pPr>
            <a:endParaRPr lang="ru-RU" sz="2800" dirty="0"/>
          </a:p>
          <a:p>
            <a:pPr algn="ctr">
              <a:buClr>
                <a:srgbClr val="E18F39"/>
              </a:buClr>
            </a:pPr>
            <a:r>
              <a:rPr lang="ru-RU" sz="2800" dirty="0"/>
              <a:t>В процессе воспитания и обучения ребенка</a:t>
            </a:r>
            <a:r>
              <a:rPr lang="en-US" sz="2800" dirty="0"/>
              <a:t>, </a:t>
            </a:r>
            <a:r>
              <a:rPr lang="ru-RU" sz="2800" dirty="0"/>
              <a:t>мы должны учитывать его характер, темперамент и способности для того</a:t>
            </a:r>
            <a:r>
              <a:rPr lang="en-US" sz="2800" dirty="0"/>
              <a:t>, </a:t>
            </a:r>
            <a:r>
              <a:rPr lang="ru-RU" sz="2800" dirty="0"/>
              <a:t>чтобы он вырос всесторонне развитым</a:t>
            </a:r>
            <a:r>
              <a:rPr lang="en-US" sz="2800" dirty="0"/>
              <a:t> </a:t>
            </a:r>
            <a:r>
              <a:rPr lang="ru-RU" sz="2800" dirty="0"/>
              <a:t>человеком и мог уверенно идти по жизни</a:t>
            </a:r>
            <a:r>
              <a:rPr lang="en-US" sz="2800" dirty="0"/>
              <a:t>.</a:t>
            </a:r>
            <a:endParaRPr lang="ru-RU" sz="2800" dirty="0"/>
          </a:p>
          <a:p>
            <a:pPr algn="ctr"/>
            <a:endParaRPr lang="ru-RU" sz="2800" b="1" i="1" dirty="0"/>
          </a:p>
          <a:p>
            <a:pPr algn="ctr"/>
            <a:endParaRPr lang="en-US" sz="2800" b="1" i="1" dirty="0"/>
          </a:p>
          <a:p>
            <a:pPr algn="ctr"/>
            <a:r>
              <a:rPr lang="ru-RU" sz="2800" b="1" i="1" dirty="0"/>
              <a:t>«Наставь юношу при начале пути его: он не уклонится от него, когда и состарится»</a:t>
            </a:r>
            <a:r>
              <a:rPr lang="ru-RU" dirty="0"/>
              <a:t>.</a:t>
            </a:r>
          </a:p>
          <a:p>
            <a:pPr algn="ctr"/>
            <a:r>
              <a:rPr lang="ru-RU" sz="2400" dirty="0"/>
              <a:t>Притчи</a:t>
            </a:r>
            <a:r>
              <a:rPr lang="en-US" sz="2400" dirty="0"/>
              <a:t> 22:6</a:t>
            </a:r>
          </a:p>
        </p:txBody>
      </p:sp>
    </p:spTree>
    <p:extLst>
      <p:ext uri="{BB962C8B-B14F-4D97-AF65-F5344CB8AC3E}">
        <p14:creationId xmlns:p14="http://schemas.microsoft.com/office/powerpoint/2010/main" val="133573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xmlns="" id="{A321DCA3-A769-C049-BA95-5D4CF043B697}"/>
              </a:ext>
            </a:extLst>
          </p:cNvPr>
          <p:cNvSpPr txBox="1"/>
          <p:nvPr/>
        </p:nvSpPr>
        <p:spPr>
          <a:xfrm>
            <a:off x="846343" y="1185320"/>
            <a:ext cx="7451314" cy="5078313"/>
          </a:xfrm>
          <a:prstGeom prst="rect">
            <a:avLst/>
          </a:prstGeom>
          <a:noFill/>
        </p:spPr>
        <p:txBody>
          <a:bodyPr wrap="square" rtlCol="0">
            <a:spAutoFit/>
          </a:bodyPr>
          <a:lstStyle/>
          <a:p>
            <a:pPr algn="ctr"/>
            <a:r>
              <a:rPr lang="ru-RU" sz="2500" i="1" dirty="0"/>
              <a:t>«И вы, отцы, не раздражайте детей ваших, но воспитывайте их в учении и наставлении Господнем».</a:t>
            </a:r>
          </a:p>
          <a:p>
            <a:pPr algn="ctr"/>
            <a:r>
              <a:rPr lang="ru-RU" sz="2500" i="1" dirty="0"/>
              <a:t>Послание к </a:t>
            </a:r>
            <a:r>
              <a:rPr lang="ru-RU" sz="2500" i="1" dirty="0" err="1"/>
              <a:t>Ефесянам</a:t>
            </a:r>
            <a:r>
              <a:rPr lang="ru-RU" sz="2500" i="1" dirty="0"/>
              <a:t> 6:4</a:t>
            </a:r>
            <a:endParaRPr lang="en-US" sz="2500" i="1" dirty="0"/>
          </a:p>
          <a:p>
            <a:pPr algn="ctr"/>
            <a:endParaRPr lang="en-US" sz="2500" i="1" dirty="0"/>
          </a:p>
          <a:p>
            <a:pPr algn="ctr"/>
            <a:r>
              <a:rPr lang="ru-RU" sz="2500" i="1" dirty="0"/>
              <a:t>«И внушай их детям твоим, и говори о них, сидя в доме твоем и идя дорогою, и ложась, и вставая»</a:t>
            </a:r>
            <a:r>
              <a:rPr lang="en-US" sz="2500" i="1" dirty="0"/>
              <a:t>.</a:t>
            </a:r>
            <a:endParaRPr lang="ru-RU" sz="2500" i="1" dirty="0"/>
          </a:p>
          <a:p>
            <a:pPr algn="ctr"/>
            <a:r>
              <a:rPr lang="ru-RU" sz="2500" i="1" dirty="0"/>
              <a:t>Второзаконие</a:t>
            </a:r>
            <a:r>
              <a:rPr lang="en-US" sz="2500" i="1" dirty="0"/>
              <a:t> 6:7</a:t>
            </a:r>
          </a:p>
          <a:p>
            <a:pPr algn="ctr"/>
            <a:endParaRPr lang="en-US" sz="2400" dirty="0"/>
          </a:p>
          <a:p>
            <a:pPr algn="ctr"/>
            <a:r>
              <a:rPr lang="ru-RU" sz="2500" i="1" dirty="0"/>
              <a:t>«Притом же ты из детства знаешь священные писания, которые могут умудрить тебя во спасение верою во Христа Иисуса».</a:t>
            </a:r>
          </a:p>
          <a:p>
            <a:pPr algn="ctr"/>
            <a:r>
              <a:rPr lang="ru-RU" sz="2500" i="1" dirty="0"/>
              <a:t>2-е послание к Тимофею 3:15</a:t>
            </a:r>
          </a:p>
        </p:txBody>
      </p:sp>
    </p:spTree>
    <p:extLst>
      <p:ext uri="{BB962C8B-B14F-4D97-AF65-F5344CB8AC3E}">
        <p14:creationId xmlns:p14="http://schemas.microsoft.com/office/powerpoint/2010/main" val="173726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560069" y="317323"/>
            <a:ext cx="7937171" cy="523220"/>
          </a:xfrm>
          <a:prstGeom prst="rect">
            <a:avLst/>
          </a:prstGeom>
          <a:noFill/>
        </p:spPr>
        <p:txBody>
          <a:bodyPr wrap="square" rtlCol="0">
            <a:spAutoFit/>
          </a:bodyPr>
          <a:lstStyle/>
          <a:p>
            <a:r>
              <a:rPr lang="ru-RU" sz="2800" b="1" dirty="0">
                <a:solidFill>
                  <a:schemeClr val="bg1"/>
                </a:solidFill>
                <a:latin typeface="Avenir Next Condensed" panose="020B0506020202020204" pitchFamily="34" charset="0"/>
              </a:rPr>
              <a:t>Эллен Уайт в книге</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Воспитание детей</a:t>
            </a:r>
            <a:r>
              <a:rPr lang="en-US" sz="2800" b="1" dirty="0">
                <a:solidFill>
                  <a:schemeClr val="bg1"/>
                </a:solidFill>
                <a:latin typeface="Avenir Next Condensed" panose="020B0506020202020204" pitchFamily="34" charset="0"/>
              </a:rPr>
              <a:t>” </a:t>
            </a:r>
            <a:r>
              <a:rPr lang="ru-RU" sz="2800" b="1" dirty="0">
                <a:solidFill>
                  <a:schemeClr val="bg1"/>
                </a:solidFill>
                <a:latin typeface="Avenir Next Condensed" panose="020B0506020202020204" pitchFamily="34" charset="0"/>
              </a:rPr>
              <a:t>пишет:</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846343" y="1139154"/>
            <a:ext cx="7451314" cy="4862870"/>
          </a:xfrm>
          <a:prstGeom prst="rect">
            <a:avLst/>
          </a:prstGeom>
          <a:noFill/>
        </p:spPr>
        <p:txBody>
          <a:bodyPr wrap="square" rtlCol="0">
            <a:spAutoFit/>
          </a:bodyPr>
          <a:lstStyle/>
          <a:p>
            <a:pPr algn="ctr"/>
            <a:r>
              <a:rPr lang="ru-RU" sz="2600" i="1" dirty="0"/>
              <a:t>«Чтобы родители и учителя справились с этой работой, им надо прежде самим понять, каким «путем» ребенок должен идти. Для этого книжных знаний недостаточно. Сюда входит все добродетельное, праведное и святое. Необходимо упражняться в воздержании, благочестии, братолюбии и любви к Богу. Для достижения этой цели надо на высокую ступень поставить одновременно физическое, умственное, нравственное и духовное воспитание».</a:t>
            </a:r>
            <a:endParaRPr lang="en-US" sz="2600" i="1" dirty="0"/>
          </a:p>
          <a:p>
            <a:pPr algn="ctr"/>
            <a:r>
              <a:rPr lang="ru-RU" sz="2400" dirty="0"/>
              <a:t>«Воспитание детей» </a:t>
            </a:r>
            <a:r>
              <a:rPr lang="en-US" sz="2400" dirty="0"/>
              <a:t>, </a:t>
            </a:r>
            <a:r>
              <a:rPr lang="ru-RU" sz="2400" dirty="0"/>
              <a:t>глава 50 </a:t>
            </a:r>
            <a:endParaRPr lang="en-US" sz="2400" dirty="0"/>
          </a:p>
        </p:txBody>
      </p:sp>
    </p:spTree>
    <p:extLst>
      <p:ext uri="{BB962C8B-B14F-4D97-AF65-F5344CB8AC3E}">
        <p14:creationId xmlns:p14="http://schemas.microsoft.com/office/powerpoint/2010/main" val="33057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xmlns="" id="{0E0CE529-1C45-F548-AE8A-BB4457328103}"/>
              </a:ext>
            </a:extLst>
          </p:cNvPr>
          <p:cNvSpPr txBox="1"/>
          <p:nvPr/>
        </p:nvSpPr>
        <p:spPr>
          <a:xfrm>
            <a:off x="79803" y="77716"/>
            <a:ext cx="8984392" cy="892552"/>
          </a:xfrm>
          <a:prstGeom prst="rect">
            <a:avLst/>
          </a:prstGeom>
          <a:noFill/>
        </p:spPr>
        <p:txBody>
          <a:bodyPr wrap="square" rtlCol="0">
            <a:spAutoFit/>
          </a:bodyPr>
          <a:lstStyle/>
          <a:p>
            <a:r>
              <a:rPr lang="en-US" sz="2800" b="1" dirty="0">
                <a:solidFill>
                  <a:schemeClr val="bg1"/>
                </a:solidFill>
              </a:rPr>
              <a:t> </a:t>
            </a:r>
            <a:r>
              <a:rPr lang="ru-RU" sz="2800" b="1" dirty="0">
                <a:solidFill>
                  <a:schemeClr val="bg1"/>
                </a:solidFill>
              </a:rPr>
              <a:t>Что такое неблагоприятный детский опыт </a:t>
            </a:r>
            <a:r>
              <a:rPr lang="en-US" sz="2400" b="1" dirty="0">
                <a:solidFill>
                  <a:schemeClr val="bg1"/>
                </a:solidFill>
              </a:rPr>
              <a:t>(</a:t>
            </a:r>
            <a:r>
              <a:rPr lang="en-US" sz="2300" b="1" dirty="0">
                <a:solidFill>
                  <a:schemeClr val="bg1"/>
                </a:solidFill>
              </a:rPr>
              <a:t>Adverse Childhood Experiences </a:t>
            </a:r>
            <a:r>
              <a:rPr lang="ru-RU" sz="2300" b="1" dirty="0">
                <a:solidFill>
                  <a:schemeClr val="bg1"/>
                </a:solidFill>
              </a:rPr>
              <a:t>(</a:t>
            </a:r>
            <a:r>
              <a:rPr lang="en-US" sz="2300" b="1" dirty="0">
                <a:solidFill>
                  <a:schemeClr val="bg1"/>
                </a:solidFill>
              </a:rPr>
              <a:t>ACEs)</a:t>
            </a:r>
            <a:r>
              <a:rPr lang="ru-RU" sz="2400" b="1" dirty="0">
                <a:solidFill>
                  <a:schemeClr val="bg1"/>
                </a:solidFill>
              </a:rPr>
              <a:t>?</a:t>
            </a:r>
            <a:endParaRPr lang="en-US" sz="2400" dirty="0">
              <a:solidFill>
                <a:schemeClr val="bg1"/>
              </a:solidFill>
            </a:endParaRPr>
          </a:p>
        </p:txBody>
      </p:sp>
      <p:sp>
        <p:nvSpPr>
          <p:cNvPr id="11" name="TextBox 10">
            <a:extLst>
              <a:ext uri="{FF2B5EF4-FFF2-40B4-BE49-F238E27FC236}">
                <a16:creationId xmlns:a16="http://schemas.microsoft.com/office/drawing/2014/main" xmlns="" id="{A321DCA3-A769-C049-BA95-5D4CF043B697}"/>
              </a:ext>
            </a:extLst>
          </p:cNvPr>
          <p:cNvSpPr txBox="1"/>
          <p:nvPr/>
        </p:nvSpPr>
        <p:spPr>
          <a:xfrm>
            <a:off x="742031" y="1294769"/>
            <a:ext cx="7659937" cy="5059718"/>
          </a:xfrm>
          <a:prstGeom prst="rect">
            <a:avLst/>
          </a:prstGeom>
          <a:noFill/>
        </p:spPr>
        <p:txBody>
          <a:bodyPr wrap="square" rtlCol="0">
            <a:spAutoFit/>
          </a:bodyPr>
          <a:lstStyle/>
          <a:p>
            <a:r>
              <a:rPr lang="ru-RU" sz="2400" b="1" dirty="0"/>
              <a:t>Неблагоприятный детский опыт </a:t>
            </a:r>
            <a:r>
              <a:rPr lang="ru-RU" sz="2400" dirty="0"/>
              <a:t>- это стрессовые или травмирующие события, с которыми сталкивается ребенок</a:t>
            </a:r>
            <a:r>
              <a:rPr lang="en-US" sz="2400" dirty="0"/>
              <a:t> </a:t>
            </a:r>
            <a:r>
              <a:rPr lang="ru-RU" sz="2400" dirty="0"/>
              <a:t>на протяжении первых 18-ти лет своей жизни</a:t>
            </a:r>
            <a:r>
              <a:rPr lang="en-US" sz="2400" dirty="0"/>
              <a:t>. </a:t>
            </a:r>
            <a:r>
              <a:rPr lang="ru-RU" sz="2400" dirty="0"/>
              <a:t>ACE могут включать в себя физическое или сексуальное насилие, домашнее насилие, жизнь в бедности, психические заболевания родителей, дискриминацию, расстройство потребления </a:t>
            </a:r>
            <a:r>
              <a:rPr lang="ru-RU" sz="2400" dirty="0" err="1"/>
              <a:t>психоактивных</a:t>
            </a:r>
            <a:r>
              <a:rPr lang="ru-RU" sz="2400" dirty="0"/>
              <a:t> веществ или лишение свободы, но не ограничиваться ими</a:t>
            </a:r>
            <a:r>
              <a:rPr lang="ru-RU" sz="1600" dirty="0"/>
              <a:t>.</a:t>
            </a:r>
          </a:p>
          <a:p>
            <a:pPr marL="285750" indent="-285750">
              <a:buClr>
                <a:srgbClr val="E18F39"/>
              </a:buClr>
              <a:buFont typeface="Arial" panose="020B0604020202020204" pitchFamily="34" charset="0"/>
              <a:buChar char="•"/>
            </a:pPr>
            <a:endParaRPr lang="en-US" sz="2800" dirty="0"/>
          </a:p>
          <a:p>
            <a:pPr marL="285750" indent="-285750">
              <a:buClr>
                <a:srgbClr val="E18F39"/>
              </a:buClr>
              <a:buFont typeface="Arial" panose="020B0604020202020204" pitchFamily="34" charset="0"/>
              <a:buChar char="•"/>
            </a:pPr>
            <a:r>
              <a:rPr lang="ru-RU" sz="2200" dirty="0"/>
              <a:t>В результате многочисленных исследований было выявлено</a:t>
            </a:r>
            <a:r>
              <a:rPr lang="en-US" sz="2200" dirty="0"/>
              <a:t>, </a:t>
            </a:r>
            <a:r>
              <a:rPr lang="ru-RU" sz="2200" dirty="0"/>
              <a:t>что примерно 1/3 детей в возрасте до 18 лет имеют как минимум один пример НДО</a:t>
            </a:r>
            <a:r>
              <a:rPr lang="en-US" sz="2200" dirty="0"/>
              <a:t>, </a:t>
            </a:r>
            <a:r>
              <a:rPr lang="ru-RU" sz="2200" dirty="0"/>
              <a:t>и примерно 14% два или более</a:t>
            </a:r>
            <a:r>
              <a:rPr lang="en-US" sz="2200" dirty="0"/>
              <a:t>. </a:t>
            </a:r>
            <a:endParaRPr lang="en-US" sz="1000" dirty="0"/>
          </a:p>
          <a:p>
            <a:pPr algn="ctr">
              <a:lnSpc>
                <a:spcPct val="150000"/>
              </a:lnSpc>
              <a:buClr>
                <a:srgbClr val="E18F39"/>
              </a:buClr>
            </a:pPr>
            <a:r>
              <a:rPr lang="en-US" sz="1100" dirty="0"/>
              <a:t>(</a:t>
            </a:r>
            <a:r>
              <a:rPr lang="ru-RU" sz="1100" dirty="0"/>
              <a:t>Данные Всемирной Организации Здравоохранения на основе их Всемирных Исследований психического здоровья</a:t>
            </a:r>
            <a:r>
              <a:rPr lang="en-US" sz="1100" dirty="0"/>
              <a:t>)</a:t>
            </a:r>
          </a:p>
        </p:txBody>
      </p:sp>
    </p:spTree>
    <p:extLst>
      <p:ext uri="{BB962C8B-B14F-4D97-AF65-F5344CB8AC3E}">
        <p14:creationId xmlns:p14="http://schemas.microsoft.com/office/powerpoint/2010/main" val="231105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1601</Words>
  <Application>Microsoft Macintosh PowerPoint</Application>
  <PresentationFormat>On-screen Show (4:3)</PresentationFormat>
  <Paragraphs>139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GC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rosemay</dc:creator>
  <cp:keywords/>
  <dc:description/>
  <cp:lastModifiedBy>Yulia Lisovaya</cp:lastModifiedBy>
  <cp:revision>194</cp:revision>
  <dcterms:created xsi:type="dcterms:W3CDTF">2015-08-17T22:20:08Z</dcterms:created>
  <dcterms:modified xsi:type="dcterms:W3CDTF">2023-02-21T11:07:07Z</dcterms:modified>
  <cp:category/>
</cp:coreProperties>
</file>