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26" r:id="rId2"/>
    <p:sldId id="260" r:id="rId3"/>
    <p:sldId id="302" r:id="rId4"/>
    <p:sldId id="303" r:id="rId5"/>
    <p:sldId id="304" r:id="rId6"/>
    <p:sldId id="325" r:id="rId7"/>
    <p:sldId id="306" r:id="rId8"/>
    <p:sldId id="307" r:id="rId9"/>
    <p:sldId id="308" r:id="rId10"/>
    <p:sldId id="310" r:id="rId11"/>
    <p:sldId id="318" r:id="rId12"/>
    <p:sldId id="316" r:id="rId13"/>
    <p:sldId id="317" r:id="rId14"/>
    <p:sldId id="319" r:id="rId15"/>
    <p:sldId id="315" r:id="rId16"/>
    <p:sldId id="320" r:id="rId17"/>
    <p:sldId id="321" r:id="rId18"/>
    <p:sldId id="322" r:id="rId19"/>
    <p:sldId id="311" r:id="rId20"/>
    <p:sldId id="312" r:id="rId21"/>
    <p:sldId id="313" r:id="rId22"/>
    <p:sldId id="323" r:id="rId23"/>
    <p:sldId id="263" r:id="rId24"/>
    <p:sldId id="271" r:id="rId25"/>
    <p:sldId id="324" r:id="rId26"/>
    <p:sldId id="267" r:id="rId27"/>
    <p:sldId id="2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p:restoredTop sz="75366"/>
  </p:normalViewPr>
  <p:slideViewPr>
    <p:cSldViewPr snapToGrid="0" snapToObjects="1">
      <p:cViewPr varScale="1">
        <p:scale>
          <a:sx n="97" d="100"/>
          <a:sy n="97" d="100"/>
        </p:scale>
        <p:origin x="209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1/15/25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 этом семинаре мы рассмотрим Божий замысел о сексуальности человека и то, как грехопадение привело к  разрушительным последствиям, которые на протяжении веков влияли на этот опыт. Мы обсудим, как образ Божий может быть отражен онтологически и практически через все аспекты наших чело- </a:t>
            </a:r>
            <a:r>
              <a:rPr lang="ru-RU" dirty="0" err="1"/>
              <a:t>веческих</a:t>
            </a:r>
            <a:r>
              <a:rPr lang="ru-RU" dirty="0"/>
              <a:t> отношений, включая сексуальность.</a:t>
            </a:r>
            <a:endParaRPr lang="en-US" dirty="0"/>
          </a:p>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Бог задумал, чтобы мы выражали и </a:t>
            </a:r>
            <a:r>
              <a:rPr lang="ru-RU" dirty="0" err="1"/>
              <a:t>испы</a:t>
            </a:r>
            <a:r>
              <a:rPr lang="ru-RU" dirty="0"/>
              <a:t>- </a:t>
            </a:r>
            <a:r>
              <a:rPr lang="ru-RU" dirty="0" err="1"/>
              <a:t>тывали</a:t>
            </a:r>
            <a:r>
              <a:rPr lang="ru-RU" dirty="0"/>
              <a:t> сексуальность. Сначала это </a:t>
            </a:r>
            <a:r>
              <a:rPr lang="ru-RU" dirty="0" err="1"/>
              <a:t>проис</a:t>
            </a:r>
            <a:r>
              <a:rPr lang="ru-RU" dirty="0"/>
              <a:t>- ходит в рамках эмоционально </a:t>
            </a:r>
            <a:r>
              <a:rPr lang="ru-RU" dirty="0" err="1"/>
              <a:t>поддержива</a:t>
            </a:r>
            <a:r>
              <a:rPr lang="ru-RU" dirty="0"/>
              <a:t>- </a:t>
            </a:r>
            <a:r>
              <a:rPr lang="ru-RU" dirty="0" err="1"/>
              <a:t>ющей</a:t>
            </a:r>
            <a:r>
              <a:rPr lang="ru-RU" dirty="0"/>
              <a:t> и надежной семьи, а затем, на более позднем этапе нашего развития, — в рам- </a:t>
            </a:r>
            <a:r>
              <a:rPr lang="ru-RU" dirty="0" err="1"/>
              <a:t>ках</a:t>
            </a:r>
            <a:r>
              <a:rPr lang="ru-RU" dirty="0"/>
              <a:t> отношений, основанных на взаимной любви и уважении.</a:t>
            </a:r>
          </a:p>
          <a:p>
            <a:r>
              <a:rPr lang="ru-RU" dirty="0"/>
              <a:t> «Брак у всех да будет честен и ложе </a:t>
            </a:r>
            <a:r>
              <a:rPr lang="ru-RU" dirty="0" err="1"/>
              <a:t>непо</a:t>
            </a:r>
            <a:r>
              <a:rPr lang="ru-RU" dirty="0"/>
              <a:t>- </a:t>
            </a:r>
            <a:r>
              <a:rPr lang="ru-RU" dirty="0" err="1"/>
              <a:t>рочно</a:t>
            </a:r>
            <a:r>
              <a:rPr lang="ru-RU" dirty="0"/>
              <a:t>; блудников же и прелюбодеев судит Бог» (Евр. 13:4).</a:t>
            </a:r>
          </a:p>
        </p:txBody>
      </p:sp>
      <p:sp>
        <p:nvSpPr>
          <p:cNvPr id="4" name="Номер слайда 3"/>
          <p:cNvSpPr>
            <a:spLocks noGrp="1"/>
          </p:cNvSpPr>
          <p:nvPr>
            <p:ph type="sldNum" sz="quarter" idx="5"/>
          </p:nvPr>
        </p:nvSpPr>
        <p:spPr/>
        <p:txBody>
          <a:bodyPr/>
          <a:lstStyle/>
          <a:p>
            <a:fld id="{45F559D1-0F43-E249-A8F6-7C6E7A0EBC38}" type="slidenum">
              <a:rPr lang="en-US" smtClean="0"/>
              <a:t>11</a:t>
            </a:fld>
            <a:endParaRPr lang="en-US"/>
          </a:p>
        </p:txBody>
      </p:sp>
    </p:spTree>
    <p:extLst>
      <p:ext uri="{BB962C8B-B14F-4D97-AF65-F5344CB8AC3E}">
        <p14:creationId xmlns:p14="http://schemas.microsoft.com/office/powerpoint/2010/main" val="213818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СЕКСУАЛЬНОСТЬ ПОСЛЕ ГРЕХОПАДЕНИЯ</a:t>
            </a:r>
          </a:p>
          <a:p>
            <a:r>
              <a:rPr lang="ru-RU" dirty="0"/>
              <a:t> Библейское повествование не </a:t>
            </a:r>
            <a:r>
              <a:rPr lang="ru-RU" dirty="0" err="1"/>
              <a:t>заканчива</a:t>
            </a:r>
            <a:r>
              <a:rPr lang="ru-RU" dirty="0"/>
              <a:t>- </a:t>
            </a:r>
            <a:r>
              <a:rPr lang="ru-RU" dirty="0" err="1"/>
              <a:t>ется</a:t>
            </a:r>
            <a:r>
              <a:rPr lang="ru-RU" dirty="0"/>
              <a:t> историей сотворения мира. За ней </a:t>
            </a:r>
            <a:r>
              <a:rPr lang="ru-RU" dirty="0" err="1"/>
              <a:t>сле</a:t>
            </a:r>
            <a:r>
              <a:rPr lang="ru-RU" dirty="0"/>
              <a:t>- дует грехопадение. От Бытия до Нового Завета мы видим, как последствия </a:t>
            </a:r>
            <a:r>
              <a:rPr lang="ru-RU" dirty="0" err="1"/>
              <a:t>грехо</a:t>
            </a:r>
            <a:r>
              <a:rPr lang="ru-RU" dirty="0"/>
              <a:t>- падения влияют на сексуальную жизнь че- </a:t>
            </a:r>
            <a:r>
              <a:rPr lang="ru-RU" dirty="0" err="1"/>
              <a:t>ловека</a:t>
            </a:r>
            <a:r>
              <a:rPr lang="ru-RU" dirty="0"/>
              <a:t>.</a:t>
            </a:r>
          </a:p>
          <a:p>
            <a:r>
              <a:rPr lang="ru-RU" dirty="0"/>
              <a:t> В нашей современной культуре </a:t>
            </a:r>
            <a:r>
              <a:rPr lang="ru-RU" dirty="0" err="1"/>
              <a:t>сексуаль</a:t>
            </a:r>
            <a:r>
              <a:rPr lang="ru-RU" dirty="0"/>
              <a:t>- </a:t>
            </a:r>
            <a:r>
              <a:rPr lang="ru-RU" dirty="0" err="1"/>
              <a:t>ность</a:t>
            </a:r>
            <a:r>
              <a:rPr lang="ru-RU" dirty="0"/>
              <a:t> ориентирована на тело, а не на </a:t>
            </a:r>
            <a:r>
              <a:rPr lang="ru-RU" dirty="0" err="1"/>
              <a:t>отно</a:t>
            </a:r>
            <a:r>
              <a:rPr lang="ru-RU" dirty="0"/>
              <a:t>- </a:t>
            </a:r>
            <a:r>
              <a:rPr lang="ru-RU" dirty="0" err="1"/>
              <a:t>шения</a:t>
            </a:r>
            <a:r>
              <a:rPr lang="ru-RU" dirty="0"/>
              <a:t>.</a:t>
            </a:r>
          </a:p>
          <a:p>
            <a:r>
              <a:rPr lang="ru-RU" dirty="0"/>
              <a:t> Современная сексуальность, искаженная социальными установками и убеждениями, культурными стереотипами и </a:t>
            </a:r>
            <a:r>
              <a:rPr lang="ru-RU" dirty="0" err="1"/>
              <a:t>биологиче</a:t>
            </a:r>
            <a:r>
              <a:rPr lang="ru-RU" dirty="0"/>
              <a:t>- </a:t>
            </a:r>
            <a:r>
              <a:rPr lang="ru-RU" dirty="0" err="1"/>
              <a:t>скими</a:t>
            </a:r>
            <a:r>
              <a:rPr lang="ru-RU" dirty="0"/>
              <a:t> факторами, является результатом падшего состояния человечества (</a:t>
            </a:r>
            <a:r>
              <a:rPr lang="en-US" dirty="0"/>
              <a:t>Balswick &amp; Balswick, 2014, p. 217).</a:t>
            </a:r>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12</a:t>
            </a:fld>
            <a:endParaRPr lang="en-US"/>
          </a:p>
        </p:txBody>
      </p:sp>
    </p:spTree>
    <p:extLst>
      <p:ext uri="{BB962C8B-B14F-4D97-AF65-F5344CB8AC3E}">
        <p14:creationId xmlns:p14="http://schemas.microsoft.com/office/powerpoint/2010/main" val="123172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ЗНАЧЕНИЕ СЕКСУАЛЬНОСТИ </a:t>
            </a:r>
          </a:p>
          <a:p>
            <a:r>
              <a:rPr lang="ru-RU" dirty="0"/>
              <a:t>МЕНЯЛОСЬ НА ПРОТЯЖЕНИИ ВЕКОВ</a:t>
            </a:r>
          </a:p>
          <a:p>
            <a:r>
              <a:rPr lang="ru-RU" dirty="0"/>
              <a:t> 1625–1660. Эпоха пуритан: Считалось, что секс — это нечто положительное. </a:t>
            </a:r>
            <a:r>
              <a:rPr lang="ru-RU" dirty="0" err="1"/>
              <a:t>Це</a:t>
            </a:r>
            <a:r>
              <a:rPr lang="ru-RU" dirty="0"/>
              <a:t>- </a:t>
            </a:r>
            <a:r>
              <a:rPr lang="ru-RU" dirty="0" err="1"/>
              <a:t>нились</a:t>
            </a:r>
            <a:r>
              <a:rPr lang="ru-RU" dirty="0"/>
              <a:t> моногамия и  супружеская вер- </a:t>
            </a:r>
            <a:r>
              <a:rPr lang="ru-RU" dirty="0" err="1"/>
              <a:t>ность</a:t>
            </a:r>
            <a:r>
              <a:rPr lang="ru-RU" dirty="0"/>
              <a:t>.</a:t>
            </a:r>
          </a:p>
          <a:p>
            <a:r>
              <a:rPr lang="ru-RU" dirty="0"/>
              <a:t> 1800-е годы. Викторианская эпоха: Все, что казалось сексуальным, </a:t>
            </a:r>
            <a:r>
              <a:rPr lang="ru-RU" dirty="0" err="1"/>
              <a:t>подавля</a:t>
            </a:r>
            <a:r>
              <a:rPr lang="ru-RU" dirty="0"/>
              <a:t>- лось, в том числе и сексуальные желания. </a:t>
            </a:r>
          </a:p>
          <a:p>
            <a:r>
              <a:rPr lang="ru-RU" dirty="0"/>
              <a:t>Женщины не должны были испытывать удовольствие во время полового акта. Сек- </a:t>
            </a:r>
            <a:r>
              <a:rPr lang="ru-RU" dirty="0" err="1"/>
              <a:t>суальные</a:t>
            </a:r>
            <a:r>
              <a:rPr lang="ru-RU" dirty="0"/>
              <a:t> желания считались патологией.</a:t>
            </a:r>
          </a:p>
          <a:p>
            <a:r>
              <a:rPr lang="ru-RU" dirty="0"/>
              <a:t> 1920-е годы: Секс стал не только при- </a:t>
            </a:r>
            <a:r>
              <a:rPr lang="ru-RU" dirty="0" err="1"/>
              <a:t>емлемым</a:t>
            </a:r>
            <a:r>
              <a:rPr lang="ru-RU" dirty="0"/>
              <a:t>, но и эффективным способом самовыражения.</a:t>
            </a:r>
          </a:p>
          <a:p>
            <a:r>
              <a:rPr lang="ru-RU" dirty="0"/>
              <a:t> 1940-е годы: Жажда познания. Секс стал приравниваться к развлечению, лишив- </a:t>
            </a:r>
            <a:r>
              <a:rPr lang="ru-RU" dirty="0" err="1"/>
              <a:t>шись</a:t>
            </a:r>
            <a:r>
              <a:rPr lang="ru-RU" dirty="0"/>
              <a:t> эмоциональной привязанности. Женщины оказались в центре внимания как объект сексуального интереса. 1 дека- </a:t>
            </a:r>
            <a:r>
              <a:rPr lang="ru-RU" dirty="0" err="1"/>
              <a:t>бря</a:t>
            </a:r>
            <a:r>
              <a:rPr lang="ru-RU" dirty="0"/>
              <a:t> 1953 года увидел свет первый номер журнала </a:t>
            </a:r>
            <a:r>
              <a:rPr lang="en-US" dirty="0"/>
              <a:t>Playboy.</a:t>
            </a:r>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13</a:t>
            </a:fld>
            <a:endParaRPr lang="en-US"/>
          </a:p>
        </p:txBody>
      </p:sp>
    </p:spTree>
    <p:extLst>
      <p:ext uri="{BB962C8B-B14F-4D97-AF65-F5344CB8AC3E}">
        <p14:creationId xmlns:p14="http://schemas.microsoft.com/office/powerpoint/2010/main" val="3901671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1980-е годы: Женщины начали пони- мать, что были лишены интимного и эмо- </a:t>
            </a:r>
            <a:r>
              <a:rPr lang="ru-RU" dirty="0" err="1"/>
              <a:t>ционального</a:t>
            </a:r>
            <a:r>
              <a:rPr lang="ru-RU" dirty="0"/>
              <a:t> аспекта своей сексуальности. Вновь поднимается вопрос о девственно- </a:t>
            </a:r>
            <a:r>
              <a:rPr lang="ru-RU" dirty="0" err="1"/>
              <a:t>сти</a:t>
            </a:r>
            <a:r>
              <a:rPr lang="ru-RU" dirty="0"/>
              <a:t>. В связи с распространением СПИДа и венерических заболеваний люди стали более осознанно относиться к вопросам, связанным с сексуальностью.</a:t>
            </a:r>
          </a:p>
          <a:p>
            <a:r>
              <a:rPr lang="ru-RU" dirty="0"/>
              <a:t> 2000-е годы: В этот период наблюдается рост принятия различных сексуальных ориентаций и гендерных идентичностей. Права ЛГБТК+ получили широкое </a:t>
            </a:r>
            <a:r>
              <a:rPr lang="ru-RU" dirty="0" err="1"/>
              <a:t>распро</a:t>
            </a:r>
            <a:r>
              <a:rPr lang="ru-RU" dirty="0"/>
              <a:t>- </a:t>
            </a:r>
            <a:r>
              <a:rPr lang="ru-RU" dirty="0" err="1"/>
              <a:t>странение</a:t>
            </a:r>
            <a:r>
              <a:rPr lang="ru-RU" dirty="0"/>
              <a:t> и поддержку. Обсуждение сек- </a:t>
            </a:r>
            <a:r>
              <a:rPr lang="ru-RU" dirty="0" err="1"/>
              <a:t>суальности</a:t>
            </a:r>
            <a:r>
              <a:rPr lang="ru-RU" dirty="0"/>
              <a:t> стало более открытым, отчасти благодаря интернету и социальным сетям, которые предоставили платформы для сексуального образования, исследований </a:t>
            </a:r>
          </a:p>
          <a:p>
            <a:r>
              <a:rPr lang="ru-RU" dirty="0"/>
              <a:t>77</a:t>
            </a:r>
          </a:p>
          <a:p>
            <a:r>
              <a:rPr lang="ru-RU" dirty="0"/>
              <a:t>и самовыражения. Культура знакомств стала более популярной, особенно среди молодых людей, чему способствовало по- явление приложений для знакомств и из- </a:t>
            </a:r>
            <a:r>
              <a:rPr lang="ru-RU" dirty="0" err="1"/>
              <a:t>менение</a:t>
            </a:r>
            <a:r>
              <a:rPr lang="ru-RU" dirty="0"/>
              <a:t> отношения к случайным связям.</a:t>
            </a:r>
          </a:p>
          <a:p>
            <a:r>
              <a:rPr lang="ru-RU" dirty="0"/>
              <a:t>ИЗВРАЩЕННАЯ СЕКСУАЛЬНОСТЬ</a:t>
            </a:r>
          </a:p>
          <a:p>
            <a:r>
              <a:rPr lang="ru-RU" dirty="0"/>
              <a:t>Модернизм и постмодернизм предложили нам глубокий и многогранный взгляд на сек- </a:t>
            </a:r>
            <a:r>
              <a:rPr lang="ru-RU" dirty="0" err="1"/>
              <a:t>суальность</a:t>
            </a:r>
            <a:r>
              <a:rPr lang="ru-RU" dirty="0"/>
              <a:t>, который объединяет </a:t>
            </a:r>
            <a:r>
              <a:rPr lang="ru-RU" dirty="0" err="1"/>
              <a:t>биологиче</a:t>
            </a:r>
            <a:r>
              <a:rPr lang="ru-RU" dirty="0"/>
              <a:t>- </a:t>
            </a:r>
            <a:r>
              <a:rPr lang="ru-RU" dirty="0" err="1"/>
              <a:t>ские</a:t>
            </a:r>
            <a:r>
              <a:rPr lang="ru-RU" dirty="0"/>
              <a:t> и социокультурные аспекты. Этот под- ход рассматривает сексуальность как часть сложного процесса, в котором биологические и  социальные факторы взаимодействуют и влияют друг на друга.</a:t>
            </a:r>
          </a:p>
          <a:p>
            <a:r>
              <a:rPr lang="ru-RU" dirty="0"/>
              <a:t> Грехопадение разрушило все грани нашей сущности, включая сексуальность. У </a:t>
            </a:r>
            <a:r>
              <a:rPr lang="ru-RU" dirty="0" err="1"/>
              <a:t>каж</a:t>
            </a:r>
            <a:r>
              <a:rPr lang="ru-RU" dirty="0"/>
              <a:t>- </a:t>
            </a:r>
            <a:r>
              <a:rPr lang="ru-RU" dirty="0" err="1"/>
              <a:t>дого</a:t>
            </a:r>
            <a:r>
              <a:rPr lang="ru-RU" dirty="0"/>
              <a:t> из нас есть травмы, которые требуют исцеления, поскольку мы стремимся к </a:t>
            </a:r>
            <a:r>
              <a:rPr lang="ru-RU" dirty="0" err="1"/>
              <a:t>ис</a:t>
            </a:r>
            <a:r>
              <a:rPr lang="ru-RU" dirty="0"/>
              <a:t>- тинному выражению, а иногда и к подав- </a:t>
            </a:r>
            <a:r>
              <a:rPr lang="ru-RU" dirty="0" err="1"/>
              <a:t>лению</a:t>
            </a:r>
            <a:r>
              <a:rPr lang="ru-RU" dirty="0"/>
              <a:t> нашей сексуальности в отношениях.</a:t>
            </a:r>
          </a:p>
          <a:p>
            <a:r>
              <a:rPr lang="ru-RU" dirty="0"/>
              <a:t> Из-за грехопадения достижение подлинной сексуальности сопряжено с конфликтами и борьбой.</a:t>
            </a:r>
          </a:p>
          <a:p>
            <a:r>
              <a:rPr lang="ru-RU" dirty="0"/>
              <a:t> Последствия греха проявляются в наших семьях в виде искаженных взглядов на сек- </a:t>
            </a:r>
            <a:r>
              <a:rPr lang="ru-RU" dirty="0" err="1"/>
              <a:t>суальность</a:t>
            </a:r>
            <a:r>
              <a:rPr lang="ru-RU" dirty="0"/>
              <a:t>, порочных актов сексуального, физического и эмоционального насилия, а также проявления безразличия.</a:t>
            </a:r>
          </a:p>
          <a:p>
            <a:r>
              <a:rPr lang="ru-RU" dirty="0"/>
              <a:t> Наши разбитые семьи, а также и другие разрушенные социальные и общественные структуры внесли свой вклад в искажение изначального Божьего замысла в </a:t>
            </a:r>
            <a:r>
              <a:rPr lang="ru-RU" dirty="0" err="1"/>
              <a:t>отноше</a:t>
            </a:r>
            <a:r>
              <a:rPr lang="ru-RU" dirty="0"/>
              <a:t>- </a:t>
            </a:r>
            <a:r>
              <a:rPr lang="ru-RU" dirty="0" err="1"/>
              <a:t>нии</a:t>
            </a:r>
            <a:r>
              <a:rPr lang="ru-RU" dirty="0"/>
              <a:t> человеческой сексуальности.</a:t>
            </a:r>
          </a:p>
          <a:p>
            <a:r>
              <a:rPr lang="ru-RU" dirty="0"/>
              <a:t> Некоторые люди страдают от травм, полу- </a:t>
            </a:r>
            <a:r>
              <a:rPr lang="ru-RU" dirty="0" err="1"/>
              <a:t>ченных</a:t>
            </a:r>
            <a:r>
              <a:rPr lang="ru-RU" dirty="0"/>
              <a:t> в своем роду, и эпигенетических </a:t>
            </a:r>
            <a:r>
              <a:rPr lang="ru-RU" dirty="0" err="1"/>
              <a:t>не-</a:t>
            </a:r>
            <a:r>
              <a:rPr lang="ru-RU" dirty="0"/>
              <a:t> </a:t>
            </a:r>
            <a:r>
              <a:rPr lang="ru-RU" dirty="0" err="1"/>
              <a:t>достатков</a:t>
            </a:r>
            <a:r>
              <a:rPr lang="ru-RU" dirty="0"/>
              <a:t>, которые они унаследовали.</a:t>
            </a:r>
          </a:p>
          <a:p>
            <a:r>
              <a:rPr lang="ru-RU" dirty="0"/>
              <a:t> Некоторые испытывают сексуальную </a:t>
            </a:r>
            <a:r>
              <a:rPr lang="ru-RU" dirty="0" err="1"/>
              <a:t>не-</a:t>
            </a:r>
            <a:r>
              <a:rPr lang="ru-RU" dirty="0"/>
              <a:t> полноценность из-за нездоровой </a:t>
            </a:r>
            <a:r>
              <a:rPr lang="ru-RU" dirty="0" err="1"/>
              <a:t>социали</a:t>
            </a:r>
            <a:r>
              <a:rPr lang="ru-RU" dirty="0"/>
              <a:t>- </a:t>
            </a:r>
            <a:r>
              <a:rPr lang="ru-RU" dirty="0" err="1"/>
              <a:t>зации</a:t>
            </a:r>
            <a:r>
              <a:rPr lang="ru-RU" dirty="0"/>
              <a:t> в семье и обществе.</a:t>
            </a:r>
          </a:p>
          <a:p>
            <a:r>
              <a:rPr lang="ru-RU" dirty="0"/>
              <a:t> Некоторые становятся жертвами </a:t>
            </a:r>
            <a:r>
              <a:rPr lang="ru-RU" dirty="0" err="1"/>
              <a:t>социаль</a:t>
            </a:r>
            <a:r>
              <a:rPr lang="ru-RU" dirty="0"/>
              <a:t>- </a:t>
            </a:r>
            <a:r>
              <a:rPr lang="ru-RU" dirty="0" err="1"/>
              <a:t>ных</a:t>
            </a:r>
            <a:r>
              <a:rPr lang="ru-RU" dirty="0"/>
              <a:t> травм, таких как сексуальное насилие и порнография.</a:t>
            </a:r>
          </a:p>
          <a:p>
            <a:r>
              <a:rPr lang="ru-RU" dirty="0"/>
              <a:t> Некоторые становятся жертвами ток- </a:t>
            </a:r>
            <a:r>
              <a:rPr lang="ru-RU" dirty="0" err="1"/>
              <a:t>сичного</a:t>
            </a:r>
            <a:r>
              <a:rPr lang="ru-RU" dirty="0"/>
              <a:t> и жестокого воспитания в семье и травли сверстников.</a:t>
            </a:r>
          </a:p>
        </p:txBody>
      </p:sp>
      <p:sp>
        <p:nvSpPr>
          <p:cNvPr id="4" name="Номер слайда 3"/>
          <p:cNvSpPr>
            <a:spLocks noGrp="1"/>
          </p:cNvSpPr>
          <p:nvPr>
            <p:ph type="sldNum" sz="quarter" idx="5"/>
          </p:nvPr>
        </p:nvSpPr>
        <p:spPr/>
        <p:txBody>
          <a:bodyPr/>
          <a:lstStyle/>
          <a:p>
            <a:fld id="{45F559D1-0F43-E249-A8F6-7C6E7A0EBC38}" type="slidenum">
              <a:rPr lang="en-US" smtClean="0"/>
              <a:t>14</a:t>
            </a:fld>
            <a:endParaRPr lang="en-US"/>
          </a:p>
        </p:txBody>
      </p:sp>
    </p:spTree>
    <p:extLst>
      <p:ext uri="{BB962C8B-B14F-4D97-AF65-F5344CB8AC3E}">
        <p14:creationId xmlns:p14="http://schemas.microsoft.com/office/powerpoint/2010/main" val="406252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ИЗВРАЩЕННАЯ СЕКСУАЛЬНОСТЬ</a:t>
            </a:r>
          </a:p>
          <a:p>
            <a:r>
              <a:rPr lang="ru-RU" dirty="0"/>
              <a:t>Модернизм и постмодернизм предложили нам глубокий и многогранный взгляд на сек- </a:t>
            </a:r>
            <a:r>
              <a:rPr lang="ru-RU" dirty="0" err="1"/>
              <a:t>суальность</a:t>
            </a:r>
            <a:r>
              <a:rPr lang="ru-RU" dirty="0"/>
              <a:t>, который объединяет </a:t>
            </a:r>
            <a:r>
              <a:rPr lang="ru-RU" dirty="0" err="1"/>
              <a:t>биологиче</a:t>
            </a:r>
            <a:r>
              <a:rPr lang="ru-RU" dirty="0"/>
              <a:t>- </a:t>
            </a:r>
            <a:r>
              <a:rPr lang="ru-RU" dirty="0" err="1"/>
              <a:t>ские</a:t>
            </a:r>
            <a:r>
              <a:rPr lang="ru-RU" dirty="0"/>
              <a:t> и социокультурные аспекты. Этот под- ход рассматривает сексуальность как часть сложного процесса, в котором биологические и  социальные факторы взаимодействуют и влияют друг на друга.</a:t>
            </a:r>
          </a:p>
          <a:p>
            <a:r>
              <a:rPr lang="ru-RU" dirty="0"/>
              <a:t> Грехопадение разрушило все грани нашей сущности, включая сексуальность. У </a:t>
            </a:r>
            <a:r>
              <a:rPr lang="ru-RU" dirty="0" err="1"/>
              <a:t>каж</a:t>
            </a:r>
            <a:r>
              <a:rPr lang="ru-RU" dirty="0"/>
              <a:t>- </a:t>
            </a:r>
            <a:r>
              <a:rPr lang="ru-RU" dirty="0" err="1"/>
              <a:t>дого</a:t>
            </a:r>
            <a:r>
              <a:rPr lang="ru-RU" dirty="0"/>
              <a:t> из нас есть травмы, которые требуют исцеления, поскольку мы стремимся к </a:t>
            </a:r>
            <a:r>
              <a:rPr lang="ru-RU" dirty="0" err="1"/>
              <a:t>ис</a:t>
            </a:r>
            <a:r>
              <a:rPr lang="ru-RU" dirty="0"/>
              <a:t>- тинному выражению, а иногда и к подав- </a:t>
            </a:r>
            <a:r>
              <a:rPr lang="ru-RU" dirty="0" err="1"/>
              <a:t>лению</a:t>
            </a:r>
            <a:r>
              <a:rPr lang="ru-RU" dirty="0"/>
              <a:t> нашей сексуальности в отношениях.</a:t>
            </a:r>
          </a:p>
          <a:p>
            <a:r>
              <a:rPr lang="ru-RU" dirty="0"/>
              <a:t> Из-за грехопадения достижение подлинной сексуальности сопряжено с конфликтами и борьбой.</a:t>
            </a:r>
          </a:p>
          <a:p>
            <a:r>
              <a:rPr lang="ru-RU" dirty="0"/>
              <a:t> Последствия греха проявляются в наших семьях в виде искаженных взглядов на сек- </a:t>
            </a:r>
            <a:r>
              <a:rPr lang="ru-RU" dirty="0" err="1"/>
              <a:t>суальность</a:t>
            </a:r>
            <a:r>
              <a:rPr lang="ru-RU" dirty="0"/>
              <a:t>, порочных актов сексуального, физического и эмоционального насилия, а также проявления безразличия.</a:t>
            </a:r>
          </a:p>
          <a:p>
            <a:r>
              <a:rPr lang="ru-RU" dirty="0"/>
              <a:t> Наши разбитые семьи, а также и другие разрушенные социальные и общественные структуры внесли свой вклад в искажение изначального Божьего замысла в </a:t>
            </a:r>
            <a:r>
              <a:rPr lang="ru-RU" dirty="0" err="1"/>
              <a:t>отноше</a:t>
            </a:r>
            <a:r>
              <a:rPr lang="ru-RU" dirty="0"/>
              <a:t>- </a:t>
            </a:r>
            <a:r>
              <a:rPr lang="ru-RU" dirty="0" err="1"/>
              <a:t>нии</a:t>
            </a:r>
            <a:r>
              <a:rPr lang="ru-RU" dirty="0"/>
              <a:t> человеческой сексуальности.</a:t>
            </a:r>
          </a:p>
          <a:p>
            <a:r>
              <a:rPr lang="ru-RU" dirty="0"/>
              <a:t> Некоторые люди страдают от травм, полу- </a:t>
            </a:r>
            <a:r>
              <a:rPr lang="ru-RU" dirty="0" err="1"/>
              <a:t>ченных</a:t>
            </a:r>
            <a:r>
              <a:rPr lang="ru-RU" dirty="0"/>
              <a:t> в своем роду, и эпигенетических </a:t>
            </a:r>
            <a:r>
              <a:rPr lang="ru-RU" dirty="0" err="1"/>
              <a:t>не-</a:t>
            </a:r>
            <a:r>
              <a:rPr lang="ru-RU" dirty="0"/>
              <a:t> </a:t>
            </a:r>
            <a:r>
              <a:rPr lang="ru-RU" dirty="0" err="1"/>
              <a:t>достатков</a:t>
            </a:r>
            <a:r>
              <a:rPr lang="ru-RU" dirty="0"/>
              <a:t>, которые они унаследовали.</a:t>
            </a:r>
          </a:p>
          <a:p>
            <a:r>
              <a:rPr lang="ru-RU" dirty="0"/>
              <a:t> Некоторые испытывают сексуальную </a:t>
            </a:r>
            <a:r>
              <a:rPr lang="ru-RU" dirty="0" err="1"/>
              <a:t>не-</a:t>
            </a:r>
            <a:r>
              <a:rPr lang="ru-RU" dirty="0"/>
              <a:t> полноценность из-за нездоровой </a:t>
            </a:r>
            <a:r>
              <a:rPr lang="ru-RU" dirty="0" err="1"/>
              <a:t>социали</a:t>
            </a:r>
            <a:r>
              <a:rPr lang="ru-RU" dirty="0"/>
              <a:t>- </a:t>
            </a:r>
            <a:r>
              <a:rPr lang="ru-RU" dirty="0" err="1"/>
              <a:t>зации</a:t>
            </a:r>
            <a:r>
              <a:rPr lang="ru-RU" dirty="0"/>
              <a:t> в семье и обществе.</a:t>
            </a:r>
          </a:p>
          <a:p>
            <a:r>
              <a:rPr lang="ru-RU" dirty="0"/>
              <a:t> Некоторые становятся жертвами </a:t>
            </a:r>
            <a:r>
              <a:rPr lang="ru-RU" dirty="0" err="1"/>
              <a:t>социаль</a:t>
            </a:r>
            <a:r>
              <a:rPr lang="ru-RU" dirty="0"/>
              <a:t>- </a:t>
            </a:r>
            <a:r>
              <a:rPr lang="ru-RU" dirty="0" err="1"/>
              <a:t>ных</a:t>
            </a:r>
            <a:r>
              <a:rPr lang="ru-RU" dirty="0"/>
              <a:t> травм, таких как сексуальное насилие и порнография.</a:t>
            </a:r>
          </a:p>
          <a:p>
            <a:r>
              <a:rPr lang="ru-RU" dirty="0"/>
              <a:t> Некоторые становятся жертвами ток- </a:t>
            </a:r>
            <a:r>
              <a:rPr lang="ru-RU" dirty="0" err="1"/>
              <a:t>сичного</a:t>
            </a:r>
            <a:r>
              <a:rPr lang="ru-RU" dirty="0"/>
              <a:t> и жестокого воспитания в семье и травли сверстников.</a:t>
            </a:r>
          </a:p>
        </p:txBody>
      </p:sp>
      <p:sp>
        <p:nvSpPr>
          <p:cNvPr id="4" name="Номер слайда 3"/>
          <p:cNvSpPr>
            <a:spLocks noGrp="1"/>
          </p:cNvSpPr>
          <p:nvPr>
            <p:ph type="sldNum" sz="quarter" idx="5"/>
          </p:nvPr>
        </p:nvSpPr>
        <p:spPr/>
        <p:txBody>
          <a:bodyPr/>
          <a:lstStyle/>
          <a:p>
            <a:fld id="{45F559D1-0F43-E249-A8F6-7C6E7A0EBC38}" type="slidenum">
              <a:rPr lang="en-US" smtClean="0"/>
              <a:t>15</a:t>
            </a:fld>
            <a:endParaRPr lang="en-US"/>
          </a:p>
        </p:txBody>
      </p:sp>
    </p:spTree>
    <p:extLst>
      <p:ext uri="{BB962C8B-B14F-4D97-AF65-F5344CB8AC3E}">
        <p14:creationId xmlns:p14="http://schemas.microsoft.com/office/powerpoint/2010/main" val="239929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ИЗВРАЩЕННАЯ СЕКСУАЛЬНОСТЬ</a:t>
            </a:r>
          </a:p>
          <a:p>
            <a:r>
              <a:rPr lang="ru-RU" dirty="0"/>
              <a:t>Модернизм и постмодернизм предложили нам глубокий и многогранный взгляд на сек- </a:t>
            </a:r>
            <a:r>
              <a:rPr lang="ru-RU" dirty="0" err="1"/>
              <a:t>суальность</a:t>
            </a:r>
            <a:r>
              <a:rPr lang="ru-RU" dirty="0"/>
              <a:t>, который объединяет </a:t>
            </a:r>
            <a:r>
              <a:rPr lang="ru-RU" dirty="0" err="1"/>
              <a:t>биологиче</a:t>
            </a:r>
            <a:r>
              <a:rPr lang="ru-RU" dirty="0"/>
              <a:t>- </a:t>
            </a:r>
            <a:r>
              <a:rPr lang="ru-RU" dirty="0" err="1"/>
              <a:t>ские</a:t>
            </a:r>
            <a:r>
              <a:rPr lang="ru-RU" dirty="0"/>
              <a:t> и социокультурные аспекты. Этот под- ход рассматривает сексуальность как часть сложного процесса, в котором биологические и  социальные факторы взаимодействуют и влияют друг на друга.</a:t>
            </a:r>
          </a:p>
          <a:p>
            <a:r>
              <a:rPr lang="ru-RU" dirty="0"/>
              <a:t> Грехопадение разрушило все грани нашей сущности, включая сексуальность. У </a:t>
            </a:r>
            <a:r>
              <a:rPr lang="ru-RU" dirty="0" err="1"/>
              <a:t>каж</a:t>
            </a:r>
            <a:r>
              <a:rPr lang="ru-RU" dirty="0"/>
              <a:t>- </a:t>
            </a:r>
            <a:r>
              <a:rPr lang="ru-RU" dirty="0" err="1"/>
              <a:t>дого</a:t>
            </a:r>
            <a:r>
              <a:rPr lang="ru-RU" dirty="0"/>
              <a:t> из нас есть травмы, которые требуют исцеления, поскольку мы стремимся к </a:t>
            </a:r>
            <a:r>
              <a:rPr lang="ru-RU" dirty="0" err="1"/>
              <a:t>ис</a:t>
            </a:r>
            <a:r>
              <a:rPr lang="ru-RU" dirty="0"/>
              <a:t>- тинному выражению, а иногда и к подав- </a:t>
            </a:r>
            <a:r>
              <a:rPr lang="ru-RU" dirty="0" err="1"/>
              <a:t>лению</a:t>
            </a:r>
            <a:r>
              <a:rPr lang="ru-RU" dirty="0"/>
              <a:t> нашей сексуальности в отношениях.</a:t>
            </a:r>
          </a:p>
          <a:p>
            <a:r>
              <a:rPr lang="ru-RU" dirty="0"/>
              <a:t> Из-за грехопадения достижение подлинной сексуальности сопряжено с конфликтами и борьбой.</a:t>
            </a:r>
          </a:p>
          <a:p>
            <a:r>
              <a:rPr lang="ru-RU" dirty="0"/>
              <a:t> Последствия греха проявляются в наших семьях в виде искаженных взглядов на сек- </a:t>
            </a:r>
            <a:r>
              <a:rPr lang="ru-RU" dirty="0" err="1"/>
              <a:t>суальность</a:t>
            </a:r>
            <a:r>
              <a:rPr lang="ru-RU" dirty="0"/>
              <a:t>, порочных актов сексуального, физического и эмоционального насилия, а также проявления безразличия.</a:t>
            </a:r>
          </a:p>
          <a:p>
            <a:r>
              <a:rPr lang="ru-RU" dirty="0"/>
              <a:t> Наши разбитые семьи, а также и другие разрушенные социальные и общественные структуры внесли свой вклад в искажение изначального Божьего замысла в </a:t>
            </a:r>
            <a:r>
              <a:rPr lang="ru-RU" dirty="0" err="1"/>
              <a:t>отноше</a:t>
            </a:r>
            <a:r>
              <a:rPr lang="ru-RU" dirty="0"/>
              <a:t>- </a:t>
            </a:r>
            <a:r>
              <a:rPr lang="ru-RU" dirty="0" err="1"/>
              <a:t>нии</a:t>
            </a:r>
            <a:r>
              <a:rPr lang="ru-RU" dirty="0"/>
              <a:t> человеческой сексуальности.</a:t>
            </a:r>
          </a:p>
          <a:p>
            <a:r>
              <a:rPr lang="ru-RU" dirty="0"/>
              <a:t> Некоторые люди страдают от травм, полу- </a:t>
            </a:r>
            <a:r>
              <a:rPr lang="ru-RU" dirty="0" err="1"/>
              <a:t>ченных</a:t>
            </a:r>
            <a:r>
              <a:rPr lang="ru-RU" dirty="0"/>
              <a:t> в своем роду, и эпигенетических </a:t>
            </a:r>
            <a:r>
              <a:rPr lang="ru-RU" dirty="0" err="1"/>
              <a:t>не-</a:t>
            </a:r>
            <a:r>
              <a:rPr lang="ru-RU" dirty="0"/>
              <a:t> </a:t>
            </a:r>
            <a:r>
              <a:rPr lang="ru-RU" dirty="0" err="1"/>
              <a:t>достатков</a:t>
            </a:r>
            <a:r>
              <a:rPr lang="ru-RU" dirty="0"/>
              <a:t>, которые они унаследовали.</a:t>
            </a:r>
          </a:p>
          <a:p>
            <a:r>
              <a:rPr lang="ru-RU" dirty="0"/>
              <a:t> Некоторые испытывают сексуальную </a:t>
            </a:r>
            <a:r>
              <a:rPr lang="ru-RU" dirty="0" err="1"/>
              <a:t>не-</a:t>
            </a:r>
            <a:r>
              <a:rPr lang="ru-RU" dirty="0"/>
              <a:t> полноценность из-за нездоровой </a:t>
            </a:r>
            <a:r>
              <a:rPr lang="ru-RU" dirty="0" err="1"/>
              <a:t>социали</a:t>
            </a:r>
            <a:r>
              <a:rPr lang="ru-RU" dirty="0"/>
              <a:t>- </a:t>
            </a:r>
            <a:r>
              <a:rPr lang="ru-RU" dirty="0" err="1"/>
              <a:t>зации</a:t>
            </a:r>
            <a:r>
              <a:rPr lang="ru-RU" dirty="0"/>
              <a:t> в семье и обществе.</a:t>
            </a:r>
          </a:p>
          <a:p>
            <a:r>
              <a:rPr lang="ru-RU" dirty="0"/>
              <a:t> Некоторые становятся жертвами </a:t>
            </a:r>
            <a:r>
              <a:rPr lang="ru-RU" dirty="0" err="1"/>
              <a:t>социаль</a:t>
            </a:r>
            <a:r>
              <a:rPr lang="ru-RU" dirty="0"/>
              <a:t>- </a:t>
            </a:r>
            <a:r>
              <a:rPr lang="ru-RU" dirty="0" err="1"/>
              <a:t>ных</a:t>
            </a:r>
            <a:r>
              <a:rPr lang="ru-RU" dirty="0"/>
              <a:t> травм, таких как сексуальное насилие и порнография.</a:t>
            </a:r>
          </a:p>
          <a:p>
            <a:r>
              <a:rPr lang="ru-RU" dirty="0"/>
              <a:t> Некоторые становятся жертвами ток- </a:t>
            </a:r>
            <a:r>
              <a:rPr lang="ru-RU" dirty="0" err="1"/>
              <a:t>сичного</a:t>
            </a:r>
            <a:r>
              <a:rPr lang="ru-RU" dirty="0"/>
              <a:t> и жестокого воспитания в семье и травли сверстников.</a:t>
            </a:r>
          </a:p>
        </p:txBody>
      </p:sp>
      <p:sp>
        <p:nvSpPr>
          <p:cNvPr id="4" name="Номер слайда 3"/>
          <p:cNvSpPr>
            <a:spLocks noGrp="1"/>
          </p:cNvSpPr>
          <p:nvPr>
            <p:ph type="sldNum" sz="quarter" idx="5"/>
          </p:nvPr>
        </p:nvSpPr>
        <p:spPr/>
        <p:txBody>
          <a:bodyPr/>
          <a:lstStyle/>
          <a:p>
            <a:fld id="{45F559D1-0F43-E249-A8F6-7C6E7A0EBC38}" type="slidenum">
              <a:rPr lang="en-US" smtClean="0"/>
              <a:t>16</a:t>
            </a:fld>
            <a:endParaRPr lang="en-US"/>
          </a:p>
        </p:txBody>
      </p:sp>
    </p:spTree>
    <p:extLst>
      <p:ext uri="{BB962C8B-B14F-4D97-AF65-F5344CB8AC3E}">
        <p14:creationId xmlns:p14="http://schemas.microsoft.com/office/powerpoint/2010/main" val="51591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ИЗВРАЩЕННАЯ СЕКСУАЛЬНОСТЬ</a:t>
            </a:r>
          </a:p>
          <a:p>
            <a:r>
              <a:rPr lang="ru-RU" dirty="0"/>
              <a:t>Модернизм и постмодернизм предложили нам глубокий и многогранный взгляд на сек- </a:t>
            </a:r>
            <a:r>
              <a:rPr lang="ru-RU" dirty="0" err="1"/>
              <a:t>суальность</a:t>
            </a:r>
            <a:r>
              <a:rPr lang="ru-RU" dirty="0"/>
              <a:t>, который объединяет </a:t>
            </a:r>
            <a:r>
              <a:rPr lang="ru-RU" dirty="0" err="1"/>
              <a:t>биологиче</a:t>
            </a:r>
            <a:r>
              <a:rPr lang="ru-RU" dirty="0"/>
              <a:t>- </a:t>
            </a:r>
            <a:r>
              <a:rPr lang="ru-RU" dirty="0" err="1"/>
              <a:t>ские</a:t>
            </a:r>
            <a:r>
              <a:rPr lang="ru-RU" dirty="0"/>
              <a:t> и социокультурные аспекты. Этот под- ход рассматривает сексуальность как часть сложного процесса, в котором биологические и  социальные факторы взаимодействуют и влияют друг на друга.</a:t>
            </a:r>
          </a:p>
          <a:p>
            <a:r>
              <a:rPr lang="ru-RU" dirty="0"/>
              <a:t> Грехопадение разрушило все грани нашей сущности, включая сексуальность. У </a:t>
            </a:r>
            <a:r>
              <a:rPr lang="ru-RU" dirty="0" err="1"/>
              <a:t>каж</a:t>
            </a:r>
            <a:r>
              <a:rPr lang="ru-RU" dirty="0"/>
              <a:t>- </a:t>
            </a:r>
            <a:r>
              <a:rPr lang="ru-RU" dirty="0" err="1"/>
              <a:t>дого</a:t>
            </a:r>
            <a:r>
              <a:rPr lang="ru-RU" dirty="0"/>
              <a:t> из нас есть травмы, которые требуют исцеления, поскольку мы стремимся к </a:t>
            </a:r>
            <a:r>
              <a:rPr lang="ru-RU" dirty="0" err="1"/>
              <a:t>ис</a:t>
            </a:r>
            <a:r>
              <a:rPr lang="ru-RU" dirty="0"/>
              <a:t>- тинному выражению, а иногда и к подав- </a:t>
            </a:r>
            <a:r>
              <a:rPr lang="ru-RU" dirty="0" err="1"/>
              <a:t>лению</a:t>
            </a:r>
            <a:r>
              <a:rPr lang="ru-RU" dirty="0"/>
              <a:t> нашей сексуальности в отношениях.</a:t>
            </a:r>
          </a:p>
          <a:p>
            <a:r>
              <a:rPr lang="ru-RU" dirty="0"/>
              <a:t> Из-за грехопадения достижение подлинной сексуальности сопряжено с конфликтами и борьбой.</a:t>
            </a:r>
          </a:p>
          <a:p>
            <a:r>
              <a:rPr lang="ru-RU" dirty="0"/>
              <a:t> Последствия греха проявляются в наших семьях в виде искаженных взглядов на сек- </a:t>
            </a:r>
            <a:r>
              <a:rPr lang="ru-RU" dirty="0" err="1"/>
              <a:t>суальность</a:t>
            </a:r>
            <a:r>
              <a:rPr lang="ru-RU" dirty="0"/>
              <a:t>, порочных актов сексуального, физического и эмоционального насилия, а также проявления безразличия.</a:t>
            </a:r>
          </a:p>
          <a:p>
            <a:r>
              <a:rPr lang="ru-RU" dirty="0"/>
              <a:t> Наши разбитые семьи, а также и другие разрушенные социальные и общественные структуры внесли свой вклад в искажение изначального Божьего замысла в </a:t>
            </a:r>
            <a:r>
              <a:rPr lang="ru-RU" dirty="0" err="1"/>
              <a:t>отноше</a:t>
            </a:r>
            <a:r>
              <a:rPr lang="ru-RU" dirty="0"/>
              <a:t>- </a:t>
            </a:r>
            <a:r>
              <a:rPr lang="ru-RU" dirty="0" err="1"/>
              <a:t>нии</a:t>
            </a:r>
            <a:r>
              <a:rPr lang="ru-RU" dirty="0"/>
              <a:t> человеческой сексуальности.</a:t>
            </a:r>
          </a:p>
          <a:p>
            <a:r>
              <a:rPr lang="ru-RU" dirty="0"/>
              <a:t> Некоторые люди страдают от травм, полу- </a:t>
            </a:r>
            <a:r>
              <a:rPr lang="ru-RU" dirty="0" err="1"/>
              <a:t>ченных</a:t>
            </a:r>
            <a:r>
              <a:rPr lang="ru-RU" dirty="0"/>
              <a:t> в своем роду, и эпигенетических </a:t>
            </a:r>
            <a:r>
              <a:rPr lang="ru-RU" dirty="0" err="1"/>
              <a:t>не-</a:t>
            </a:r>
            <a:r>
              <a:rPr lang="ru-RU" dirty="0"/>
              <a:t> </a:t>
            </a:r>
            <a:r>
              <a:rPr lang="ru-RU" dirty="0" err="1"/>
              <a:t>достатков</a:t>
            </a:r>
            <a:r>
              <a:rPr lang="ru-RU" dirty="0"/>
              <a:t>, которые они унаследовали.</a:t>
            </a:r>
          </a:p>
          <a:p>
            <a:r>
              <a:rPr lang="ru-RU" dirty="0"/>
              <a:t> Некоторые испытывают сексуальную </a:t>
            </a:r>
            <a:r>
              <a:rPr lang="ru-RU" dirty="0" err="1"/>
              <a:t>не-</a:t>
            </a:r>
            <a:r>
              <a:rPr lang="ru-RU" dirty="0"/>
              <a:t> полноценность из-за нездоровой </a:t>
            </a:r>
            <a:r>
              <a:rPr lang="ru-RU" dirty="0" err="1"/>
              <a:t>социали</a:t>
            </a:r>
            <a:r>
              <a:rPr lang="ru-RU" dirty="0"/>
              <a:t>- </a:t>
            </a:r>
            <a:r>
              <a:rPr lang="ru-RU" dirty="0" err="1"/>
              <a:t>зации</a:t>
            </a:r>
            <a:r>
              <a:rPr lang="ru-RU" dirty="0"/>
              <a:t> в семье и обществе.</a:t>
            </a:r>
          </a:p>
          <a:p>
            <a:r>
              <a:rPr lang="ru-RU" dirty="0"/>
              <a:t> Некоторые становятся жертвами </a:t>
            </a:r>
            <a:r>
              <a:rPr lang="ru-RU" dirty="0" err="1"/>
              <a:t>социаль</a:t>
            </a:r>
            <a:r>
              <a:rPr lang="ru-RU" dirty="0"/>
              <a:t>- </a:t>
            </a:r>
            <a:r>
              <a:rPr lang="ru-RU" dirty="0" err="1"/>
              <a:t>ных</a:t>
            </a:r>
            <a:r>
              <a:rPr lang="ru-RU" dirty="0"/>
              <a:t> травм, таких как сексуальное насилие и порнография.</a:t>
            </a:r>
          </a:p>
          <a:p>
            <a:r>
              <a:rPr lang="ru-RU" dirty="0"/>
              <a:t> Некоторые становятся жертвами ток- </a:t>
            </a:r>
            <a:r>
              <a:rPr lang="ru-RU" dirty="0" err="1"/>
              <a:t>сичного</a:t>
            </a:r>
            <a:r>
              <a:rPr lang="ru-RU" dirty="0"/>
              <a:t> и жестокого воспитания в семье и травли сверстников.</a:t>
            </a:r>
          </a:p>
          <a:p>
            <a:r>
              <a:rPr lang="ru-RU" dirty="0"/>
              <a:t> Божий замысел о человеческой </a:t>
            </a:r>
            <a:r>
              <a:rPr lang="ru-RU" dirty="0" err="1"/>
              <a:t>сексуаль</a:t>
            </a:r>
            <a:r>
              <a:rPr lang="ru-RU" dirty="0"/>
              <a:t>- </a:t>
            </a:r>
            <a:r>
              <a:rPr lang="ru-RU" dirty="0" err="1"/>
              <a:t>ности</a:t>
            </a:r>
            <a:r>
              <a:rPr lang="ru-RU" dirty="0"/>
              <a:t> был полностью искажен и крайне нуждается в  искупительном исцелении и восстановлении.</a:t>
            </a:r>
          </a:p>
          <a:p>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17</a:t>
            </a:fld>
            <a:endParaRPr lang="en-US"/>
          </a:p>
        </p:txBody>
      </p:sp>
    </p:spTree>
    <p:extLst>
      <p:ext uri="{BB962C8B-B14F-4D97-AF65-F5344CB8AC3E}">
        <p14:creationId xmlns:p14="http://schemas.microsoft.com/office/powerpoint/2010/main" val="165058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«Родители передают болезни по </a:t>
            </a:r>
            <a:r>
              <a:rPr lang="ru-RU" dirty="0" err="1"/>
              <a:t>наслед</a:t>
            </a:r>
            <a:r>
              <a:rPr lang="ru-RU" dirty="0"/>
              <a:t>- </a:t>
            </a:r>
            <a:r>
              <a:rPr lang="ru-RU" dirty="0" err="1"/>
              <a:t>ству</a:t>
            </a:r>
            <a:r>
              <a:rPr lang="ru-RU" dirty="0"/>
              <a:t> своему потомству. Как правило, всякий невоздержанный человек, воспитывающий детей, передает по наследству свои </a:t>
            </a:r>
            <a:r>
              <a:rPr lang="ru-RU" dirty="0" err="1"/>
              <a:t>пороч</a:t>
            </a:r>
            <a:r>
              <a:rPr lang="ru-RU" dirty="0"/>
              <a:t>- </a:t>
            </a:r>
            <a:r>
              <a:rPr lang="ru-RU" dirty="0" err="1"/>
              <a:t>ные</a:t>
            </a:r>
            <a:r>
              <a:rPr lang="ru-RU" dirty="0"/>
              <a:t> наклонности и телесные недуги; дети получают горькое наследство: физические болезни, слабоумие, которые передаются от отца к сыну и из поколения в поколение, умножая боль и страдание в мире… Не думая и не заботясь ни о чем, люди нынешнего по- </a:t>
            </a:r>
            <a:r>
              <a:rPr lang="ru-RU" dirty="0" err="1"/>
              <a:t>коления</a:t>
            </a:r>
            <a:r>
              <a:rPr lang="ru-RU" dirty="0"/>
              <a:t> потворствуют невоздержанию, пре- даваясь излишествам и пьянству, и таким образом оставляют в качестве наследия </a:t>
            </a:r>
            <a:r>
              <a:rPr lang="ru-RU" dirty="0" err="1"/>
              <a:t>сле</a:t>
            </a:r>
            <a:r>
              <a:rPr lang="ru-RU" dirty="0"/>
              <a:t>- дующему поколению болезнь, ослабленный интеллект и оскверненную нравственность» (Уайт Э. Христианский дом. С. 173).</a:t>
            </a:r>
          </a:p>
        </p:txBody>
      </p:sp>
      <p:sp>
        <p:nvSpPr>
          <p:cNvPr id="4" name="Номер слайда 3"/>
          <p:cNvSpPr>
            <a:spLocks noGrp="1"/>
          </p:cNvSpPr>
          <p:nvPr>
            <p:ph type="sldNum" sz="quarter" idx="5"/>
          </p:nvPr>
        </p:nvSpPr>
        <p:spPr/>
        <p:txBody>
          <a:bodyPr/>
          <a:lstStyle/>
          <a:p>
            <a:fld id="{45F559D1-0F43-E249-A8F6-7C6E7A0EBC38}" type="slidenum">
              <a:rPr lang="en-US" smtClean="0"/>
              <a:t>18</a:t>
            </a:fld>
            <a:endParaRPr lang="en-US"/>
          </a:p>
        </p:txBody>
      </p:sp>
    </p:spTree>
    <p:extLst>
      <p:ext uri="{BB962C8B-B14F-4D97-AF65-F5344CB8AC3E}">
        <p14:creationId xmlns:p14="http://schemas.microsoft.com/office/powerpoint/2010/main" val="203125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СЕКСУАЛЬНАЯ УЯЗВИМОСТЬ</a:t>
            </a:r>
          </a:p>
          <a:p>
            <a:r>
              <a:rPr lang="ru-RU" dirty="0"/>
              <a:t> Сексуальное расстройство может </a:t>
            </a:r>
            <a:r>
              <a:rPr lang="ru-RU" dirty="0" err="1"/>
              <a:t>прини</a:t>
            </a:r>
            <a:r>
              <a:rPr lang="ru-RU" dirty="0"/>
              <a:t>- мать самые разные формы в результате различных видов травм, полученных в по- </a:t>
            </a:r>
            <a:r>
              <a:rPr lang="ru-RU" dirty="0" err="1"/>
              <a:t>колениях</a:t>
            </a:r>
            <a:r>
              <a:rPr lang="ru-RU" dirty="0"/>
              <a:t> под влиянием семейных, социо- культурных, биологических и духовных факторов.</a:t>
            </a:r>
          </a:p>
          <a:p>
            <a:r>
              <a:rPr lang="ru-RU" dirty="0"/>
              <a:t> Если человек пережил определенные травмы, которые привели к разрушитель- ному сексуальному расстройству, особенно если сексуальные контакты были ранними и  без согласия (насильственные), про- </a:t>
            </a:r>
            <a:r>
              <a:rPr lang="ru-RU" dirty="0" err="1"/>
              <a:t>цесс</a:t>
            </a:r>
            <a:r>
              <a:rPr lang="ru-RU" dirty="0"/>
              <a:t> исцеления может быть очень долгим в силу глубокого эмоционального страха.</a:t>
            </a:r>
          </a:p>
          <a:p>
            <a:r>
              <a:rPr lang="ru-RU" dirty="0"/>
              <a:t> Некоторые люди испытывают сексуальное любопытство и просто хотят </a:t>
            </a:r>
            <a:r>
              <a:rPr lang="ru-RU" dirty="0" err="1"/>
              <a:t>эксперимен</a:t>
            </a:r>
            <a:r>
              <a:rPr lang="ru-RU" dirty="0"/>
              <a:t>- тировать и следовать культурным </a:t>
            </a:r>
            <a:r>
              <a:rPr lang="ru-RU" dirty="0" err="1"/>
              <a:t>тенден</a:t>
            </a:r>
            <a:r>
              <a:rPr lang="ru-RU" dirty="0"/>
              <a:t>- </a:t>
            </a:r>
            <a:r>
              <a:rPr lang="ru-RU" dirty="0" err="1"/>
              <a:t>циям</a:t>
            </a:r>
            <a:r>
              <a:rPr lang="ru-RU" dirty="0"/>
              <a:t>.</a:t>
            </a:r>
          </a:p>
          <a:p>
            <a:r>
              <a:rPr lang="ru-RU" dirty="0"/>
              <a:t> Некоторые люди уже рождаются с </a:t>
            </a:r>
            <a:r>
              <a:rPr lang="ru-RU" dirty="0" err="1"/>
              <a:t>генети</a:t>
            </a:r>
            <a:r>
              <a:rPr lang="ru-RU" dirty="0"/>
              <a:t>- </a:t>
            </a:r>
            <a:r>
              <a:rPr lang="ru-RU" dirty="0" err="1"/>
              <a:t>ческими</a:t>
            </a:r>
            <a:r>
              <a:rPr lang="ru-RU" dirty="0"/>
              <a:t> отклонениями, которые </a:t>
            </a:r>
            <a:r>
              <a:rPr lang="ru-RU" dirty="0" err="1"/>
              <a:t>отража</a:t>
            </a:r>
            <a:r>
              <a:rPr lang="ru-RU" dirty="0"/>
              <a:t>- </a:t>
            </a:r>
            <a:r>
              <a:rPr lang="ru-RU" dirty="0" err="1"/>
              <a:t>ются</a:t>
            </a:r>
            <a:r>
              <a:rPr lang="ru-RU" dirty="0"/>
              <a:t> в их физиологически сложной ген- </a:t>
            </a:r>
            <a:r>
              <a:rPr lang="ru-RU" dirty="0" err="1"/>
              <a:t>дерной</a:t>
            </a:r>
            <a:r>
              <a:rPr lang="ru-RU" dirty="0"/>
              <a:t> установке.</a:t>
            </a:r>
          </a:p>
        </p:txBody>
      </p:sp>
      <p:sp>
        <p:nvSpPr>
          <p:cNvPr id="4" name="Номер слайда 3"/>
          <p:cNvSpPr>
            <a:spLocks noGrp="1"/>
          </p:cNvSpPr>
          <p:nvPr>
            <p:ph type="sldNum" sz="quarter" idx="5"/>
          </p:nvPr>
        </p:nvSpPr>
        <p:spPr/>
        <p:txBody>
          <a:bodyPr/>
          <a:lstStyle/>
          <a:p>
            <a:fld id="{45F559D1-0F43-E249-A8F6-7C6E7A0EBC38}" type="slidenum">
              <a:rPr lang="en-US" smtClean="0"/>
              <a:t>19</a:t>
            </a:fld>
            <a:endParaRPr lang="en-US"/>
          </a:p>
        </p:txBody>
      </p:sp>
    </p:spTree>
    <p:extLst>
      <p:ext uri="{BB962C8B-B14F-4D97-AF65-F5344CB8AC3E}">
        <p14:creationId xmlns:p14="http://schemas.microsoft.com/office/powerpoint/2010/main" val="257212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БОЖЕСТВЕННЫЙ ИДЕАЛ </a:t>
            </a:r>
          </a:p>
          <a:p>
            <a:r>
              <a:rPr lang="ru-RU" dirty="0"/>
              <a:t>НАШЕЙ СЕКСУАЛЬНОСТИ </a:t>
            </a:r>
          </a:p>
          <a:p>
            <a:r>
              <a:rPr lang="ru-RU" dirty="0"/>
              <a:t>ОСТАЕТСЯ НЕИЗМЕННЫМ</a:t>
            </a:r>
          </a:p>
          <a:p>
            <a:r>
              <a:rPr lang="ru-RU" dirty="0"/>
              <a:t> Сексуальность, задуманная для нас </a:t>
            </a:r>
            <a:r>
              <a:rPr lang="ru-RU" dirty="0" err="1"/>
              <a:t>Бо</a:t>
            </a:r>
            <a:r>
              <a:rPr lang="ru-RU" dirty="0"/>
              <a:t>- гом, — это цель, к которой стоит стремиться.</a:t>
            </a:r>
          </a:p>
          <a:p>
            <a:r>
              <a:rPr lang="ru-RU" dirty="0"/>
              <a:t> «Подлинная сексуальность наиболее </a:t>
            </a:r>
            <a:r>
              <a:rPr lang="ru-RU" dirty="0" err="1"/>
              <a:t>дости</a:t>
            </a:r>
            <a:r>
              <a:rPr lang="ru-RU" dirty="0"/>
              <a:t>- жима для тех, кто родился с „нормальной“ генетической и физиологической </a:t>
            </a:r>
            <a:r>
              <a:rPr lang="ru-RU" dirty="0" err="1"/>
              <a:t>структу</a:t>
            </a:r>
            <a:r>
              <a:rPr lang="ru-RU" dirty="0"/>
              <a:t>- рой; кто воспитывался в семье, где родители проявляют здоровое отношение к </a:t>
            </a:r>
            <a:r>
              <a:rPr lang="ru-RU" dirty="0" err="1"/>
              <a:t>сексуаль</a:t>
            </a:r>
            <a:r>
              <a:rPr lang="ru-RU" dirty="0"/>
              <a:t>- </a:t>
            </a:r>
            <a:r>
              <a:rPr lang="ru-RU" dirty="0" err="1"/>
              <a:t>ности</a:t>
            </a:r>
            <a:r>
              <a:rPr lang="ru-RU" dirty="0"/>
              <a:t>; и кто живет в обществе, где </a:t>
            </a:r>
            <a:r>
              <a:rPr lang="ru-RU" dirty="0" err="1"/>
              <a:t>социаль</a:t>
            </a:r>
            <a:r>
              <a:rPr lang="ru-RU" dirty="0"/>
              <a:t>- </a:t>
            </a:r>
            <a:r>
              <a:rPr lang="ru-RU" dirty="0" err="1"/>
              <a:t>ные</a:t>
            </a:r>
            <a:r>
              <a:rPr lang="ru-RU" dirty="0"/>
              <a:t> ценности соответствуют библейскому учению» (</a:t>
            </a:r>
            <a:r>
              <a:rPr lang="en-US" dirty="0"/>
              <a:t>Balswick &amp; Balswick, 2014).</a:t>
            </a:r>
          </a:p>
          <a:p>
            <a:r>
              <a:rPr lang="en-US" dirty="0"/>
              <a:t> </a:t>
            </a:r>
            <a:r>
              <a:rPr lang="ru-RU" dirty="0"/>
              <a:t>Поскольку значение сексуальности в </a:t>
            </a:r>
            <a:r>
              <a:rPr lang="ru-RU" dirty="0" err="1"/>
              <a:t>значи</a:t>
            </a:r>
            <a:r>
              <a:rPr lang="ru-RU" dirty="0"/>
              <a:t>- тельной степени определяется социологи- </a:t>
            </a:r>
            <a:r>
              <a:rPr lang="ru-RU" dirty="0" err="1"/>
              <a:t>ческими</a:t>
            </a:r>
            <a:r>
              <a:rPr lang="ru-RU" dirty="0"/>
              <a:t> факторами, крайне важно, чтобы наши семьи и христианские общины </a:t>
            </a:r>
            <a:r>
              <a:rPr lang="ru-RU" dirty="0" err="1"/>
              <a:t>вопло</a:t>
            </a:r>
            <a:r>
              <a:rPr lang="ru-RU" dirty="0"/>
              <a:t>- </a:t>
            </a:r>
            <a:r>
              <a:rPr lang="ru-RU" dirty="0" err="1"/>
              <a:t>щали</a:t>
            </a:r>
            <a:r>
              <a:rPr lang="ru-RU" dirty="0"/>
              <a:t> и демонстрировали Божий план в от- ношении человеческой сексуальности.</a:t>
            </a:r>
          </a:p>
          <a:p>
            <a:r>
              <a:rPr lang="ru-RU" dirty="0"/>
              <a:t> «Чем больше различные группы, к которым принадлежит человек, сознательно </a:t>
            </a:r>
            <a:r>
              <a:rPr lang="ru-RU" dirty="0" err="1"/>
              <a:t>отра</a:t>
            </a:r>
            <a:r>
              <a:rPr lang="ru-RU" dirty="0"/>
              <a:t>- </a:t>
            </a:r>
            <a:r>
              <a:rPr lang="ru-RU" dirty="0" err="1"/>
              <a:t>жают</a:t>
            </a:r>
            <a:r>
              <a:rPr lang="ru-RU" dirty="0"/>
              <a:t> Божий идеал сексуальности, тем </a:t>
            </a:r>
            <a:r>
              <a:rPr lang="ru-RU" dirty="0" err="1"/>
              <a:t>бо</a:t>
            </a:r>
            <a:r>
              <a:rPr lang="ru-RU" dirty="0"/>
              <a:t>- лее внутренне согласованным будет его раз- </a:t>
            </a:r>
            <a:r>
              <a:rPr lang="ru-RU" dirty="0" err="1"/>
              <a:t>витие</a:t>
            </a:r>
            <a:r>
              <a:rPr lang="ru-RU" dirty="0"/>
              <a:t> подлинной сексуальности» (</a:t>
            </a:r>
            <a:r>
              <a:rPr lang="en-US" dirty="0"/>
              <a:t>Balswick &amp; Balswick, 2014, p. 22).</a:t>
            </a:r>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20</a:t>
            </a:fld>
            <a:endParaRPr lang="en-US"/>
          </a:p>
        </p:txBody>
      </p:sp>
    </p:spTree>
    <p:extLst>
      <p:ext uri="{BB962C8B-B14F-4D97-AF65-F5344CB8AC3E}">
        <p14:creationId xmlns:p14="http://schemas.microsoft.com/office/powerpoint/2010/main" val="173367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Бог в Своем замысле заложил в нас </a:t>
            </a:r>
            <a:r>
              <a:rPr lang="ru-RU" dirty="0" err="1"/>
              <a:t>жела</a:t>
            </a:r>
            <a:r>
              <a:rPr lang="ru-RU" dirty="0"/>
              <a:t>- </a:t>
            </a:r>
            <a:r>
              <a:rPr lang="ru-RU" dirty="0" err="1"/>
              <a:t>ние</a:t>
            </a:r>
            <a:r>
              <a:rPr lang="ru-RU" dirty="0"/>
              <a:t> выражать и проживать сексуальные чув- </a:t>
            </a:r>
            <a:r>
              <a:rPr lang="ru-RU" dirty="0" err="1"/>
              <a:t>ства</a:t>
            </a:r>
            <a:r>
              <a:rPr lang="ru-RU" dirty="0"/>
              <a:t>, сначала через эмоциональную заботу, потом в проявлении полного доверия в семье, а затем в основанных на любви </a:t>
            </a:r>
            <a:r>
              <a:rPr lang="ru-RU" dirty="0" err="1"/>
              <a:t>взаимоот</a:t>
            </a:r>
            <a:r>
              <a:rPr lang="ru-RU" dirty="0"/>
              <a:t>- ношениях. Сексуальность и духовность тесно связаны друг с другом и не должны быть раз- делены (</a:t>
            </a:r>
            <a:r>
              <a:rPr lang="en-US" dirty="0"/>
              <a:t>Balswick &amp; Balswick, 2014). </a:t>
            </a:r>
            <a:r>
              <a:rPr lang="ru-RU" dirty="0"/>
              <a:t>Мы были созданы как сексуальные существа. Дарить и получать любовь, испытывать сексуальное удовольствие — неотъемлемая часть </a:t>
            </a:r>
            <a:r>
              <a:rPr lang="ru-RU" dirty="0" err="1"/>
              <a:t>челове</a:t>
            </a:r>
            <a:r>
              <a:rPr lang="ru-RU" dirty="0"/>
              <a:t>- ческой жизни. Сексуальность — это основ- ной компонент нашего человеческого опыта. Она играет важную роль в физическом </a:t>
            </a:r>
            <a:r>
              <a:rPr lang="ru-RU" dirty="0" err="1"/>
              <a:t>здо</a:t>
            </a:r>
            <a:r>
              <a:rPr lang="ru-RU" dirty="0"/>
              <a:t>- </a:t>
            </a:r>
            <a:r>
              <a:rPr lang="ru-RU" dirty="0" err="1"/>
              <a:t>ровье</a:t>
            </a:r>
            <a:r>
              <a:rPr lang="ru-RU" dirty="0"/>
              <a:t> человека. С самого начала Бог создал человека, мужчину и  женщину, по  образу и подобию Своему: «И сказал Бог: сотворим человека по образу Нашему и по подобию Нашему, и да владычествуют они над рыбами морскими, и над птицами небесными, и над  скотом, и над всею землею, и над всеми га- </a:t>
            </a:r>
            <a:r>
              <a:rPr lang="ru-RU" dirty="0" err="1"/>
              <a:t>дами</a:t>
            </a:r>
            <a:r>
              <a:rPr lang="ru-RU" dirty="0"/>
              <a:t>, пресмыкающимися по земле. И </a:t>
            </a:r>
            <a:r>
              <a:rPr lang="ru-RU" dirty="0" err="1"/>
              <a:t>сотво</a:t>
            </a:r>
            <a:r>
              <a:rPr lang="ru-RU" dirty="0"/>
              <a:t>- </a:t>
            </a:r>
            <a:r>
              <a:rPr lang="ru-RU" dirty="0" err="1"/>
              <a:t>рил</a:t>
            </a:r>
            <a:r>
              <a:rPr lang="ru-RU" dirty="0"/>
              <a:t> Бог человека по образу Своему, по образу Божию сотворил его; мужчину и женщину со- творил их» (Быт. 1:26, 27).</a:t>
            </a:r>
          </a:p>
        </p:txBody>
      </p:sp>
      <p:sp>
        <p:nvSpPr>
          <p:cNvPr id="4" name="Номер слайда 3"/>
          <p:cNvSpPr>
            <a:spLocks noGrp="1"/>
          </p:cNvSpPr>
          <p:nvPr>
            <p:ph type="sldNum" sz="quarter" idx="5"/>
          </p:nvPr>
        </p:nvSpPr>
        <p:spPr/>
        <p:txBody>
          <a:bodyPr/>
          <a:lstStyle/>
          <a:p>
            <a:fld id="{45F559D1-0F43-E249-A8F6-7C6E7A0EBC38}" type="slidenum">
              <a:rPr lang="en-US" smtClean="0"/>
              <a:t>3</a:t>
            </a:fld>
            <a:endParaRPr lang="en-US"/>
          </a:p>
        </p:txBody>
      </p:sp>
    </p:spTree>
    <p:extLst>
      <p:ext uri="{BB962C8B-B14F-4D97-AF65-F5344CB8AC3E}">
        <p14:creationId xmlns:p14="http://schemas.microsoft.com/office/powerpoint/2010/main" val="4002089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ПОДЛИННОЕ СЕКСУАЛЬНОЕ САМОВЫРАЖЕНИЕ</a:t>
            </a:r>
          </a:p>
          <a:p>
            <a:r>
              <a:rPr lang="ru-RU" dirty="0"/>
              <a:t> Может быть выражено в рамках взаимоотношений, основанных на верности и </a:t>
            </a:r>
            <a:r>
              <a:rPr lang="ru-RU" dirty="0" err="1"/>
              <a:t>испол</a:t>
            </a:r>
            <a:r>
              <a:rPr lang="ru-RU" dirty="0"/>
              <a:t>- нении определенных обязательств, </a:t>
            </a:r>
            <a:r>
              <a:rPr lang="ru-RU" dirty="0" err="1"/>
              <a:t>назы</a:t>
            </a:r>
            <a:r>
              <a:rPr lang="ru-RU" dirty="0"/>
              <a:t>- </a:t>
            </a:r>
            <a:r>
              <a:rPr lang="ru-RU" dirty="0" err="1"/>
              <a:t>ваемых</a:t>
            </a:r>
            <a:r>
              <a:rPr lang="ru-RU" dirty="0"/>
              <a:t> браком (Мф. 19:4–6).</a:t>
            </a:r>
          </a:p>
          <a:p>
            <a:r>
              <a:rPr lang="ru-RU" dirty="0"/>
              <a:t> Требует атмосферы благодати, потому что, будучи грешными существами, мы </a:t>
            </a:r>
            <a:r>
              <a:rPr lang="ru-RU" dirty="0" err="1"/>
              <a:t>совер</a:t>
            </a:r>
            <a:r>
              <a:rPr lang="ru-RU" dirty="0"/>
              <a:t>- </a:t>
            </a:r>
            <a:r>
              <a:rPr lang="ru-RU" dirty="0" err="1"/>
              <a:t>шаем</a:t>
            </a:r>
            <a:r>
              <a:rPr lang="ru-RU" dirty="0"/>
              <a:t> ошибки, за которые нужно прощать и просить прощения (</a:t>
            </a:r>
            <a:r>
              <a:rPr lang="ru-RU" dirty="0" err="1"/>
              <a:t>Еф</a:t>
            </a:r>
            <a:r>
              <a:rPr lang="ru-RU" dirty="0"/>
              <a:t>. 4:32).</a:t>
            </a:r>
          </a:p>
          <a:p>
            <a:r>
              <a:rPr lang="ru-RU" dirty="0"/>
              <a:t> Подлинное сексуальное самовыражение обогащается благодаря взаимному </a:t>
            </a:r>
            <a:r>
              <a:rPr lang="ru-RU" dirty="0" err="1"/>
              <a:t>расши</a:t>
            </a:r>
            <a:r>
              <a:rPr lang="ru-RU" dirty="0"/>
              <a:t>- рению возможностей (двое становятся од- ной плотью — Быт. 2:24; </a:t>
            </a:r>
            <a:r>
              <a:rPr lang="ru-RU" dirty="0" err="1"/>
              <a:t>Еф</a:t>
            </a:r>
            <a:r>
              <a:rPr lang="ru-RU" dirty="0"/>
              <a:t>. 5:28–33).</a:t>
            </a:r>
          </a:p>
          <a:p>
            <a:r>
              <a:rPr lang="ru-RU" dirty="0"/>
              <a:t> Подлинное сексуальное самовыражение достигает полного проявления через </a:t>
            </a:r>
            <a:r>
              <a:rPr lang="ru-RU" dirty="0" err="1"/>
              <a:t>глу</a:t>
            </a:r>
            <a:r>
              <a:rPr lang="ru-RU" dirty="0"/>
              <a:t>- </a:t>
            </a:r>
            <a:r>
              <a:rPr lang="ru-RU" dirty="0" err="1"/>
              <a:t>бокое</a:t>
            </a:r>
            <a:r>
              <a:rPr lang="ru-RU" dirty="0"/>
              <a:t> единение в близости. Образ единства </a:t>
            </a:r>
          </a:p>
          <a:p>
            <a:r>
              <a:rPr lang="ru-RU" dirty="0"/>
              <a:t>в браке таинственным образом отражает Христа и Его церковь (</a:t>
            </a:r>
            <a:r>
              <a:rPr lang="ru-RU" dirty="0" err="1"/>
              <a:t>Еф</a:t>
            </a:r>
            <a:r>
              <a:rPr lang="ru-RU" dirty="0"/>
              <a:t>. 5:30–33).</a:t>
            </a:r>
          </a:p>
        </p:txBody>
      </p:sp>
      <p:sp>
        <p:nvSpPr>
          <p:cNvPr id="4" name="Номер слайда 3"/>
          <p:cNvSpPr>
            <a:spLocks noGrp="1"/>
          </p:cNvSpPr>
          <p:nvPr>
            <p:ph type="sldNum" sz="quarter" idx="5"/>
          </p:nvPr>
        </p:nvSpPr>
        <p:spPr/>
        <p:txBody>
          <a:bodyPr/>
          <a:lstStyle/>
          <a:p>
            <a:fld id="{45F559D1-0F43-E249-A8F6-7C6E7A0EBC38}" type="slidenum">
              <a:rPr lang="en-US" smtClean="0"/>
              <a:t>21</a:t>
            </a:fld>
            <a:endParaRPr lang="en-US"/>
          </a:p>
        </p:txBody>
      </p:sp>
    </p:spTree>
    <p:extLst>
      <p:ext uri="{BB962C8B-B14F-4D97-AF65-F5344CB8AC3E}">
        <p14:creationId xmlns:p14="http://schemas.microsoft.com/office/powerpoint/2010/main" val="3309297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В соответствии с Писанием любые формы сексуальной активности вне брака </a:t>
            </a:r>
            <a:r>
              <a:rPr lang="ru-RU" dirty="0" err="1"/>
              <a:t>проти</a:t>
            </a:r>
            <a:r>
              <a:rPr lang="ru-RU" dirty="0"/>
              <a:t>- </a:t>
            </a:r>
            <a:r>
              <a:rPr lang="ru-RU" dirty="0" err="1"/>
              <a:t>воречат</a:t>
            </a:r>
            <a:r>
              <a:rPr lang="ru-RU" dirty="0"/>
              <a:t> замыслу и предназначению Бога в отношении человеческой сексуальности. Внебрачные отношения обычно не  под- </a:t>
            </a:r>
            <a:r>
              <a:rPr lang="ru-RU" dirty="0" err="1"/>
              <a:t>разумевают</a:t>
            </a:r>
            <a:r>
              <a:rPr lang="ru-RU" dirty="0"/>
              <a:t> никаких обязательств, и воз- </a:t>
            </a:r>
            <a:r>
              <a:rPr lang="ru-RU" dirty="0" err="1"/>
              <a:t>можности</a:t>
            </a:r>
            <a:r>
              <a:rPr lang="ru-RU" dirty="0"/>
              <a:t> для них могут быть обусловлены определенными обстоятельствами. Кроме того, исключается полноценная близость, включающая эмоциональную, физическую и духовную составляющие.</a:t>
            </a:r>
          </a:p>
          <a:p>
            <a:r>
              <a:rPr lang="ru-RU" dirty="0"/>
              <a:t> Бог прославляется в нас больше всего, ко- </a:t>
            </a:r>
            <a:r>
              <a:rPr lang="ru-RU" dirty="0" err="1"/>
              <a:t>гда</a:t>
            </a:r>
            <a:r>
              <a:rPr lang="ru-RU" dirty="0"/>
              <a:t> наше главное призвание — быть «но- </a:t>
            </a:r>
            <a:r>
              <a:rPr lang="ru-RU" dirty="0" err="1"/>
              <a:t>сителями</a:t>
            </a:r>
            <a:r>
              <a:rPr lang="ru-RU" dirty="0"/>
              <a:t> образа Божьего». Только по Его милости мы можем стать примером </a:t>
            </a:r>
            <a:r>
              <a:rPr lang="ru-RU" dirty="0" err="1"/>
              <a:t>бого</a:t>
            </a:r>
            <a:r>
              <a:rPr lang="ru-RU" dirty="0"/>
              <a:t>- </a:t>
            </a:r>
            <a:r>
              <a:rPr lang="ru-RU" dirty="0" err="1"/>
              <a:t>словских</a:t>
            </a:r>
            <a:r>
              <a:rPr lang="ru-RU" dirty="0"/>
              <a:t> концепций, которые Бог передает и разделяет со Своими сокрушенными </a:t>
            </a:r>
            <a:r>
              <a:rPr lang="ru-RU" dirty="0" err="1"/>
              <a:t>гре</a:t>
            </a:r>
            <a:r>
              <a:rPr lang="ru-RU" dirty="0"/>
              <a:t>- </a:t>
            </a:r>
            <a:r>
              <a:rPr lang="ru-RU" dirty="0" err="1"/>
              <a:t>хом</a:t>
            </a:r>
            <a:r>
              <a:rPr lang="ru-RU" dirty="0"/>
              <a:t> детьми. Как Бог заключает завет с нами, так и мы должны сохранять обещания, ко- </a:t>
            </a:r>
            <a:r>
              <a:rPr lang="ru-RU" dirty="0" err="1"/>
              <a:t>торые</a:t>
            </a:r>
            <a:r>
              <a:rPr lang="ru-RU" dirty="0"/>
              <a:t> даем друг другу. Как Он осыпает нас Своей благодатью, так и мы должны осы- </a:t>
            </a:r>
            <a:r>
              <a:rPr lang="ru-RU" dirty="0" err="1"/>
              <a:t>пать</a:t>
            </a:r>
            <a:r>
              <a:rPr lang="ru-RU" dirty="0"/>
              <a:t> благодатью других. Как Он наделяет нас силой, так и мы должны быть готовы подкреплять друг друга. И как Он ищет близости с нами несмотря на наше падшее состояние, так и мы должны быть готовы разжигать и поддерживать близость с на- </a:t>
            </a:r>
            <a:r>
              <a:rPr lang="ru-RU" dirty="0" err="1"/>
              <a:t>шими</a:t>
            </a:r>
            <a:r>
              <a:rPr lang="ru-RU" dirty="0"/>
              <a:t> менее совершенными супругами.</a:t>
            </a:r>
          </a:p>
          <a:p>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22</a:t>
            </a:fld>
            <a:endParaRPr lang="en-US"/>
          </a:p>
        </p:txBody>
      </p:sp>
    </p:spTree>
    <p:extLst>
      <p:ext uri="{BB962C8B-B14F-4D97-AF65-F5344CB8AC3E}">
        <p14:creationId xmlns:p14="http://schemas.microsoft.com/office/powerpoint/2010/main" val="659097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ВОПРОСЫ ДЛЯ ОБСУЖДЕНИЯ В ГРУППАХ</a:t>
            </a:r>
          </a:p>
          <a:p>
            <a:r>
              <a:rPr lang="ru-RU" dirty="0"/>
              <a:t>Чтобы помочь нам глубже изучить </a:t>
            </a:r>
            <a:r>
              <a:rPr lang="ru-RU" dirty="0" err="1"/>
              <a:t>концеп</a:t>
            </a:r>
            <a:r>
              <a:rPr lang="ru-RU" dirty="0"/>
              <a:t>- </a:t>
            </a:r>
            <a:r>
              <a:rPr lang="ru-RU" dirty="0" err="1"/>
              <a:t>ции</a:t>
            </a:r>
            <a:r>
              <a:rPr lang="ru-RU" dirty="0"/>
              <a:t>, которые мы сегодня обсуждали, давайте </a:t>
            </a:r>
          </a:p>
          <a:p>
            <a:r>
              <a:rPr lang="ru-RU" dirty="0"/>
              <a:t>79</a:t>
            </a:r>
          </a:p>
          <a:p>
            <a:r>
              <a:rPr lang="ru-RU" dirty="0"/>
              <a:t>разделимся на группы и рассмотрим следую- </a:t>
            </a:r>
            <a:r>
              <a:rPr lang="ru-RU" dirty="0" err="1"/>
              <a:t>щие</a:t>
            </a:r>
            <a:r>
              <a:rPr lang="ru-RU" dirty="0"/>
              <a:t> вопросы:</a:t>
            </a:r>
          </a:p>
          <a:p>
            <a:r>
              <a:rPr lang="ru-RU" dirty="0"/>
              <a:t>1.  Как понимание Божьего замысла о чело- </a:t>
            </a:r>
            <a:r>
              <a:rPr lang="ru-RU" dirty="0" err="1"/>
              <a:t>веческой</a:t>
            </a:r>
            <a:r>
              <a:rPr lang="ru-RU" dirty="0"/>
              <a:t> сексуальности может помочь людям ориентироваться в сложных куль- </a:t>
            </a:r>
            <a:r>
              <a:rPr lang="ru-RU" dirty="0" err="1"/>
              <a:t>турных</a:t>
            </a:r>
            <a:r>
              <a:rPr lang="ru-RU" dirty="0"/>
              <a:t> сдвигах (перекосах), связанных с сексуальным самовыражением сегодня?</a:t>
            </a:r>
          </a:p>
          <a:p>
            <a:r>
              <a:rPr lang="ru-RU" dirty="0"/>
              <a:t>2.  Какую роль в  формировании взглядов человека на сексуальность и духовность играет крепкая семья и как ее можно </a:t>
            </a:r>
            <a:r>
              <a:rPr lang="ru-RU" dirty="0" err="1"/>
              <a:t>вос</a:t>
            </a:r>
            <a:r>
              <a:rPr lang="ru-RU" dirty="0"/>
              <a:t>- становить в наше время?</a:t>
            </a:r>
          </a:p>
          <a:p>
            <a:pPr marL="228600" indent="-228600">
              <a:buAutoNum type="arabicPeriod" startAt="3"/>
            </a:pPr>
            <a:r>
              <a:rPr lang="ru-RU" dirty="0"/>
              <a:t>Как церковь может способствовать </a:t>
            </a:r>
            <a:r>
              <a:rPr lang="ru-RU" dirty="0" err="1"/>
              <a:t>вос</a:t>
            </a:r>
            <a:r>
              <a:rPr lang="ru-RU" dirty="0"/>
              <a:t>- становлению и укреплению сексуальной жизни людей, испытывающих проблемы в этой сфере, и помочь им достичь </a:t>
            </a:r>
            <a:r>
              <a:rPr lang="ru-RU" dirty="0" err="1"/>
              <a:t>подлин</a:t>
            </a:r>
            <a:r>
              <a:rPr lang="ru-RU" dirty="0"/>
              <a:t>- ной, соответствующей библейским </a:t>
            </a:r>
            <a:r>
              <a:rPr lang="ru-RU" dirty="0" err="1"/>
              <a:t>прин</a:t>
            </a:r>
            <a:r>
              <a:rPr lang="ru-RU" dirty="0"/>
              <a:t>- </a:t>
            </a:r>
            <a:r>
              <a:rPr lang="ru-RU" dirty="0" err="1"/>
              <a:t>ципам</a:t>
            </a:r>
            <a:r>
              <a:rPr lang="ru-RU" dirty="0"/>
              <a:t> сексуальности?</a:t>
            </a:r>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pPr marL="228600" indent="-228600">
              <a:buAutoNum type="arabicPeriod" startAt="3"/>
            </a:pPr>
            <a:endParaRPr lang="ru-RU" dirty="0"/>
          </a:p>
          <a:p>
            <a:r>
              <a:rPr lang="ru-RU" dirty="0"/>
              <a:t>4.  Как родители-христиане могут активно противостоять влиянию светской куль- туры на своих детей?</a:t>
            </a:r>
          </a:p>
          <a:p>
            <a:r>
              <a:rPr lang="ru-RU" dirty="0"/>
              <a:t>5.  Какими практическими способами роди- </a:t>
            </a:r>
            <a:r>
              <a:rPr lang="ru-RU" dirty="0" err="1"/>
              <a:t>тели</a:t>
            </a:r>
            <a:r>
              <a:rPr lang="ru-RU" dirty="0"/>
              <a:t> могут помочь своим детям развить навыки критического мышления, чтобы отличать библейскую истину от </a:t>
            </a:r>
            <a:r>
              <a:rPr lang="ru-RU" dirty="0" err="1"/>
              <a:t>противо</a:t>
            </a:r>
            <a:r>
              <a:rPr lang="ru-RU" dirty="0"/>
              <a:t>- </a:t>
            </a:r>
            <a:r>
              <a:rPr lang="ru-RU" dirty="0" err="1"/>
              <a:t>речивых</a:t>
            </a:r>
            <a:r>
              <a:rPr lang="ru-RU" dirty="0"/>
              <a:t> культурных влияний?</a:t>
            </a:r>
          </a:p>
          <a:p>
            <a:r>
              <a:rPr lang="ru-RU" dirty="0"/>
              <a:t>6.  Каким образом христианские общины </a:t>
            </a:r>
            <a:r>
              <a:rPr lang="ru-RU" dirty="0" err="1"/>
              <a:t>мо</a:t>
            </a:r>
            <a:r>
              <a:rPr lang="ru-RU" dirty="0"/>
              <a:t>- гут поддержать родителей в укреплении традиционных ценностей во все более се- </a:t>
            </a:r>
            <a:r>
              <a:rPr lang="ru-RU" dirty="0" err="1"/>
              <a:t>кулярном</a:t>
            </a:r>
            <a:r>
              <a:rPr lang="ru-RU" dirty="0"/>
              <a:t> мире?</a:t>
            </a:r>
          </a:p>
        </p:txBody>
      </p:sp>
      <p:sp>
        <p:nvSpPr>
          <p:cNvPr id="4" name="Номер слайда 3"/>
          <p:cNvSpPr>
            <a:spLocks noGrp="1"/>
          </p:cNvSpPr>
          <p:nvPr>
            <p:ph type="sldNum" sz="quarter" idx="5"/>
          </p:nvPr>
        </p:nvSpPr>
        <p:spPr/>
        <p:txBody>
          <a:bodyPr/>
          <a:lstStyle/>
          <a:p>
            <a:fld id="{45F559D1-0F43-E249-A8F6-7C6E7A0EBC38}" type="slidenum">
              <a:rPr lang="en-US" smtClean="0"/>
              <a:t>24</a:t>
            </a:fld>
            <a:endParaRPr lang="en-US"/>
          </a:p>
        </p:txBody>
      </p:sp>
    </p:spTree>
    <p:extLst>
      <p:ext uri="{BB962C8B-B14F-4D97-AF65-F5344CB8AC3E}">
        <p14:creationId xmlns:p14="http://schemas.microsoft.com/office/powerpoint/2010/main" val="146929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4.  Как родители-христиане могут активно противостоять влиянию светской куль- туры на своих детей?</a:t>
            </a:r>
          </a:p>
          <a:p>
            <a:r>
              <a:rPr lang="ru-RU" dirty="0"/>
              <a:t>5.  Какими практическими способами роди- </a:t>
            </a:r>
            <a:r>
              <a:rPr lang="ru-RU" dirty="0" err="1"/>
              <a:t>тели</a:t>
            </a:r>
            <a:r>
              <a:rPr lang="ru-RU" dirty="0"/>
              <a:t> могут помочь своим детям развить навыки критического мышления, чтобы отличать библейскую истину от </a:t>
            </a:r>
            <a:r>
              <a:rPr lang="ru-RU" dirty="0" err="1"/>
              <a:t>противо</a:t>
            </a:r>
            <a:r>
              <a:rPr lang="ru-RU" dirty="0"/>
              <a:t>- </a:t>
            </a:r>
            <a:r>
              <a:rPr lang="ru-RU" dirty="0" err="1"/>
              <a:t>речивых</a:t>
            </a:r>
            <a:r>
              <a:rPr lang="ru-RU" dirty="0"/>
              <a:t> культурных влияний?</a:t>
            </a:r>
          </a:p>
          <a:p>
            <a:r>
              <a:rPr lang="ru-RU" dirty="0"/>
              <a:t>6.  Каким образом христианские общины </a:t>
            </a:r>
            <a:r>
              <a:rPr lang="ru-RU" dirty="0" err="1"/>
              <a:t>мо</a:t>
            </a:r>
            <a:r>
              <a:rPr lang="ru-RU" dirty="0"/>
              <a:t>- гут поддержать родителей в укреплении традиционных ценностей во все более се- </a:t>
            </a:r>
            <a:r>
              <a:rPr lang="ru-RU" dirty="0" err="1"/>
              <a:t>кулярном</a:t>
            </a:r>
            <a:r>
              <a:rPr lang="ru-RU" dirty="0"/>
              <a:t> мире?</a:t>
            </a:r>
          </a:p>
        </p:txBody>
      </p:sp>
      <p:sp>
        <p:nvSpPr>
          <p:cNvPr id="4" name="Номер слайда 3"/>
          <p:cNvSpPr>
            <a:spLocks noGrp="1"/>
          </p:cNvSpPr>
          <p:nvPr>
            <p:ph type="sldNum" sz="quarter" idx="5"/>
          </p:nvPr>
        </p:nvSpPr>
        <p:spPr/>
        <p:txBody>
          <a:bodyPr/>
          <a:lstStyle/>
          <a:p>
            <a:fld id="{45F559D1-0F43-E249-A8F6-7C6E7A0EBC38}" type="slidenum">
              <a:rPr lang="en-US" smtClean="0"/>
              <a:t>25</a:t>
            </a:fld>
            <a:endParaRPr lang="en-US"/>
          </a:p>
        </p:txBody>
      </p:sp>
    </p:spTree>
    <p:extLst>
      <p:ext uri="{BB962C8B-B14F-4D97-AF65-F5344CB8AC3E}">
        <p14:creationId xmlns:p14="http://schemas.microsoft.com/office/powerpoint/2010/main" val="6667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 богословской точки зрения </a:t>
            </a:r>
            <a:r>
              <a:rPr lang="ru-RU" dirty="0" err="1"/>
              <a:t>сексуаль</a:t>
            </a:r>
            <a:r>
              <a:rPr lang="ru-RU" dirty="0"/>
              <a:t>- </a:t>
            </a:r>
            <a:r>
              <a:rPr lang="ru-RU" dirty="0" err="1"/>
              <a:t>ность</a:t>
            </a:r>
            <a:r>
              <a:rPr lang="ru-RU" dirty="0"/>
              <a:t> человека  — это отражение Божьего замысла для творения. Поскольку мы верим, что Бог создал нашу сексуальность, </a:t>
            </a:r>
            <a:r>
              <a:rPr lang="ru-RU" dirty="0" err="1"/>
              <a:t>глубочай</a:t>
            </a:r>
            <a:r>
              <a:rPr lang="ru-RU" dirty="0"/>
              <a:t>- </a:t>
            </a:r>
            <a:r>
              <a:rPr lang="ru-RU" dirty="0" err="1"/>
              <a:t>ший</a:t>
            </a:r>
            <a:r>
              <a:rPr lang="ru-RU" dirty="0"/>
              <a:t> смысл и понимание, которые мы можем найти, лучше всего увидеть, обратившись к замыслу Творца-Создателя.</a:t>
            </a:r>
          </a:p>
          <a:p>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4</a:t>
            </a:fld>
            <a:endParaRPr lang="en-US"/>
          </a:p>
        </p:txBody>
      </p:sp>
    </p:spTree>
    <p:extLst>
      <p:ext uri="{BB962C8B-B14F-4D97-AF65-F5344CB8AC3E}">
        <p14:creationId xmlns:p14="http://schemas.microsoft.com/office/powerpoint/2010/main" val="28216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Мужчина и женщина были созданы разного пола по Божьему замыслу (Быт. 1:27).</a:t>
            </a:r>
          </a:p>
          <a:p>
            <a:r>
              <a:rPr lang="ru-RU" dirty="0"/>
              <a:t> Не стоит забывать, что Ева появилась на свет благодаря жертве Адама, отдавшего одно из своих ребер (Быт. 2:21), поэтому подлинная сексуальность проявляется в атмосфере любви и жертвенности (</a:t>
            </a:r>
            <a:r>
              <a:rPr lang="ru-RU" dirty="0" err="1"/>
              <a:t>Еф</a:t>
            </a:r>
            <a:r>
              <a:rPr lang="ru-RU" dirty="0"/>
              <a:t>. 5:25–33).</a:t>
            </a:r>
          </a:p>
          <a:p>
            <a:r>
              <a:rPr lang="ru-RU" dirty="0"/>
              <a:t> Адаму и Еве было дано повеление </a:t>
            </a:r>
            <a:r>
              <a:rPr lang="ru-RU" dirty="0" err="1"/>
              <a:t>пло</a:t>
            </a:r>
            <a:r>
              <a:rPr lang="ru-RU" dirty="0"/>
              <a:t>- </a:t>
            </a:r>
            <a:r>
              <a:rPr lang="ru-RU" dirty="0" err="1"/>
              <a:t>диться</a:t>
            </a:r>
            <a:r>
              <a:rPr lang="ru-RU" dirty="0"/>
              <a:t>, наполнять землю и властвовать над остальным Божьим творением (Быт. 1:28); это подразумевает, что Бог создал их для деторождения через сексуальное единство.</a:t>
            </a:r>
          </a:p>
        </p:txBody>
      </p:sp>
      <p:sp>
        <p:nvSpPr>
          <p:cNvPr id="4" name="Номер слайда 3"/>
          <p:cNvSpPr>
            <a:spLocks noGrp="1"/>
          </p:cNvSpPr>
          <p:nvPr>
            <p:ph type="sldNum" sz="quarter" idx="5"/>
          </p:nvPr>
        </p:nvSpPr>
        <p:spPr/>
        <p:txBody>
          <a:bodyPr/>
          <a:lstStyle/>
          <a:p>
            <a:fld id="{45F559D1-0F43-E249-A8F6-7C6E7A0EBC38}" type="slidenum">
              <a:rPr lang="en-US" smtClean="0"/>
              <a:t>5</a:t>
            </a:fld>
            <a:endParaRPr lang="en-US"/>
          </a:p>
        </p:txBody>
      </p:sp>
    </p:spTree>
    <p:extLst>
      <p:ext uri="{BB962C8B-B14F-4D97-AF65-F5344CB8AC3E}">
        <p14:creationId xmlns:p14="http://schemas.microsoft.com/office/powerpoint/2010/main" val="50834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В глазах Бога наша сексуальность </a:t>
            </a:r>
            <a:r>
              <a:rPr lang="ru-RU" dirty="0" err="1"/>
              <a:t>явля</a:t>
            </a:r>
            <a:r>
              <a:rPr lang="ru-RU" dirty="0"/>
              <a:t>-      Сексуальность — неотъемлемая часть на-</a:t>
            </a:r>
          </a:p>
          <a:p>
            <a:r>
              <a:rPr lang="ru-RU" dirty="0" err="1"/>
              <a:t>ется</a:t>
            </a:r>
            <a:r>
              <a:rPr lang="ru-RU" dirty="0"/>
              <a:t> источником радости и наслаждения: «И увидел Бог все, что Он создал, и вот, хорошо весьма. И был вечер, и было утро: день шестой» (Быт. 1:31).</a:t>
            </a:r>
          </a:p>
          <a:p>
            <a:r>
              <a:rPr lang="ru-RU" dirty="0"/>
              <a:t> Между полами существуют различия, кото- </a:t>
            </a:r>
            <a:r>
              <a:rPr lang="ru-RU" dirty="0" err="1"/>
              <a:t>рые</a:t>
            </a:r>
            <a:r>
              <a:rPr lang="ru-RU" dirty="0"/>
              <a:t> взаимодополняют друг друга, способ- </a:t>
            </a:r>
            <a:r>
              <a:rPr lang="ru-RU" dirty="0" err="1"/>
              <a:t>ствуя</a:t>
            </a:r>
            <a:r>
              <a:rPr lang="ru-RU" dirty="0"/>
              <a:t> гармонии.</a:t>
            </a:r>
          </a:p>
          <a:p>
            <a:r>
              <a:rPr lang="ru-RU" dirty="0"/>
              <a:t> Человеческая сексуальность  — это дар, призванный вывести нас на более глубо- кие уровни познания себя, других и Бога (Быт. 4:1).</a:t>
            </a:r>
          </a:p>
          <a:p>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6</a:t>
            </a:fld>
            <a:endParaRPr lang="en-US"/>
          </a:p>
        </p:txBody>
      </p:sp>
    </p:spTree>
    <p:extLst>
      <p:ext uri="{BB962C8B-B14F-4D97-AF65-F5344CB8AC3E}">
        <p14:creationId xmlns:p14="http://schemas.microsoft.com/office/powerpoint/2010/main" val="135229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Сексуальность многогранна, так как на нее оказывают влияние множество факторов:</a:t>
            </a:r>
          </a:p>
          <a:p>
            <a:r>
              <a:rPr lang="ru-RU" dirty="0"/>
              <a:t>1) биологические особенности;</a:t>
            </a:r>
          </a:p>
          <a:p>
            <a:r>
              <a:rPr lang="ru-RU" dirty="0"/>
              <a:t>2) гендерные различия;</a:t>
            </a:r>
          </a:p>
          <a:p>
            <a:r>
              <a:rPr lang="ru-RU" dirty="0"/>
              <a:t>3) эмоции;</a:t>
            </a:r>
          </a:p>
          <a:p>
            <a:r>
              <a:rPr lang="ru-RU" dirty="0"/>
              <a:t>4) образ мыслей;</a:t>
            </a:r>
          </a:p>
          <a:p>
            <a:r>
              <a:rPr lang="ru-RU" dirty="0"/>
              <a:t>5) поведение;</a:t>
            </a:r>
          </a:p>
          <a:p>
            <a:r>
              <a:rPr lang="ru-RU" dirty="0"/>
              <a:t>6) отношения;</a:t>
            </a:r>
          </a:p>
          <a:p>
            <a:r>
              <a:rPr lang="ru-RU" dirty="0"/>
              <a:t>7) ценности;</a:t>
            </a:r>
          </a:p>
          <a:p>
            <a:r>
              <a:rPr lang="ru-RU" dirty="0"/>
              <a:t>8) культура;</a:t>
            </a:r>
          </a:p>
          <a:p>
            <a:r>
              <a:rPr lang="ru-RU" dirty="0"/>
              <a:t>9) наша семья.</a:t>
            </a:r>
          </a:p>
        </p:txBody>
      </p:sp>
      <p:sp>
        <p:nvSpPr>
          <p:cNvPr id="4" name="Номер слайда 3"/>
          <p:cNvSpPr>
            <a:spLocks noGrp="1"/>
          </p:cNvSpPr>
          <p:nvPr>
            <p:ph type="sldNum" sz="quarter" idx="5"/>
          </p:nvPr>
        </p:nvSpPr>
        <p:spPr/>
        <p:txBody>
          <a:bodyPr/>
          <a:lstStyle/>
          <a:p>
            <a:fld id="{45F559D1-0F43-E249-A8F6-7C6E7A0EBC38}" type="slidenum">
              <a:rPr lang="en-US" smtClean="0"/>
              <a:t>7</a:t>
            </a:fld>
            <a:endParaRPr lang="en-US"/>
          </a:p>
        </p:txBody>
      </p:sp>
    </p:spTree>
    <p:extLst>
      <p:ext uri="{BB962C8B-B14F-4D97-AF65-F5344CB8AC3E}">
        <p14:creationId xmlns:p14="http://schemas.microsoft.com/office/powerpoint/2010/main" val="397889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Онтологически: мы сосуществуем в </a:t>
            </a:r>
            <a:r>
              <a:rPr lang="ru-RU" dirty="0" err="1"/>
              <a:t>гармо</a:t>
            </a:r>
            <a:r>
              <a:rPr lang="ru-RU" dirty="0"/>
              <a:t>- </a:t>
            </a:r>
            <a:r>
              <a:rPr lang="ru-RU" dirty="0" err="1"/>
              <a:t>нии</a:t>
            </a:r>
            <a:r>
              <a:rPr lang="ru-RU" dirty="0"/>
              <a:t>, любви, проживаем вместе, плодимся, размножаемся.</a:t>
            </a:r>
          </a:p>
          <a:p>
            <a:r>
              <a:rPr lang="ru-RU" dirty="0"/>
              <a:t> Практически: мы берем на себя </a:t>
            </a:r>
            <a:r>
              <a:rPr lang="ru-RU" dirty="0" err="1"/>
              <a:t>обязатель</a:t>
            </a:r>
            <a:r>
              <a:rPr lang="ru-RU" dirty="0"/>
              <a:t>- </a:t>
            </a:r>
            <a:r>
              <a:rPr lang="ru-RU" dirty="0" err="1"/>
              <a:t>ства</a:t>
            </a:r>
            <a:r>
              <a:rPr lang="ru-RU" dirty="0"/>
              <a:t> (заключаем завет), оказываем ми- </a:t>
            </a:r>
            <a:r>
              <a:rPr lang="ru-RU" dirty="0" err="1"/>
              <a:t>лость</a:t>
            </a:r>
            <a:r>
              <a:rPr lang="ru-RU" dirty="0"/>
              <a:t>, наделяем полномочиями и </a:t>
            </a:r>
            <a:r>
              <a:rPr lang="ru-RU" dirty="0" err="1"/>
              <a:t>испыты</a:t>
            </a:r>
            <a:r>
              <a:rPr lang="ru-RU" dirty="0"/>
              <a:t>- </a:t>
            </a:r>
            <a:r>
              <a:rPr lang="ru-RU" dirty="0" err="1"/>
              <a:t>ваем</a:t>
            </a:r>
            <a:r>
              <a:rPr lang="ru-RU" dirty="0"/>
              <a:t> целостную близость с супругом.</a:t>
            </a:r>
          </a:p>
          <a:p>
            <a:r>
              <a:rPr lang="ru-RU" dirty="0"/>
              <a:t> Пол и сексуальность наилучшим образом раскрываются в браке, основанном на </a:t>
            </a:r>
            <a:r>
              <a:rPr lang="ru-RU" dirty="0" err="1"/>
              <a:t>вза</a:t>
            </a:r>
            <a:r>
              <a:rPr lang="ru-RU" dirty="0"/>
              <a:t>- </a:t>
            </a:r>
            <a:r>
              <a:rPr lang="ru-RU" dirty="0" err="1"/>
              <a:t>имной</a:t>
            </a:r>
            <a:r>
              <a:rPr lang="ru-RU" dirty="0"/>
              <a:t> любви (1 Кор. 13).</a:t>
            </a:r>
          </a:p>
        </p:txBody>
      </p:sp>
      <p:sp>
        <p:nvSpPr>
          <p:cNvPr id="4" name="Номер слайда 3"/>
          <p:cNvSpPr>
            <a:spLocks noGrp="1"/>
          </p:cNvSpPr>
          <p:nvPr>
            <p:ph type="sldNum" sz="quarter" idx="5"/>
          </p:nvPr>
        </p:nvSpPr>
        <p:spPr/>
        <p:txBody>
          <a:bodyPr/>
          <a:lstStyle/>
          <a:p>
            <a:fld id="{45F559D1-0F43-E249-A8F6-7C6E7A0EBC38}" type="slidenum">
              <a:rPr lang="en-US" smtClean="0"/>
              <a:t>8</a:t>
            </a:fld>
            <a:endParaRPr lang="en-US"/>
          </a:p>
        </p:txBody>
      </p:sp>
    </p:spTree>
    <p:extLst>
      <p:ext uri="{BB962C8B-B14F-4D97-AF65-F5344CB8AC3E}">
        <p14:creationId xmlns:p14="http://schemas.microsoft.com/office/powerpoint/2010/main" val="426877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 Сексуальная близость — это Божественное творение, которое одновременно является широким и глубоким. Она символизирует таинственный союз между Христом и Его церковью, как это описано в </a:t>
            </a:r>
            <a:r>
              <a:rPr lang="ru-RU" dirty="0" err="1"/>
              <a:t>Еф</a:t>
            </a:r>
            <a:r>
              <a:rPr lang="ru-RU" dirty="0"/>
              <a:t>. 5:30–33. Она осуществляется через </a:t>
            </a:r>
            <a:r>
              <a:rPr lang="ru-RU" dirty="0" err="1"/>
              <a:t>трансцендент</a:t>
            </a:r>
            <a:r>
              <a:rPr lang="ru-RU" dirty="0"/>
              <a:t>- </a:t>
            </a:r>
            <a:r>
              <a:rPr lang="ru-RU" dirty="0" err="1"/>
              <a:t>ный</a:t>
            </a:r>
            <a:r>
              <a:rPr lang="ru-RU" dirty="0"/>
              <a:t> акт — супружескую близость/сексу- </a:t>
            </a:r>
            <a:r>
              <a:rPr lang="ru-RU" dirty="0" err="1"/>
              <a:t>альный</a:t>
            </a:r>
            <a:r>
              <a:rPr lang="ru-RU" dirty="0"/>
              <a:t> контакт.</a:t>
            </a:r>
          </a:p>
          <a:p>
            <a:r>
              <a:rPr lang="ru-RU" dirty="0"/>
              <a:t>  Сексуальность - — неотъемлемая часть нашей физической и духовной сущности. Мы, мужчины и женщины, созданы по образу и подобию Божьему.</a:t>
            </a:r>
          </a:p>
          <a:p>
            <a:r>
              <a:rPr lang="ru-RU" dirty="0"/>
              <a:t> Сексуальность и духовность тесно связаны между собой и не должны существовать раздельно (Адам и Ева, созданные по об- разу и подобию Божьему, были наделены соответствующим полом и способностью к деторождению).</a:t>
            </a:r>
          </a:p>
        </p:txBody>
      </p:sp>
      <p:sp>
        <p:nvSpPr>
          <p:cNvPr id="4" name="Номер слайда 3"/>
          <p:cNvSpPr>
            <a:spLocks noGrp="1"/>
          </p:cNvSpPr>
          <p:nvPr>
            <p:ph type="sldNum" sz="quarter" idx="5"/>
          </p:nvPr>
        </p:nvSpPr>
        <p:spPr/>
        <p:txBody>
          <a:bodyPr/>
          <a:lstStyle/>
          <a:p>
            <a:fld id="{45F559D1-0F43-E249-A8F6-7C6E7A0EBC38}" type="slidenum">
              <a:rPr lang="en-US" smtClean="0"/>
              <a:t>9</a:t>
            </a:fld>
            <a:endParaRPr lang="en-US"/>
          </a:p>
        </p:txBody>
      </p:sp>
    </p:spTree>
    <p:extLst>
      <p:ext uri="{BB962C8B-B14F-4D97-AF65-F5344CB8AC3E}">
        <p14:creationId xmlns:p14="http://schemas.microsoft.com/office/powerpoint/2010/main" val="406948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По замыслу Бога сексуальность должна проявляться в   отношениях взаимной любви, в ориентированном на другого </a:t>
            </a:r>
            <a:r>
              <a:rPr lang="ru-RU" dirty="0" err="1"/>
              <a:t>мо</a:t>
            </a:r>
            <a:r>
              <a:rPr lang="ru-RU" dirty="0"/>
              <a:t>- </a:t>
            </a:r>
            <a:r>
              <a:rPr lang="ru-RU" dirty="0" err="1"/>
              <a:t>ногамном</a:t>
            </a:r>
            <a:r>
              <a:rPr lang="ru-RU" dirty="0"/>
              <a:t> браке, в котором царит </a:t>
            </a:r>
            <a:r>
              <a:rPr lang="ru-RU" dirty="0" err="1"/>
              <a:t>эмоцио</a:t>
            </a:r>
            <a:r>
              <a:rPr lang="ru-RU" dirty="0"/>
              <a:t>- </a:t>
            </a:r>
            <a:r>
              <a:rPr lang="ru-RU" dirty="0" err="1"/>
              <a:t>нальная</a:t>
            </a:r>
            <a:r>
              <a:rPr lang="ru-RU" dirty="0"/>
              <a:t>, духовная и  физическая связь, скрепленная ответственностью и  </a:t>
            </a:r>
            <a:r>
              <a:rPr lang="ru-RU" dirty="0" err="1"/>
              <a:t>обяза</a:t>
            </a:r>
            <a:r>
              <a:rPr lang="ru-RU" dirty="0"/>
              <a:t>- </a:t>
            </a:r>
            <a:r>
              <a:rPr lang="ru-RU" dirty="0" err="1"/>
              <a:t>тельствами</a:t>
            </a:r>
            <a:r>
              <a:rPr lang="ru-RU" dirty="0"/>
              <a:t> в течение всей жизни.</a:t>
            </a:r>
          </a:p>
          <a:p>
            <a:r>
              <a:rPr lang="ru-RU" dirty="0"/>
              <a:t> Мы были созданы с врожденной способно- </a:t>
            </a:r>
            <a:r>
              <a:rPr lang="ru-RU" dirty="0" err="1"/>
              <a:t>стью</a:t>
            </a:r>
            <a:r>
              <a:rPr lang="ru-RU" dirty="0"/>
              <a:t> испытывать сексуальное возбуждение и удовольствие в контексте супружеских от- ношений.</a:t>
            </a:r>
          </a:p>
        </p:txBody>
      </p:sp>
      <p:sp>
        <p:nvSpPr>
          <p:cNvPr id="4" name="Номер слайда 3"/>
          <p:cNvSpPr>
            <a:spLocks noGrp="1"/>
          </p:cNvSpPr>
          <p:nvPr>
            <p:ph type="sldNum" sz="quarter" idx="5"/>
          </p:nvPr>
        </p:nvSpPr>
        <p:spPr/>
        <p:txBody>
          <a:bodyPr/>
          <a:lstStyle/>
          <a:p>
            <a:fld id="{45F559D1-0F43-E249-A8F6-7C6E7A0EBC38}" type="slidenum">
              <a:rPr lang="en-US" smtClean="0"/>
              <a:t>10</a:t>
            </a:fld>
            <a:endParaRPr lang="en-US"/>
          </a:p>
        </p:txBody>
      </p:sp>
    </p:spTree>
    <p:extLst>
      <p:ext uri="{BB962C8B-B14F-4D97-AF65-F5344CB8AC3E}">
        <p14:creationId xmlns:p14="http://schemas.microsoft.com/office/powerpoint/2010/main" val="355831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1/15/25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2190"/>
            <a:ext cx="9145504" cy="6853619"/>
          </a:xfrm>
          <a:prstGeom prst="rect">
            <a:avLst/>
          </a:prstGeom>
        </p:spPr>
      </p:pic>
      <p:sp>
        <p:nvSpPr>
          <p:cNvPr id="4" name="TextBox 3"/>
          <p:cNvSpPr txBox="1"/>
          <p:nvPr/>
        </p:nvSpPr>
        <p:spPr>
          <a:xfrm>
            <a:off x="109732" y="2185703"/>
            <a:ext cx="7543799" cy="3280136"/>
          </a:xfrm>
          <a:prstGeom prst="rect">
            <a:avLst/>
          </a:prstGeom>
          <a:noFill/>
        </p:spPr>
        <p:txBody>
          <a:bodyPr wrap="square" rtlCol="0" anchor="b">
            <a:noAutofit/>
          </a:bodyPr>
          <a:lstStyle/>
          <a:p>
            <a:r>
              <a:rPr lang="ru-RU" sz="3200" b="1" dirty="0">
                <a:solidFill>
                  <a:schemeClr val="bg1"/>
                </a:solidFill>
                <a:latin typeface="Avenir Next Condensed" panose="020B0506020202020204" pitchFamily="34" charset="0"/>
              </a:rPr>
              <a:t>ТВОРЕНИЕ И</a:t>
            </a:r>
          </a:p>
          <a:p>
            <a:r>
              <a:rPr lang="ru-RU" sz="3200" b="1">
                <a:solidFill>
                  <a:schemeClr val="bg1"/>
                </a:solidFill>
                <a:latin typeface="Avenir Next Condensed" panose="020B0506020202020204" pitchFamily="34" charset="0"/>
              </a:rPr>
              <a:t>СЕКСУАЛЬНОСТЬ ЧЕЛОВЕКА</a:t>
            </a:r>
            <a:endParaRPr lang="en-US" sz="3200" b="1" dirty="0">
              <a:solidFill>
                <a:schemeClr val="bg1"/>
              </a:solidFill>
              <a:latin typeface="Avenir Next Condensed" panose="020B0506020202020204" pitchFamily="34" charset="0"/>
            </a:endParaRPr>
          </a:p>
        </p:txBody>
      </p:sp>
      <p:sp>
        <p:nvSpPr>
          <p:cNvPr id="7" name="Прямоугольник 6"/>
          <p:cNvSpPr/>
          <p:nvPr/>
        </p:nvSpPr>
        <p:spPr>
          <a:xfrm>
            <a:off x="722118" y="821192"/>
            <a:ext cx="3432313" cy="530087"/>
          </a:xfrm>
          <a:prstGeom prst="rect">
            <a:avLst/>
          </a:prstGeom>
          <a:solidFill>
            <a:srgbClr val="012E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Rectangle 11"/>
          <p:cNvSpPr>
            <a:spLocks noChangeArrowheads="1"/>
          </p:cNvSpPr>
          <p:nvPr/>
        </p:nvSpPr>
        <p:spPr bwMode="auto">
          <a:xfrm>
            <a:off x="688864" y="803929"/>
            <a:ext cx="41552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ru-RU" altLang="ru-RU" sz="2400" b="1" dirty="0">
                <a:solidFill>
                  <a:schemeClr val="bg1"/>
                </a:solidFill>
                <a:latin typeface="Calibri" panose="020F0502020204030204" pitchFamily="34" charset="0"/>
                <a:cs typeface="Calibri" panose="020F0502020204030204" pitchFamily="34" charset="0"/>
              </a:rPr>
              <a:t>ВОЗВЕЛИЧИВАЯ ТВОРЕНИЕ:</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b="1" i="1" u="none" strike="noStrike" cap="none" normalizeH="0" baseline="0" dirty="0">
                <a:ln>
                  <a:noFill/>
                </a:ln>
                <a:solidFill>
                  <a:schemeClr val="bg1"/>
                </a:solidFill>
                <a:effectLst/>
                <a:latin typeface="Calibri" panose="020F0502020204030204" pitchFamily="34" charset="0"/>
                <a:cs typeface="Calibri" panose="020F0502020204030204" pitchFamily="34" charset="0"/>
              </a:rPr>
              <a:t>БРАК, СЕМЬЮ И СУББОТУ</a:t>
            </a:r>
            <a:endParaRPr kumimoji="0" lang="ru-RU" altLang="ru-RU" b="1" i="1"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61651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093C-F138-FD3A-6B7C-550DE52170F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E45C4FC-BF0E-24ED-EF6C-88523ACB76D5}"/>
              </a:ext>
            </a:extLst>
          </p:cNvPr>
          <p:cNvPicPr>
            <a:picLocks noChangeAspect="1"/>
          </p:cNvPicPr>
          <p:nvPr/>
        </p:nvPicPr>
        <p:blipFill>
          <a:blip r:embed="rId3"/>
          <a:srcRect/>
          <a:stretch/>
        </p:blipFill>
        <p:spPr>
          <a:xfrm>
            <a:off x="0" y="0"/>
            <a:ext cx="9152410" cy="6858794"/>
          </a:xfrm>
          <a:prstGeom prst="rect">
            <a:avLst/>
          </a:prstGeom>
        </p:spPr>
      </p:pic>
      <p:sp>
        <p:nvSpPr>
          <p:cNvPr id="8" name="Rectangle 7">
            <a:extLst>
              <a:ext uri="{FF2B5EF4-FFF2-40B4-BE49-F238E27FC236}">
                <a16:creationId xmlns:a16="http://schemas.microsoft.com/office/drawing/2014/main" id="{162BBA63-2C17-E068-42C3-6D4BA6338C5B}"/>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9A361E79-ADE1-499E-F659-E3AE62C89DC3}"/>
              </a:ext>
            </a:extLst>
          </p:cNvPr>
          <p:cNvSpPr txBox="1"/>
          <p:nvPr/>
        </p:nvSpPr>
        <p:spPr>
          <a:xfrm>
            <a:off x="560070" y="317323"/>
            <a:ext cx="8107680" cy="461665"/>
          </a:xfrm>
          <a:prstGeom prst="rect">
            <a:avLst/>
          </a:prstGeom>
          <a:noFill/>
        </p:spPr>
        <p:txBody>
          <a:bodyPr wrap="square" rtlCol="0">
            <a:spAutoFit/>
          </a:bodyPr>
          <a:lstStyle/>
          <a:p>
            <a:r>
              <a:rPr lang="ru-RU" sz="2400" b="1" dirty="0">
                <a:solidFill>
                  <a:schemeClr val="bg1"/>
                </a:solidFill>
                <a:latin typeface="Avenir Next Condensed" panose="020B0506020202020204" pitchFamily="34" charset="0"/>
              </a:rPr>
              <a:t>БОЖИЙ ПЛАН ОТНОСИТЕЛЬНО ЧЕЛОВЕЧЕСКОЙ СЕКСУАЛЬНОСТИ</a:t>
            </a:r>
            <a:endParaRPr lang="en-US" sz="24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BDC5A404-2F6F-354A-A004-7193BAB9BAA9}"/>
              </a:ext>
            </a:extLst>
          </p:cNvPr>
          <p:cNvSpPr txBox="1"/>
          <p:nvPr/>
        </p:nvSpPr>
        <p:spPr>
          <a:xfrm>
            <a:off x="1025128" y="1446554"/>
            <a:ext cx="7093744" cy="3416320"/>
          </a:xfrm>
          <a:prstGeom prst="rect">
            <a:avLst/>
          </a:prstGeom>
          <a:noFill/>
        </p:spPr>
        <p:txBody>
          <a:bodyPr wrap="square">
            <a:spAutoFit/>
          </a:bodyPr>
          <a:lstStyle/>
          <a:p>
            <a:pPr marL="0" marR="0" algn="just">
              <a:buClr>
                <a:schemeClr val="accent6"/>
              </a:buClr>
            </a:pPr>
            <a:r>
              <a:rPr lang="ru-RU" sz="2400" kern="100" dirty="0">
                <a:solidFill>
                  <a:srgbClr val="000000"/>
                </a:solidFill>
                <a:effectLst/>
                <a:ea typeface="Aptos" panose="020B0004020202020204" pitchFamily="34" charset="0"/>
                <a:cs typeface="Times New Roman" panose="02020603050405020304" pitchFamily="18" charset="0"/>
              </a:rPr>
              <a:t>Божий замысел по выражению и переживанию сексуальности реализуется в рамках моногамного брака, основанного на взаимной любви, в котором существует эмоциональная, духовная и физическая связь, скрепленная пожизненным заветом.</a:t>
            </a:r>
          </a:p>
          <a:p>
            <a:pPr marL="0" marR="0" algn="just">
              <a:buClr>
                <a:schemeClr val="accent6"/>
              </a:buClr>
            </a:pPr>
            <a:endParaRPr lang="ru-RU" sz="2400" kern="100" dirty="0">
              <a:solidFill>
                <a:srgbClr val="000000"/>
              </a:solidFill>
              <a:effectLst/>
              <a:ea typeface="Aptos" panose="020B0004020202020204" pitchFamily="34" charset="0"/>
              <a:cs typeface="Times New Roman" panose="02020603050405020304" pitchFamily="18" charset="0"/>
            </a:endParaRPr>
          </a:p>
          <a:p>
            <a:pPr marL="0" marR="0" algn="just">
              <a:buClr>
                <a:schemeClr val="accent6"/>
              </a:buClr>
            </a:pPr>
            <a:r>
              <a:rPr lang="ru-RU" sz="2400" kern="100" dirty="0">
                <a:solidFill>
                  <a:srgbClr val="000000"/>
                </a:solidFill>
                <a:effectLst/>
                <a:ea typeface="Aptos" panose="020B0004020202020204" pitchFamily="34" charset="0"/>
                <a:cs typeface="Times New Roman" panose="02020603050405020304" pitchFamily="18" charset="0"/>
              </a:rPr>
              <a:t>Мы были созданы с врожденной способностью испытывать сексуальное возбуждение и удовольствие в контексте супружеских отношений.</a:t>
            </a:r>
            <a:endParaRPr lang="en-US" sz="3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2036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92C7F-EE9A-D492-B2E8-47F7C8B0112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9F8CE71-A6A0-87DB-B76F-30B9A0B0A871}"/>
              </a:ext>
            </a:extLst>
          </p:cNvPr>
          <p:cNvPicPr>
            <a:picLocks noChangeAspect="1"/>
          </p:cNvPicPr>
          <p:nvPr/>
        </p:nvPicPr>
        <p:blipFill>
          <a:blip r:embed="rId3"/>
          <a:srcRect/>
          <a:stretch/>
        </p:blipFill>
        <p:spPr>
          <a:xfrm>
            <a:off x="0" y="0"/>
            <a:ext cx="9152410" cy="6858794"/>
          </a:xfrm>
          <a:prstGeom prst="rect">
            <a:avLst/>
          </a:prstGeom>
        </p:spPr>
      </p:pic>
      <p:sp>
        <p:nvSpPr>
          <p:cNvPr id="8" name="Rectangle 7">
            <a:extLst>
              <a:ext uri="{FF2B5EF4-FFF2-40B4-BE49-F238E27FC236}">
                <a16:creationId xmlns:a16="http://schemas.microsoft.com/office/drawing/2014/main" id="{63709531-C5AC-CAF9-E600-BCD3341C99C4}"/>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364F438A-78BD-CDED-3FFC-9C0B5338FA69}"/>
              </a:ext>
            </a:extLst>
          </p:cNvPr>
          <p:cNvSpPr txBox="1"/>
          <p:nvPr/>
        </p:nvSpPr>
        <p:spPr>
          <a:xfrm>
            <a:off x="560070" y="317323"/>
            <a:ext cx="8107680" cy="461665"/>
          </a:xfrm>
          <a:prstGeom prst="rect">
            <a:avLst/>
          </a:prstGeom>
          <a:noFill/>
        </p:spPr>
        <p:txBody>
          <a:bodyPr wrap="square" rtlCol="0">
            <a:spAutoFit/>
          </a:bodyPr>
          <a:lstStyle/>
          <a:p>
            <a:r>
              <a:rPr lang="ru-RU" sz="2400" b="1" dirty="0">
                <a:solidFill>
                  <a:schemeClr val="bg1"/>
                </a:solidFill>
                <a:latin typeface="Avenir Next Condensed" panose="020B0506020202020204" pitchFamily="34" charset="0"/>
              </a:rPr>
              <a:t>БОЖИЙ ПЛАН ОТНОСИТЕЛЬНО ЧЕЛОВЕЧЕСКОЙ СЕКСУАЛЬНОСТИ</a:t>
            </a:r>
            <a:endParaRPr lang="en-US" sz="24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A61C6524-CADD-F7CB-8420-898500C5A4E9}"/>
              </a:ext>
            </a:extLst>
          </p:cNvPr>
          <p:cNvSpPr txBox="1"/>
          <p:nvPr/>
        </p:nvSpPr>
        <p:spPr>
          <a:xfrm>
            <a:off x="1067038" y="1248846"/>
            <a:ext cx="7093744" cy="3785652"/>
          </a:xfrm>
          <a:prstGeom prst="rect">
            <a:avLst/>
          </a:prstGeom>
          <a:noFill/>
        </p:spPr>
        <p:txBody>
          <a:bodyPr wrap="square">
            <a:spAutoFit/>
          </a:bodyPr>
          <a:lstStyle/>
          <a:p>
            <a:pPr marL="0" marR="0" algn="just">
              <a:buClr>
                <a:schemeClr val="accent6"/>
              </a:buClr>
            </a:pPr>
            <a:r>
              <a:rPr lang="ru-RU" sz="2400" kern="100" dirty="0">
                <a:solidFill>
                  <a:srgbClr val="000000"/>
                </a:solidFill>
                <a:effectLst/>
                <a:ea typeface="Aptos" panose="020B0004020202020204" pitchFamily="34" charset="0"/>
                <a:cs typeface="Times New Roman" panose="02020603050405020304" pitchFamily="18" charset="0"/>
              </a:rPr>
              <a:t>Божий замысел для выражения и переживания себя как сексуальных существ проявляется сначала в контексте эмоционально заботливой, заслуживающей доверия семьи, а затем, по мере нашего развития, в рамках брачных отношений, основанных на взаимной любви и уважении.</a:t>
            </a:r>
          </a:p>
          <a:p>
            <a:pPr marL="0" marR="0" algn="just">
              <a:buClr>
                <a:schemeClr val="accent6"/>
              </a:buClr>
            </a:pPr>
            <a:endParaRPr lang="ru-RU" sz="2400" kern="100" dirty="0">
              <a:solidFill>
                <a:srgbClr val="000000"/>
              </a:solidFill>
              <a:effectLst/>
              <a:ea typeface="Aptos" panose="020B0004020202020204" pitchFamily="34" charset="0"/>
              <a:cs typeface="Times New Roman" panose="02020603050405020304" pitchFamily="18" charset="0"/>
            </a:endParaRPr>
          </a:p>
          <a:p>
            <a:pPr marL="0" marR="0" algn="ctr">
              <a:buClr>
                <a:schemeClr val="accent6"/>
              </a:buClr>
            </a:pPr>
            <a:r>
              <a:rPr lang="ru-RU" sz="2400" b="0" dirty="0">
                <a:solidFill>
                  <a:srgbClr val="212529"/>
                </a:solidFill>
                <a:effectLst/>
                <a:latin typeface="+mj-lt"/>
              </a:rPr>
              <a:t>«Брак у всех да будет честен и ложе непорочно; блудников же и прелюбодеев судит Бог».</a:t>
            </a:r>
            <a:br>
              <a:rPr lang="ru-RU" sz="2400" dirty="0">
                <a:latin typeface="+mj-lt"/>
              </a:rPr>
            </a:br>
            <a:r>
              <a:rPr lang="ru-RU" sz="2400" b="0" dirty="0">
                <a:solidFill>
                  <a:srgbClr val="212529"/>
                </a:solidFill>
                <a:effectLst/>
                <a:latin typeface="+mj-lt"/>
              </a:rPr>
              <a:t>Евр.13:4</a:t>
            </a:r>
            <a:endParaRPr lang="en-US" sz="32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3926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A549F-05CD-4336-E676-FB5A7548F8F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B2695E2-FD3F-2D8A-E1B8-F286CDAA41EC}"/>
              </a:ext>
            </a:extLst>
          </p:cNvPr>
          <p:cNvPicPr>
            <a:picLocks noChangeAspect="1"/>
          </p:cNvPicPr>
          <p:nvPr/>
        </p:nvPicPr>
        <p:blipFill>
          <a:blip r:embed="rId3"/>
          <a:srcRect/>
          <a:stretch/>
        </p:blipFill>
        <p:spPr>
          <a:xfrm>
            <a:off x="0" y="0"/>
            <a:ext cx="9152410" cy="6858794"/>
          </a:xfrm>
          <a:prstGeom prst="rect">
            <a:avLst/>
          </a:prstGeom>
        </p:spPr>
      </p:pic>
      <p:sp>
        <p:nvSpPr>
          <p:cNvPr id="8" name="Rectangle 7">
            <a:extLst>
              <a:ext uri="{FF2B5EF4-FFF2-40B4-BE49-F238E27FC236}">
                <a16:creationId xmlns:a16="http://schemas.microsoft.com/office/drawing/2014/main" id="{5CED9768-288E-4B64-96C8-A2C4CA1B9853}"/>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D49C0C93-236E-7607-6ACB-92133CB5896F}"/>
              </a:ext>
            </a:extLst>
          </p:cNvPr>
          <p:cNvSpPr txBox="1"/>
          <p:nvPr/>
        </p:nvSpPr>
        <p:spPr>
          <a:xfrm>
            <a:off x="560070" y="317323"/>
            <a:ext cx="8107680" cy="584775"/>
          </a:xfrm>
          <a:prstGeom prst="rect">
            <a:avLst/>
          </a:prstGeom>
          <a:noFill/>
        </p:spPr>
        <p:txBody>
          <a:bodyPr wrap="square" rtlCol="0">
            <a:spAutoFit/>
          </a:bodyPr>
          <a:lstStyle/>
          <a:p>
            <a:r>
              <a:rPr lang="ru-RU" sz="3200" b="1" dirty="0">
                <a:solidFill>
                  <a:schemeClr val="bg1"/>
                </a:solidFill>
                <a:latin typeface="Avenir Next Condensed" panose="020B0506020202020204" pitchFamily="34" charset="0"/>
              </a:rPr>
              <a:t>СЕКСУАЛЬНОСТЬ ПОСЛЕ ГРЕХОПАДЕНИЯ</a:t>
            </a:r>
            <a:endParaRPr lang="en-US" sz="32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687BDF8B-1935-BE81-EBF4-FAB818B50150}"/>
              </a:ext>
            </a:extLst>
          </p:cNvPr>
          <p:cNvSpPr txBox="1"/>
          <p:nvPr/>
        </p:nvSpPr>
        <p:spPr>
          <a:xfrm>
            <a:off x="691978" y="1219421"/>
            <a:ext cx="7685903" cy="4401205"/>
          </a:xfrm>
          <a:prstGeom prst="rect">
            <a:avLst/>
          </a:prstGeom>
          <a:noFill/>
        </p:spPr>
        <p:txBody>
          <a:bodyPr wrap="square">
            <a:spAutoFit/>
          </a:bodyPr>
          <a:lstStyle/>
          <a:p>
            <a:pPr marL="342900" marR="0" lvl="0" indent="-342900" algn="just">
              <a:buClr>
                <a:schemeClr val="accent6"/>
              </a:buClr>
              <a:buFont typeface="Times New Roman" panose="02020603050405020304" pitchFamily="18" charset="0"/>
              <a:buChar char="•"/>
              <a:tabLst>
                <a:tab pos="457200" algn="l"/>
              </a:tabLst>
            </a:pPr>
            <a:r>
              <a:rPr lang="ru-RU" sz="2000" kern="100" dirty="0">
                <a:effectLst/>
                <a:ea typeface="Aptos" panose="020B0004020202020204" pitchFamily="34" charset="0"/>
                <a:cs typeface="Times New Roman" panose="02020603050405020304" pitchFamily="18" charset="0"/>
              </a:rPr>
              <a:t>Библейское повествование не заканчивается историей сотворения мира. За ним следует грехопадение. От Книги Бытия до Нового Завета мы видим, как грехопадение повлияло на сексуальность человека.</a:t>
            </a:r>
          </a:p>
          <a:p>
            <a:pPr marL="342900" marR="0" lvl="0" indent="-342900" algn="just">
              <a:buClr>
                <a:schemeClr val="accent6"/>
              </a:buClr>
              <a:buFont typeface="Times New Roman" panose="02020603050405020304" pitchFamily="18" charset="0"/>
              <a:buChar char="•"/>
              <a:tabLst>
                <a:tab pos="457200" algn="l"/>
              </a:tabLst>
            </a:pPr>
            <a:endParaRPr lang="ru-RU" sz="20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Times New Roman" panose="02020603050405020304" pitchFamily="18" charset="0"/>
              <a:buChar char="•"/>
              <a:tabLst>
                <a:tab pos="457200" algn="l"/>
              </a:tabLst>
            </a:pPr>
            <a:r>
              <a:rPr lang="ru-RU" sz="2000" kern="100" dirty="0">
                <a:effectLst/>
                <a:ea typeface="Aptos" panose="020B0004020202020204" pitchFamily="34" charset="0"/>
                <a:cs typeface="Times New Roman" panose="02020603050405020304" pitchFamily="18" charset="0"/>
              </a:rPr>
              <a:t>Обезличенный, ориентированный на тело секс, похоже, вытесняет сексуальность, ориентированную на отношения, в нашей современной культуре.</a:t>
            </a:r>
          </a:p>
          <a:p>
            <a:pPr marL="342900" marR="0" lvl="0" indent="-342900" algn="just">
              <a:buClr>
                <a:schemeClr val="accent6"/>
              </a:buClr>
              <a:buFont typeface="Times New Roman" panose="02020603050405020304" pitchFamily="18" charset="0"/>
              <a:buChar char="•"/>
              <a:tabLst>
                <a:tab pos="457200" algn="l"/>
              </a:tabLst>
            </a:pPr>
            <a:endParaRPr lang="ru-RU" sz="20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Times New Roman" panose="02020603050405020304" pitchFamily="18" charset="0"/>
              <a:buChar char="•"/>
              <a:tabLst>
                <a:tab pos="457200" algn="l"/>
              </a:tabLst>
            </a:pPr>
            <a:r>
              <a:rPr lang="ru-RU" sz="2000" kern="100" dirty="0">
                <a:effectLst/>
                <a:ea typeface="Aptos" panose="020B0004020202020204" pitchFamily="34" charset="0"/>
                <a:cs typeface="Times New Roman" panose="02020603050405020304" pitchFamily="18" charset="0"/>
              </a:rPr>
              <a:t>Взаимодействие между социальными установками и верованиями, культурными структурами и биологическими факторами формирует неаутентичную сексуальность, присущую нашему падшему человеческому состоянию (</a:t>
            </a:r>
            <a:r>
              <a:rPr lang="en-US" sz="2000" kern="100" dirty="0">
                <a:effectLst/>
                <a:ea typeface="Aptos" panose="020B0004020202020204" pitchFamily="34" charset="0"/>
                <a:cs typeface="Times New Roman" panose="02020603050405020304" pitchFamily="18" charset="0"/>
              </a:rPr>
              <a:t>Balswick &amp; Balswick, The Family, </a:t>
            </a:r>
            <a:r>
              <a:rPr lang="ru-RU" sz="2000" kern="100" dirty="0">
                <a:effectLst/>
                <a:ea typeface="Aptos" panose="020B0004020202020204" pitchFamily="34" charset="0"/>
                <a:cs typeface="Times New Roman" panose="02020603050405020304" pitchFamily="18" charset="0"/>
              </a:rPr>
              <a:t>стр. 217).</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1519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F25EC-7B03-A35E-FDEA-FBBE3D141A6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4295E46-F078-CA56-3E50-B2A00C6B0890}"/>
              </a:ext>
            </a:extLst>
          </p:cNvPr>
          <p:cNvPicPr>
            <a:picLocks noChangeAspect="1"/>
          </p:cNvPicPr>
          <p:nvPr/>
        </p:nvPicPr>
        <p:blipFill>
          <a:blip r:embed="rId3"/>
          <a:srcRect/>
          <a:stretch/>
        </p:blipFill>
        <p:spPr>
          <a:xfrm>
            <a:off x="-8410" y="-794"/>
            <a:ext cx="9152410" cy="6858794"/>
          </a:xfrm>
          <a:prstGeom prst="rect">
            <a:avLst/>
          </a:prstGeom>
        </p:spPr>
      </p:pic>
      <p:sp>
        <p:nvSpPr>
          <p:cNvPr id="8" name="Rectangle 7">
            <a:extLst>
              <a:ext uri="{FF2B5EF4-FFF2-40B4-BE49-F238E27FC236}">
                <a16:creationId xmlns:a16="http://schemas.microsoft.com/office/drawing/2014/main" id="{BB22B7E9-4295-6CA8-FA8B-F2A2D45717CC}"/>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6C1B64A0-476B-9C69-4CE3-5E68DD7FE349}"/>
              </a:ext>
            </a:extLst>
          </p:cNvPr>
          <p:cNvSpPr txBox="1"/>
          <p:nvPr/>
        </p:nvSpPr>
        <p:spPr>
          <a:xfrm>
            <a:off x="560070" y="317323"/>
            <a:ext cx="8107680" cy="461665"/>
          </a:xfrm>
          <a:prstGeom prst="rect">
            <a:avLst/>
          </a:prstGeom>
          <a:noFill/>
        </p:spPr>
        <p:txBody>
          <a:bodyPr wrap="square" rtlCol="0">
            <a:spAutoFit/>
          </a:bodyPr>
          <a:lstStyle/>
          <a:p>
            <a:r>
              <a:rPr lang="ru-RU" sz="2400" b="1" dirty="0">
                <a:solidFill>
                  <a:schemeClr val="bg1"/>
                </a:solidFill>
                <a:latin typeface="Avenir Next Condensed" panose="020B0506020202020204" pitchFamily="34" charset="0"/>
              </a:rPr>
              <a:t>ЗНАЧЕНИЕ СЕКСУАЛЬНОСТИ МЕНЯЛОСЬ НА ПРОТЯЖЕНИИ ВЕКОВ</a:t>
            </a:r>
            <a:endParaRPr lang="en-US" sz="24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96440DE7-442F-7138-87EF-1ADA849C59D5}"/>
              </a:ext>
            </a:extLst>
          </p:cNvPr>
          <p:cNvSpPr txBox="1"/>
          <p:nvPr/>
        </p:nvSpPr>
        <p:spPr>
          <a:xfrm>
            <a:off x="560069" y="1526303"/>
            <a:ext cx="7937171" cy="3970318"/>
          </a:xfrm>
          <a:prstGeom prst="rect">
            <a:avLst/>
          </a:prstGeom>
          <a:noFill/>
        </p:spPr>
        <p:txBody>
          <a:bodyPr wrap="square">
            <a:spAutoFit/>
          </a:bodyPr>
          <a:lstStyle/>
          <a:p>
            <a:pPr marL="342900" marR="0" lvl="0" indent="-342900" algn="just">
              <a:buClr>
                <a:schemeClr val="accent6"/>
              </a:buClr>
              <a:buFont typeface="Times New Roman" panose="02020603050405020304" pitchFamily="18" charset="0"/>
              <a:buChar char="•"/>
              <a:tabLst>
                <a:tab pos="457200" algn="l"/>
              </a:tabLst>
            </a:pPr>
            <a:r>
              <a:rPr lang="ru-RU" b="1" kern="100" dirty="0">
                <a:effectLst/>
                <a:ea typeface="Aptos" panose="020B0004020202020204" pitchFamily="34" charset="0"/>
                <a:cs typeface="Times New Roman" panose="02020603050405020304" pitchFamily="18" charset="0"/>
              </a:rPr>
              <a:t>1625-1660 Пуританская эпоха: секс считался благом. Ценились моногамия и супружеская верность.</a:t>
            </a:r>
          </a:p>
          <a:p>
            <a:pPr marL="342900" marR="0" lvl="0" indent="-342900" algn="just">
              <a:buClr>
                <a:schemeClr val="accent6"/>
              </a:buClr>
              <a:buFont typeface="Times New Roman" panose="02020603050405020304" pitchFamily="18" charset="0"/>
              <a:buChar char="•"/>
              <a:tabLst>
                <a:tab pos="457200" algn="l"/>
              </a:tabLst>
            </a:pPr>
            <a:endParaRPr lang="ru-RU"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Times New Roman" panose="02020603050405020304" pitchFamily="18" charset="0"/>
              <a:buChar char="•"/>
              <a:tabLst>
                <a:tab pos="457200" algn="l"/>
              </a:tabLst>
            </a:pPr>
            <a:r>
              <a:rPr lang="ru-RU" b="1" kern="100" dirty="0">
                <a:effectLst/>
                <a:ea typeface="Aptos" panose="020B0004020202020204" pitchFamily="34" charset="0"/>
                <a:cs typeface="Times New Roman" panose="02020603050405020304" pitchFamily="18" charset="0"/>
              </a:rPr>
              <a:t>Викторианская эпоха 1800-х годов: все, что казалось сексуальным, подавлялось, включая сексуальные желания. Женщины не должны были испытывать сексуальных желаний во время полового акта. Сексуальные желания были патологизированы.</a:t>
            </a:r>
          </a:p>
          <a:p>
            <a:pPr marL="342900" marR="0" lvl="0" indent="-342900" algn="just">
              <a:buClr>
                <a:schemeClr val="accent6"/>
              </a:buClr>
              <a:buFont typeface="Times New Roman" panose="02020603050405020304" pitchFamily="18" charset="0"/>
              <a:buChar char="•"/>
              <a:tabLst>
                <a:tab pos="457200" algn="l"/>
              </a:tabLst>
            </a:pPr>
            <a:endParaRPr lang="ru-RU"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Times New Roman" panose="02020603050405020304" pitchFamily="18" charset="0"/>
              <a:buChar char="•"/>
              <a:tabLst>
                <a:tab pos="457200" algn="l"/>
              </a:tabLst>
            </a:pPr>
            <a:r>
              <a:rPr lang="ru-RU" b="1" kern="100" dirty="0">
                <a:effectLst/>
                <a:ea typeface="Aptos" panose="020B0004020202020204" pitchFamily="34" charset="0"/>
                <a:cs typeface="Times New Roman" panose="02020603050405020304" pitchFamily="18" charset="0"/>
              </a:rPr>
              <a:t>1920-е: Секс стал </a:t>
            </a:r>
            <a:r>
              <a:rPr lang="ru-RU" b="1" kern="100" dirty="0" err="1">
                <a:effectLst/>
                <a:ea typeface="Aptos" panose="020B0004020202020204" pitchFamily="34" charset="0"/>
                <a:cs typeface="Times New Roman" panose="02020603050405020304" pitchFamily="18" charset="0"/>
              </a:rPr>
              <a:t>вседозволенным</a:t>
            </a:r>
            <a:r>
              <a:rPr lang="ru-RU" b="1" kern="100" dirty="0">
                <a:effectLst/>
                <a:ea typeface="Aptos" panose="020B0004020202020204" pitchFamily="34" charset="0"/>
                <a:cs typeface="Times New Roman" panose="02020603050405020304" pitchFamily="18" charset="0"/>
              </a:rPr>
              <a:t>. </a:t>
            </a:r>
          </a:p>
          <a:p>
            <a:pPr marL="342900" marR="0" lvl="0" indent="-342900" algn="just">
              <a:buClr>
                <a:schemeClr val="accent6"/>
              </a:buClr>
              <a:buFont typeface="Times New Roman" panose="02020603050405020304" pitchFamily="18" charset="0"/>
              <a:buChar char="•"/>
              <a:tabLst>
                <a:tab pos="457200" algn="l"/>
              </a:tabLst>
            </a:pPr>
            <a:endParaRPr lang="ru-RU"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Times New Roman" panose="02020603050405020304" pitchFamily="18" charset="0"/>
              <a:buChar char="•"/>
              <a:tabLst>
                <a:tab pos="457200" algn="l"/>
              </a:tabLst>
            </a:pPr>
            <a:r>
              <a:rPr lang="ru-RU" b="1" kern="100" dirty="0">
                <a:effectLst/>
                <a:ea typeface="Aptos" panose="020B0004020202020204" pitchFamily="34" charset="0"/>
                <a:cs typeface="Times New Roman" panose="02020603050405020304" pitchFamily="18" charset="0"/>
              </a:rPr>
              <a:t>1940-е: Сексуальная революция: возобладало исследовательское любопытство. Секс стал более развлекательным и лишенным эмоциональной привязанности. Женщины были сексуально объективированы. Выходит журнал </a:t>
            </a:r>
            <a:r>
              <a:rPr lang="en-US" b="1" kern="100" dirty="0">
                <a:effectLst/>
                <a:ea typeface="Aptos" panose="020B0004020202020204" pitchFamily="34" charset="0"/>
                <a:cs typeface="Times New Roman" panose="02020603050405020304" pitchFamily="18" charset="0"/>
              </a:rPr>
              <a:t>Playboy (1 </a:t>
            </a:r>
            <a:r>
              <a:rPr lang="ru-RU" b="1" kern="100" dirty="0">
                <a:effectLst/>
                <a:ea typeface="Aptos" panose="020B0004020202020204" pitchFamily="34" charset="0"/>
                <a:cs typeface="Times New Roman" panose="02020603050405020304" pitchFamily="18" charset="0"/>
              </a:rPr>
              <a:t>декабря 1953 года).</a:t>
            </a:r>
            <a:endParaRPr lang="en-US" sz="14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894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3ECF7-85D8-4277-7855-A22F910E679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88051CA-7699-3D3D-472D-5BDA8D1F0C75}"/>
              </a:ext>
            </a:extLst>
          </p:cNvPr>
          <p:cNvPicPr>
            <a:picLocks noChangeAspect="1"/>
          </p:cNvPicPr>
          <p:nvPr/>
        </p:nvPicPr>
        <p:blipFill>
          <a:blip r:embed="rId3"/>
          <a:srcRect/>
          <a:stretch/>
        </p:blipFill>
        <p:spPr>
          <a:xfrm>
            <a:off x="-4205" y="-794"/>
            <a:ext cx="9152410" cy="6858794"/>
          </a:xfrm>
          <a:prstGeom prst="rect">
            <a:avLst/>
          </a:prstGeom>
        </p:spPr>
      </p:pic>
      <p:sp>
        <p:nvSpPr>
          <p:cNvPr id="8" name="Rectangle 7">
            <a:extLst>
              <a:ext uri="{FF2B5EF4-FFF2-40B4-BE49-F238E27FC236}">
                <a16:creationId xmlns:a16="http://schemas.microsoft.com/office/drawing/2014/main" id="{91DFBCEC-4FD1-29AD-21CD-A3DCEEECD063}"/>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223E187E-B323-0CC6-1287-EB6507332145}"/>
              </a:ext>
            </a:extLst>
          </p:cNvPr>
          <p:cNvSpPr txBox="1"/>
          <p:nvPr/>
        </p:nvSpPr>
        <p:spPr>
          <a:xfrm>
            <a:off x="560070" y="317323"/>
            <a:ext cx="8107680" cy="461665"/>
          </a:xfrm>
          <a:prstGeom prst="rect">
            <a:avLst/>
          </a:prstGeom>
          <a:noFill/>
        </p:spPr>
        <p:txBody>
          <a:bodyPr wrap="square" rtlCol="0">
            <a:spAutoFit/>
          </a:bodyPr>
          <a:lstStyle/>
          <a:p>
            <a:r>
              <a:rPr lang="ru-RU" sz="2400" b="1" dirty="0">
                <a:solidFill>
                  <a:schemeClr val="bg1"/>
                </a:solidFill>
                <a:latin typeface="Avenir Next Condensed" panose="020B0506020202020204" pitchFamily="34" charset="0"/>
              </a:rPr>
              <a:t>ЗНАЧЕНИЕ СЕКСУАЛЬНОСТИ МЕНЯЛОСЬ НА ПРОТЯЖЕНИИ ВЕКОВ</a:t>
            </a:r>
            <a:endParaRPr lang="en-US" sz="24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2AFA0A8C-1323-CABD-953E-726178A62688}"/>
              </a:ext>
            </a:extLst>
          </p:cNvPr>
          <p:cNvSpPr txBox="1"/>
          <p:nvPr/>
        </p:nvSpPr>
        <p:spPr>
          <a:xfrm>
            <a:off x="735330" y="1189903"/>
            <a:ext cx="7673340" cy="4801314"/>
          </a:xfrm>
          <a:prstGeom prst="rect">
            <a:avLst/>
          </a:prstGeom>
          <a:noFill/>
        </p:spPr>
        <p:txBody>
          <a:bodyPr wrap="square">
            <a:spAutoFit/>
          </a:bodyPr>
          <a:lstStyle/>
          <a:p>
            <a:pPr marL="342900" marR="0" lvl="0" indent="-342900" algn="just">
              <a:buClr>
                <a:schemeClr val="accent6"/>
              </a:buClr>
              <a:buFont typeface="Times New Roman" panose="02020603050405020304" pitchFamily="18" charset="0"/>
              <a:buChar char="•"/>
              <a:tabLst>
                <a:tab pos="457200" algn="l"/>
              </a:tabLst>
            </a:pPr>
            <a:r>
              <a:rPr lang="ru-RU" b="1" kern="100" dirty="0">
                <a:effectLst/>
                <a:ea typeface="Aptos" panose="020B0004020202020204" pitchFamily="34" charset="0"/>
                <a:cs typeface="Times New Roman" panose="02020603050405020304" pitchFamily="18" charset="0"/>
              </a:rPr>
              <a:t>1980-е: Женщины осознали, что у них отняли интимный, эмоциональный аспект сексуальности. Вновь возникает проблема девственности. Растущий страх перед эпидемией СПИДа и венерическими заболеваниями породил определенную сексуальную неуверенность в себе. "Мне нравится секс, но я не готов умереть за него”.</a:t>
            </a:r>
          </a:p>
          <a:p>
            <a:pPr marL="342900" marR="0" lvl="0" indent="-342900" algn="just">
              <a:buClr>
                <a:schemeClr val="accent6"/>
              </a:buClr>
              <a:buFont typeface="Times New Roman" panose="02020603050405020304" pitchFamily="18" charset="0"/>
              <a:buChar char="•"/>
              <a:tabLst>
                <a:tab pos="457200" algn="l"/>
              </a:tabLst>
            </a:pPr>
            <a:endParaRPr lang="ru-RU"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Times New Roman" panose="02020603050405020304" pitchFamily="18" charset="0"/>
              <a:buChar char="•"/>
              <a:tabLst>
                <a:tab pos="457200" algn="l"/>
              </a:tabLst>
            </a:pPr>
            <a:r>
              <a:rPr lang="ru-RU" b="1" kern="100" dirty="0">
                <a:effectLst/>
                <a:ea typeface="Aptos" panose="020B0004020202020204" pitchFamily="34" charset="0"/>
                <a:cs typeface="Times New Roman" panose="02020603050405020304" pitchFamily="18" charset="0"/>
              </a:rPr>
              <a:t>2000 год: Мы стали свидетелями растущего признания различных сексуальных ориентаций и гендерной идентичности, а права ЛГБТ+ получили все большую известность и поддержку со стороны общественности. Возросла открытость в обсуждении вопросов сексуальности, отчасти благодаря интернету и социальным сетям, которые предоставили платформы для полового воспитания, исследований и самовыражения. Культура знакомств стала более распространенной, особенно среди молодежи, чему способствовало появление приложений для знакомств и изменение отношения к случайным связям.</a:t>
            </a:r>
            <a:endParaRPr lang="en-US" sz="1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373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84218-A6A3-0D94-6819-45F307F0F70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86B9473-0EBA-7415-BA41-BB62C965CC2F}"/>
              </a:ext>
            </a:extLst>
          </p:cNvPr>
          <p:cNvPicPr>
            <a:picLocks noChangeAspect="1"/>
          </p:cNvPicPr>
          <p:nvPr/>
        </p:nvPicPr>
        <p:blipFill>
          <a:blip r:embed="rId3"/>
          <a:srcRect/>
          <a:stretch/>
        </p:blipFill>
        <p:spPr>
          <a:xfrm>
            <a:off x="0" y="-794"/>
            <a:ext cx="9152410" cy="6858794"/>
          </a:xfrm>
          <a:prstGeom prst="rect">
            <a:avLst/>
          </a:prstGeom>
        </p:spPr>
      </p:pic>
      <p:sp>
        <p:nvSpPr>
          <p:cNvPr id="8" name="Rectangle 7">
            <a:extLst>
              <a:ext uri="{FF2B5EF4-FFF2-40B4-BE49-F238E27FC236}">
                <a16:creationId xmlns:a16="http://schemas.microsoft.com/office/drawing/2014/main" id="{34E2DE4F-ADFB-FFE8-C1B6-06DCE8EECCBE}"/>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3B070A7C-3673-AD7A-69A3-41EAA9CDDE2C}"/>
              </a:ext>
            </a:extLst>
          </p:cNvPr>
          <p:cNvSpPr txBox="1"/>
          <p:nvPr/>
        </p:nvSpPr>
        <p:spPr>
          <a:xfrm>
            <a:off x="560070" y="317323"/>
            <a:ext cx="8107680" cy="584775"/>
          </a:xfrm>
          <a:prstGeom prst="rect">
            <a:avLst/>
          </a:prstGeom>
          <a:noFill/>
        </p:spPr>
        <p:txBody>
          <a:bodyPr wrap="square" rtlCol="0">
            <a:spAutoFit/>
          </a:bodyPr>
          <a:lstStyle/>
          <a:p>
            <a:r>
              <a:rPr lang="ru-RU" sz="3200" b="1" dirty="0">
                <a:solidFill>
                  <a:schemeClr val="bg1"/>
                </a:solidFill>
                <a:latin typeface="Avenir Next Condensed" panose="020B0506020202020204" pitchFamily="34" charset="0"/>
              </a:rPr>
              <a:t>ИСКАЖЕННАЯ СЕКСУАЛЬНОСТЬ</a:t>
            </a:r>
            <a:endParaRPr lang="en-US" sz="32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56D09784-D016-FACE-1D97-33828C46F64B}"/>
              </a:ext>
            </a:extLst>
          </p:cNvPr>
          <p:cNvSpPr txBox="1"/>
          <p:nvPr/>
        </p:nvSpPr>
        <p:spPr>
          <a:xfrm>
            <a:off x="771525" y="1220215"/>
            <a:ext cx="7600950" cy="4093428"/>
          </a:xfrm>
          <a:prstGeom prst="rect">
            <a:avLst/>
          </a:prstGeom>
          <a:noFill/>
        </p:spPr>
        <p:txBody>
          <a:bodyPr wrap="square">
            <a:spAutoFit/>
          </a:bodyPr>
          <a:lstStyle/>
          <a:p>
            <a:pPr marR="0" algn="just">
              <a:buClr>
                <a:schemeClr val="accent6"/>
              </a:buClr>
            </a:pPr>
            <a:r>
              <a:rPr lang="ru-RU" sz="2000" kern="100" dirty="0">
                <a:effectLst/>
                <a:ea typeface="Aptos" panose="020B0004020202020204" pitchFamily="34" charset="0"/>
                <a:cs typeface="Times New Roman" panose="02020603050405020304" pitchFamily="18" charset="0"/>
              </a:rPr>
              <a:t>Модернизм и постмодернизм оставили нам очень гуманистический и редукционистский взгляд на сексуальность, согласно которому человеческая сексуальность возникает как часть сложного процесса взаимодействия биологических и социокультурных факторов.</a:t>
            </a:r>
          </a:p>
          <a:p>
            <a:pPr marR="0" algn="just">
              <a:buClr>
                <a:schemeClr val="accent6"/>
              </a:buClr>
            </a:pPr>
            <a:endParaRPr lang="ru-RU" sz="2000" kern="100" dirty="0">
              <a:effectLst/>
              <a:ea typeface="Aptos" panose="020B0004020202020204" pitchFamily="34" charset="0"/>
              <a:cs typeface="Times New Roman" panose="02020603050405020304" pitchFamily="18" charset="0"/>
            </a:endParaRPr>
          </a:p>
          <a:p>
            <a:pPr marR="0" algn="just">
              <a:buClr>
                <a:schemeClr val="accent6"/>
              </a:buClr>
            </a:pPr>
            <a:r>
              <a:rPr lang="ru-RU" sz="2000" kern="100" dirty="0">
                <a:effectLst/>
                <a:ea typeface="Aptos" panose="020B0004020202020204" pitchFamily="34" charset="0"/>
                <a:cs typeface="Times New Roman" panose="02020603050405020304" pitchFamily="18" charset="0"/>
              </a:rPr>
              <a:t>Грехопадение разрушило все аспекты нашей человечности, включая нашу сексуальность. У всех нас есть раны, которые нуждаются в исцелении, поскольку мы боремся за то, чтобы выразить подлинно — и, когда это уместно, подавить — нашу сексуальность в отношениях.</a:t>
            </a:r>
          </a:p>
          <a:p>
            <a:pPr marR="0" algn="just">
              <a:buClr>
                <a:schemeClr val="accent6"/>
              </a:buClr>
            </a:pPr>
            <a:endParaRPr lang="ru-RU" sz="2000" kern="100" dirty="0">
              <a:effectLst/>
              <a:ea typeface="Aptos" panose="020B0004020202020204" pitchFamily="34" charset="0"/>
              <a:cs typeface="Times New Roman" panose="02020603050405020304" pitchFamily="18" charset="0"/>
            </a:endParaRPr>
          </a:p>
          <a:p>
            <a:pPr marR="0" algn="just">
              <a:buClr>
                <a:schemeClr val="accent6"/>
              </a:buClr>
            </a:pPr>
            <a:r>
              <a:rPr lang="ru-RU" sz="2000" kern="100" dirty="0">
                <a:effectLst/>
                <a:ea typeface="Aptos" panose="020B0004020202020204" pitchFamily="34" charset="0"/>
                <a:cs typeface="Times New Roman" panose="02020603050405020304" pitchFamily="18" charset="0"/>
              </a:rPr>
              <a:t>Грехопадение приводит к тому, что достижение подлинной сексуальности сопряжено с конфликтом и борьбой для всех.</a:t>
            </a: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9251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9FB60-B757-E791-8410-F60423BFC38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0329345-2241-CF12-C488-47BFC1C1CA82}"/>
              </a:ext>
            </a:extLst>
          </p:cNvPr>
          <p:cNvPicPr>
            <a:picLocks noChangeAspect="1"/>
          </p:cNvPicPr>
          <p:nvPr/>
        </p:nvPicPr>
        <p:blipFill>
          <a:blip r:embed="rId3"/>
          <a:srcRect/>
          <a:stretch/>
        </p:blipFill>
        <p:spPr>
          <a:xfrm>
            <a:off x="0" y="-794"/>
            <a:ext cx="9152410" cy="6858794"/>
          </a:xfrm>
          <a:prstGeom prst="rect">
            <a:avLst/>
          </a:prstGeom>
        </p:spPr>
      </p:pic>
      <p:sp>
        <p:nvSpPr>
          <p:cNvPr id="8" name="Rectangle 7">
            <a:extLst>
              <a:ext uri="{FF2B5EF4-FFF2-40B4-BE49-F238E27FC236}">
                <a16:creationId xmlns:a16="http://schemas.microsoft.com/office/drawing/2014/main" id="{42741F0A-0238-6B45-DFBB-F2579D707998}"/>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E0E6BD19-35B3-7FB1-BC7A-415C91D50544}"/>
              </a:ext>
            </a:extLst>
          </p:cNvPr>
          <p:cNvSpPr txBox="1"/>
          <p:nvPr/>
        </p:nvSpPr>
        <p:spPr>
          <a:xfrm>
            <a:off x="560070" y="317323"/>
            <a:ext cx="8107680" cy="584775"/>
          </a:xfrm>
          <a:prstGeom prst="rect">
            <a:avLst/>
          </a:prstGeom>
          <a:noFill/>
        </p:spPr>
        <p:txBody>
          <a:bodyPr wrap="square" rtlCol="0">
            <a:spAutoFit/>
          </a:bodyPr>
          <a:lstStyle/>
          <a:p>
            <a:r>
              <a:rPr lang="ru-RU" sz="3200" b="1" dirty="0">
                <a:solidFill>
                  <a:schemeClr val="bg1"/>
                </a:solidFill>
                <a:latin typeface="Avenir Next Condensed" panose="020B0506020202020204" pitchFamily="34" charset="0"/>
              </a:rPr>
              <a:t>ИСКАЖЕННАЯ СЕКСУАЛЬНОСТЬ</a:t>
            </a:r>
            <a:endParaRPr lang="en-US" sz="32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AD938816-CBE3-6922-EEAB-7EDB7D17B5FE}"/>
              </a:ext>
            </a:extLst>
          </p:cNvPr>
          <p:cNvSpPr txBox="1"/>
          <p:nvPr/>
        </p:nvSpPr>
        <p:spPr>
          <a:xfrm>
            <a:off x="819150" y="1205292"/>
            <a:ext cx="7372350" cy="4401205"/>
          </a:xfrm>
          <a:prstGeom prst="rect">
            <a:avLst/>
          </a:prstGeom>
          <a:noFill/>
        </p:spPr>
        <p:txBody>
          <a:bodyPr wrap="square">
            <a:spAutoFit/>
          </a:bodyPr>
          <a:lstStyle/>
          <a:p>
            <a:pPr marL="342900" marR="0" lvl="0" indent="-342900" algn="just">
              <a:buClr>
                <a:schemeClr val="accent6"/>
              </a:buClr>
              <a:buFont typeface="Symbol" pitchFamily="2" charset="2"/>
              <a:buChar char=""/>
            </a:pPr>
            <a:r>
              <a:rPr lang="ru-RU" sz="2000" kern="100" dirty="0">
                <a:solidFill>
                  <a:srgbClr val="000000"/>
                </a:solidFill>
                <a:effectLst/>
                <a:ea typeface="Aptos" panose="020B0004020202020204" pitchFamily="34" charset="0"/>
                <a:cs typeface="Times New Roman" panose="02020603050405020304" pitchFamily="18" charset="0"/>
              </a:rPr>
              <a:t>Некоторые аспекты нашей надломленности после грехопадения проявляются в нашем доме в искаженных представлениях о нашей сексуальности, а также в предосудительных актах сексуального, физического и эмоционального насилия и пренебрежения.</a:t>
            </a:r>
          </a:p>
          <a:p>
            <a:pPr marL="342900" marR="0" lvl="0" indent="-342900" algn="just">
              <a:buClr>
                <a:schemeClr val="accent6"/>
              </a:buClr>
              <a:buFont typeface="Symbol" pitchFamily="2" charset="2"/>
              <a:buChar char=""/>
            </a:pPr>
            <a:endParaRPr lang="ru-RU" sz="20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sz="2000" kern="100" dirty="0">
                <a:solidFill>
                  <a:srgbClr val="000000"/>
                </a:solidFill>
                <a:effectLst/>
                <a:ea typeface="Aptos" panose="020B0004020202020204" pitchFamily="34" charset="0"/>
                <a:cs typeface="Times New Roman" panose="02020603050405020304" pitchFamily="18" charset="0"/>
              </a:rPr>
              <a:t>Наши разрушенные семейные институты, наряду с другими разрушенными социальными структурами и сообществами, внесли свой вклад в искажение изначального замысла Бога в отношении человеческой сексуальности.</a:t>
            </a:r>
          </a:p>
          <a:p>
            <a:pPr marL="342900" marR="0" lvl="0" indent="-342900" algn="just">
              <a:buClr>
                <a:schemeClr val="accent6"/>
              </a:buClr>
              <a:buFont typeface="Symbol" pitchFamily="2" charset="2"/>
              <a:buChar char=""/>
            </a:pPr>
            <a:endParaRPr lang="ru-RU" sz="20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sz="2000" kern="100" dirty="0">
                <a:solidFill>
                  <a:srgbClr val="000000"/>
                </a:solidFill>
                <a:effectLst/>
                <a:ea typeface="Aptos" panose="020B0004020202020204" pitchFamily="34" charset="0"/>
                <a:cs typeface="Times New Roman" panose="02020603050405020304" pitchFamily="18" charset="0"/>
              </a:rPr>
              <a:t>Некоторые люди страдают от травм поколений и эпигенетических дефектов в генетическом пакете, который они унаследовали.</a:t>
            </a:r>
            <a:endParaRPr lang="en-US" sz="2000" kern="100" dirty="0">
              <a:solidFill>
                <a:srgbClr val="000000"/>
              </a:solidFill>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3895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BB29-4FDC-CF7D-6608-3D900E55387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9C83628-AD30-5E11-B637-392B8A64F2C3}"/>
              </a:ext>
            </a:extLst>
          </p:cNvPr>
          <p:cNvPicPr>
            <a:picLocks noChangeAspect="1"/>
          </p:cNvPicPr>
          <p:nvPr/>
        </p:nvPicPr>
        <p:blipFill>
          <a:blip r:embed="rId3"/>
          <a:srcRect/>
          <a:stretch/>
        </p:blipFill>
        <p:spPr>
          <a:xfrm>
            <a:off x="-8410" y="-794"/>
            <a:ext cx="9152410" cy="6858794"/>
          </a:xfrm>
          <a:prstGeom prst="rect">
            <a:avLst/>
          </a:prstGeom>
        </p:spPr>
      </p:pic>
      <p:sp>
        <p:nvSpPr>
          <p:cNvPr id="8" name="Rectangle 7">
            <a:extLst>
              <a:ext uri="{FF2B5EF4-FFF2-40B4-BE49-F238E27FC236}">
                <a16:creationId xmlns:a16="http://schemas.microsoft.com/office/drawing/2014/main" id="{41C23A9B-0EEE-998F-A650-CD4045187445}"/>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B802149B-B50F-0641-9806-7872F05C42BC}"/>
              </a:ext>
            </a:extLst>
          </p:cNvPr>
          <p:cNvSpPr txBox="1"/>
          <p:nvPr/>
        </p:nvSpPr>
        <p:spPr>
          <a:xfrm>
            <a:off x="560070" y="317323"/>
            <a:ext cx="8107680" cy="584775"/>
          </a:xfrm>
          <a:prstGeom prst="rect">
            <a:avLst/>
          </a:prstGeom>
          <a:noFill/>
        </p:spPr>
        <p:txBody>
          <a:bodyPr wrap="square" rtlCol="0">
            <a:spAutoFit/>
          </a:bodyPr>
          <a:lstStyle/>
          <a:p>
            <a:r>
              <a:rPr lang="ru-RU" sz="3200" b="1" dirty="0">
                <a:solidFill>
                  <a:schemeClr val="bg1"/>
                </a:solidFill>
                <a:latin typeface="Avenir Next Condensed" panose="020B0506020202020204" pitchFamily="34" charset="0"/>
              </a:rPr>
              <a:t>ИСКАЖЕННАЯ СЕКСУАЛЬНОСТЬ</a:t>
            </a:r>
            <a:endParaRPr lang="en-US" sz="32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2FF1C7BF-8FFD-02A3-3C7F-954AF29A6BDB}"/>
              </a:ext>
            </a:extLst>
          </p:cNvPr>
          <p:cNvSpPr txBox="1"/>
          <p:nvPr/>
        </p:nvSpPr>
        <p:spPr>
          <a:xfrm>
            <a:off x="1072120" y="1439346"/>
            <a:ext cx="6991350" cy="4093428"/>
          </a:xfrm>
          <a:prstGeom prst="rect">
            <a:avLst/>
          </a:prstGeom>
          <a:noFill/>
        </p:spPr>
        <p:txBody>
          <a:bodyPr wrap="square">
            <a:spAutoFit/>
          </a:bodyPr>
          <a:lstStyle/>
          <a:p>
            <a:pPr marL="342900" marR="0" lvl="0" indent="-342900" algn="just">
              <a:buClr>
                <a:schemeClr val="accent6"/>
              </a:buClr>
              <a:buFont typeface="Symbol" pitchFamily="2" charset="2"/>
              <a:buChar char=""/>
            </a:pPr>
            <a:r>
              <a:rPr lang="ru-RU" sz="2000" kern="100" dirty="0">
                <a:solidFill>
                  <a:srgbClr val="000000"/>
                </a:solidFill>
                <a:effectLst/>
                <a:ea typeface="Aptos" panose="020B0004020202020204" pitchFamily="34" charset="0"/>
                <a:cs typeface="Times New Roman" panose="02020603050405020304" pitchFamily="18" charset="0"/>
              </a:rPr>
              <a:t>Некоторые испытывают сексуальную ломку из-за нездоровой социализации в семье и обществе.</a:t>
            </a:r>
          </a:p>
          <a:p>
            <a:pPr marL="342900" marR="0" lvl="0" indent="-342900" algn="just">
              <a:buClr>
                <a:schemeClr val="accent6"/>
              </a:buClr>
              <a:buFont typeface="Symbol" pitchFamily="2" charset="2"/>
              <a:buChar char=""/>
            </a:pPr>
            <a:endParaRPr lang="ru-RU" sz="20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sz="2000" kern="100" dirty="0">
                <a:solidFill>
                  <a:srgbClr val="000000"/>
                </a:solidFill>
                <a:effectLst/>
                <a:ea typeface="Aptos" panose="020B0004020202020204" pitchFamily="34" charset="0"/>
                <a:cs typeface="Times New Roman" panose="02020603050405020304" pitchFamily="18" charset="0"/>
              </a:rPr>
              <a:t>Некоторые становятся жертвами социальных травм, таких как изнасилование, порнография и сексуальное насилие.</a:t>
            </a:r>
          </a:p>
          <a:p>
            <a:pPr marL="342900" marR="0" lvl="0" indent="-342900" algn="just">
              <a:buClr>
                <a:schemeClr val="accent6"/>
              </a:buClr>
              <a:buFont typeface="Symbol" pitchFamily="2" charset="2"/>
              <a:buChar char=""/>
            </a:pPr>
            <a:endParaRPr lang="ru-RU" sz="20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sz="2000" kern="100" dirty="0">
                <a:solidFill>
                  <a:srgbClr val="000000"/>
                </a:solidFill>
                <a:effectLst/>
                <a:ea typeface="Aptos" panose="020B0004020202020204" pitchFamily="34" charset="0"/>
                <a:cs typeface="Times New Roman" panose="02020603050405020304" pitchFamily="18" charset="0"/>
              </a:rPr>
              <a:t>Некоторые становятся жертвами высокотоксичного и жестокого воспитания родителей и плохого обращения со стороны сверстников.</a:t>
            </a:r>
          </a:p>
          <a:p>
            <a:pPr marL="342900" marR="0" lvl="0" indent="-342900" algn="just">
              <a:buClr>
                <a:schemeClr val="accent6"/>
              </a:buClr>
              <a:buFont typeface="Symbol" pitchFamily="2" charset="2"/>
              <a:buChar char=""/>
            </a:pPr>
            <a:endParaRPr lang="ru-RU" sz="20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sz="2000" kern="100" dirty="0">
                <a:solidFill>
                  <a:srgbClr val="000000"/>
                </a:solidFill>
                <a:effectLst/>
                <a:ea typeface="Aptos" panose="020B0004020202020204" pitchFamily="34" charset="0"/>
                <a:cs typeface="Times New Roman" panose="02020603050405020304" pitchFamily="18" charset="0"/>
              </a:rPr>
              <a:t>Божий замысел в отношении человеческой сексуальности был полностью искажен, и она остро нуждается в искупительном исцелении и восстановлении.</a:t>
            </a: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256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39B6F-024A-52A4-40FA-D37A48E61C9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0B9F1C9-A20D-26A9-6263-B86F0A5D6DEF}"/>
              </a:ext>
            </a:extLst>
          </p:cNvPr>
          <p:cNvPicPr>
            <a:picLocks noChangeAspect="1"/>
          </p:cNvPicPr>
          <p:nvPr/>
        </p:nvPicPr>
        <p:blipFill>
          <a:blip r:embed="rId3"/>
          <a:srcRect/>
          <a:stretch/>
        </p:blipFill>
        <p:spPr>
          <a:xfrm>
            <a:off x="-8410" y="-794"/>
            <a:ext cx="9152410" cy="6858794"/>
          </a:xfrm>
          <a:prstGeom prst="rect">
            <a:avLst/>
          </a:prstGeom>
        </p:spPr>
      </p:pic>
      <p:sp>
        <p:nvSpPr>
          <p:cNvPr id="8" name="Rectangle 7">
            <a:extLst>
              <a:ext uri="{FF2B5EF4-FFF2-40B4-BE49-F238E27FC236}">
                <a16:creationId xmlns:a16="http://schemas.microsoft.com/office/drawing/2014/main" id="{5B2011FF-EB07-5B78-32BA-D7D2AAE8A369}"/>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B3380800-5F6A-50DC-A302-4E1FCCA7F763}"/>
              </a:ext>
            </a:extLst>
          </p:cNvPr>
          <p:cNvSpPr txBox="1"/>
          <p:nvPr/>
        </p:nvSpPr>
        <p:spPr>
          <a:xfrm>
            <a:off x="560070" y="317323"/>
            <a:ext cx="8107680" cy="584775"/>
          </a:xfrm>
          <a:prstGeom prst="rect">
            <a:avLst/>
          </a:prstGeom>
          <a:noFill/>
        </p:spPr>
        <p:txBody>
          <a:bodyPr wrap="square" rtlCol="0">
            <a:spAutoFit/>
          </a:bodyPr>
          <a:lstStyle/>
          <a:p>
            <a:r>
              <a:rPr lang="ru-RU" sz="3200" b="1" dirty="0">
                <a:solidFill>
                  <a:schemeClr val="bg1"/>
                </a:solidFill>
                <a:latin typeface="Avenir Next Condensed" panose="020B0506020202020204" pitchFamily="34" charset="0"/>
              </a:rPr>
              <a:t>ИСКАЖЕННАЯ СЕКСУАЛЬНОСТЬ</a:t>
            </a:r>
            <a:endParaRPr lang="en-US" sz="32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358C9211-DE62-3C98-5F96-8432EED319A1}"/>
              </a:ext>
            </a:extLst>
          </p:cNvPr>
          <p:cNvSpPr txBox="1"/>
          <p:nvPr/>
        </p:nvSpPr>
        <p:spPr>
          <a:xfrm>
            <a:off x="1072120" y="1439346"/>
            <a:ext cx="6991350" cy="4524315"/>
          </a:xfrm>
          <a:prstGeom prst="rect">
            <a:avLst/>
          </a:prstGeom>
          <a:noFill/>
        </p:spPr>
        <p:txBody>
          <a:bodyPr wrap="square">
            <a:spAutoFit/>
          </a:bodyPr>
          <a:lstStyle/>
          <a:p>
            <a:pPr marL="0" marR="0" algn="just"/>
            <a:r>
              <a:rPr lang="ru-RU" sz="2400" b="0" i="0" dirty="0">
                <a:solidFill>
                  <a:srgbClr val="333333"/>
                </a:solidFill>
                <a:effectLst/>
              </a:rPr>
              <a:t>«Родители по наследству передают болезни своим детям. Как правило, любой невоздержанный человек, воспитывающий детей, наделяет свое потомство собственными злыми наклонностями, а также болезнями, которые переносит его воспаленная и испорченная кровь. Распущенность, болезни и слабоумие передаются как проклятое наследство от отца к сыну, из поколения в поколение, вследствие чего мир наполняется страданиями и горем и грехопадение человека повторяется вновь и вновь». </a:t>
            </a:r>
          </a:p>
          <a:p>
            <a:pPr marL="0" marR="0" algn="r"/>
            <a:r>
              <a:rPr lang="ru-RU" sz="2000" kern="100" dirty="0" err="1">
                <a:effectLst/>
                <a:ea typeface="Aptos" panose="020B0004020202020204" pitchFamily="34" charset="0"/>
                <a:cs typeface="Times New Roman" panose="02020603050405020304" pitchFamily="18" charset="0"/>
              </a:rPr>
              <a:t>Э.Уайт</a:t>
            </a:r>
            <a:r>
              <a:rPr lang="ru-RU" sz="2000" kern="100" dirty="0">
                <a:effectLst/>
                <a:ea typeface="Aptos" panose="020B0004020202020204" pitchFamily="34" charset="0"/>
                <a:cs typeface="Times New Roman" panose="02020603050405020304" pitchFamily="18" charset="0"/>
              </a:rPr>
              <a:t>, Свидетельства для Церкви, т.4</a:t>
            </a:r>
            <a:endParaRPr lang="en-US" sz="1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0619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ABB5A-19CB-3ABB-D678-3EE43D328F2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E70F978-056E-35A4-C288-CEA0C140C9C4}"/>
              </a:ext>
            </a:extLst>
          </p:cNvPr>
          <p:cNvPicPr>
            <a:picLocks noChangeAspect="1"/>
          </p:cNvPicPr>
          <p:nvPr/>
        </p:nvPicPr>
        <p:blipFill>
          <a:blip r:embed="rId3"/>
          <a:srcRect/>
          <a:stretch/>
        </p:blipFill>
        <p:spPr>
          <a:xfrm>
            <a:off x="-8410" y="10199"/>
            <a:ext cx="9152410" cy="6858794"/>
          </a:xfrm>
          <a:prstGeom prst="rect">
            <a:avLst/>
          </a:prstGeom>
        </p:spPr>
      </p:pic>
      <p:sp>
        <p:nvSpPr>
          <p:cNvPr id="8" name="Rectangle 7">
            <a:extLst>
              <a:ext uri="{FF2B5EF4-FFF2-40B4-BE49-F238E27FC236}">
                <a16:creationId xmlns:a16="http://schemas.microsoft.com/office/drawing/2014/main" id="{1910DF61-4709-12E1-3B5C-D45AAC7C8986}"/>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31504C46-9D2A-F4A3-2FCD-44C08E6BA772}"/>
              </a:ext>
            </a:extLst>
          </p:cNvPr>
          <p:cNvSpPr txBox="1"/>
          <p:nvPr/>
        </p:nvSpPr>
        <p:spPr>
          <a:xfrm>
            <a:off x="560070" y="317323"/>
            <a:ext cx="8107680" cy="584775"/>
          </a:xfrm>
          <a:prstGeom prst="rect">
            <a:avLst/>
          </a:prstGeom>
          <a:noFill/>
        </p:spPr>
        <p:txBody>
          <a:bodyPr wrap="square" rtlCol="0">
            <a:spAutoFit/>
          </a:bodyPr>
          <a:lstStyle/>
          <a:p>
            <a:r>
              <a:rPr lang="ru-RU" sz="3200" b="1" dirty="0">
                <a:solidFill>
                  <a:schemeClr val="bg1"/>
                </a:solidFill>
                <a:latin typeface="Avenir Next Condensed" panose="020B0506020202020204" pitchFamily="34" charset="0"/>
              </a:rPr>
              <a:t>ТРАВМИРОВАННАЯ СЕКСУАЛЬНОСТЬ</a:t>
            </a:r>
            <a:endParaRPr lang="en-US" sz="32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B84113A3-B791-4E08-3DAE-AC62C46E2201}"/>
              </a:ext>
            </a:extLst>
          </p:cNvPr>
          <p:cNvSpPr txBox="1"/>
          <p:nvPr/>
        </p:nvSpPr>
        <p:spPr>
          <a:xfrm>
            <a:off x="646759" y="1218747"/>
            <a:ext cx="7850482" cy="4770537"/>
          </a:xfrm>
          <a:prstGeom prst="rect">
            <a:avLst/>
          </a:prstGeom>
          <a:noFill/>
        </p:spPr>
        <p:txBody>
          <a:bodyPr wrap="square">
            <a:spAutoFit/>
          </a:bodyPr>
          <a:lstStyle/>
          <a:p>
            <a:pPr marL="342900" marR="0" lvl="0" indent="-342900" algn="just">
              <a:buClr>
                <a:schemeClr val="accent6"/>
              </a:buClr>
              <a:buFont typeface="Arial" panose="020B0604020202020204" pitchFamily="34" charset="0"/>
              <a:buChar char="•"/>
              <a:tabLst>
                <a:tab pos="457200" algn="l"/>
              </a:tabLst>
            </a:pPr>
            <a:r>
              <a:rPr lang="ru-RU" sz="1900" kern="100" dirty="0">
                <a:effectLst/>
                <a:ea typeface="Aptos" panose="020B0004020202020204" pitchFamily="34" charset="0"/>
                <a:cs typeface="Times New Roman" panose="02020603050405020304" pitchFamily="18" charset="0"/>
              </a:rPr>
              <a:t>Сексуальная неудовлетворенность может принимать различные формы в результате различных видов травм, полученных поколениями в результате семейных, социокультурных, биологических и духовных воздействий. </a:t>
            </a:r>
          </a:p>
          <a:p>
            <a:pPr marL="342900" marR="0" lvl="0" indent="-342900" algn="just">
              <a:buClr>
                <a:schemeClr val="accent6"/>
              </a:buClr>
              <a:buFont typeface="Arial" panose="020B0604020202020204" pitchFamily="34" charset="0"/>
              <a:buChar char="•"/>
              <a:tabLst>
                <a:tab pos="457200" algn="l"/>
              </a:tabLst>
            </a:pPr>
            <a:endParaRPr lang="ru-RU" sz="19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1900" kern="100" dirty="0">
                <a:effectLst/>
                <a:ea typeface="Aptos" panose="020B0004020202020204" pitchFamily="34" charset="0"/>
                <a:cs typeface="Times New Roman" panose="02020603050405020304" pitchFamily="18" charset="0"/>
              </a:rPr>
              <a:t>Когда люди переживают травмирующие обстоятельства, которые приводят к разрушительному сексуальному срыву, особенно когда сексуальные контакты были ранними и происходили без согласия, глубокий эмоциональный страх может сделать процесс сексуального исцеления длительным.</a:t>
            </a:r>
          </a:p>
          <a:p>
            <a:pPr marL="342900" marR="0" lvl="0" indent="-342900" algn="just">
              <a:buClr>
                <a:schemeClr val="accent6"/>
              </a:buClr>
              <a:buFont typeface="Arial" panose="020B0604020202020204" pitchFamily="34" charset="0"/>
              <a:buChar char="•"/>
              <a:tabLst>
                <a:tab pos="457200" algn="l"/>
              </a:tabLst>
            </a:pPr>
            <a:endParaRPr lang="ru-RU" sz="19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1900" kern="100" dirty="0">
                <a:effectLst/>
                <a:ea typeface="Aptos" panose="020B0004020202020204" pitchFamily="34" charset="0"/>
                <a:cs typeface="Times New Roman" panose="02020603050405020304" pitchFamily="18" charset="0"/>
              </a:rPr>
              <a:t>Некоторые люди проявляют сексуальное любопытство и просто хотят экспериментировать и следовать культурным тенденциям.</a:t>
            </a:r>
          </a:p>
          <a:p>
            <a:pPr marL="342900" marR="0" lvl="0" indent="-342900" algn="just">
              <a:buClr>
                <a:schemeClr val="accent6"/>
              </a:buClr>
              <a:buFont typeface="Arial" panose="020B0604020202020204" pitchFamily="34" charset="0"/>
              <a:buChar char="•"/>
              <a:tabLst>
                <a:tab pos="457200" algn="l"/>
              </a:tabLst>
            </a:pPr>
            <a:endParaRPr lang="ru-RU" sz="19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1900" kern="100" dirty="0">
                <a:effectLst/>
                <a:ea typeface="Aptos" panose="020B0004020202020204" pitchFamily="34" charset="0"/>
                <a:cs typeface="Times New Roman" panose="02020603050405020304" pitchFamily="18" charset="0"/>
              </a:rPr>
              <a:t>Некоторые люди рождаются с генетическими отклонениями, которые отражаются на их физиологически сложном гендерном наборе.</a:t>
            </a:r>
            <a:endParaRPr lang="en-US" sz="19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5748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ОБЗОР СЕМИНАРА</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281374"/>
            <a:ext cx="7451314" cy="4401205"/>
          </a:xfrm>
          <a:prstGeom prst="rect">
            <a:avLst/>
          </a:prstGeom>
          <a:noFill/>
        </p:spPr>
        <p:txBody>
          <a:bodyPr wrap="square" rtlCol="0">
            <a:spAutoFit/>
          </a:bodyPr>
          <a:lstStyle/>
          <a:p>
            <a:pPr marL="342900" marR="0" indent="-342900" algn="just">
              <a:buClr>
                <a:schemeClr val="accent6"/>
              </a:buClr>
              <a:buFont typeface="Arial" panose="020B0604020202020204" pitchFamily="34" charset="0"/>
              <a:buChar char="•"/>
            </a:pPr>
            <a:r>
              <a:rPr lang="ru-RU" sz="2800" kern="100" dirty="0">
                <a:solidFill>
                  <a:srgbClr val="000000"/>
                </a:solidFill>
                <a:latin typeface="Avenir Next Condensed" panose="020B0506020202020204" pitchFamily="34" charset="0"/>
                <a:ea typeface="Aptos" panose="020B0004020202020204" pitchFamily="34" charset="0"/>
                <a:cs typeface="Times New Roman" panose="02020603050405020304" pitchFamily="18" charset="0"/>
              </a:rPr>
              <a:t>Исследовать Божий замысел относительно человеческой сексуальности и то, как грехопадение привело к разрушительным последствиям, которые повлияли на это понятие и сформировали его на протяжении веков. </a:t>
            </a:r>
          </a:p>
          <a:p>
            <a:pPr marL="342900" marR="0" indent="-342900" algn="just">
              <a:buClr>
                <a:schemeClr val="accent6"/>
              </a:buClr>
              <a:buFont typeface="Arial" panose="020B0604020202020204" pitchFamily="34" charset="0"/>
              <a:buChar char="•"/>
            </a:pPr>
            <a:endParaRPr lang="ru-RU" sz="2800" kern="100" dirty="0">
              <a:solidFill>
                <a:srgbClr val="000000"/>
              </a:solidFill>
              <a:latin typeface="Avenir Next Condensed" panose="020B0506020202020204" pitchFamily="34" charset="0"/>
              <a:ea typeface="Aptos" panose="020B0004020202020204" pitchFamily="34" charset="0"/>
              <a:cs typeface="Times New Roman" panose="02020603050405020304" pitchFamily="18" charset="0"/>
            </a:endParaRPr>
          </a:p>
          <a:p>
            <a:pPr marL="342900" marR="0" indent="-342900" algn="just">
              <a:buClr>
                <a:schemeClr val="accent6"/>
              </a:buClr>
              <a:buFont typeface="Arial" panose="020B0604020202020204" pitchFamily="34" charset="0"/>
              <a:buChar char="•"/>
            </a:pPr>
            <a:r>
              <a:rPr lang="ru-RU" sz="2800" kern="100" dirty="0">
                <a:solidFill>
                  <a:srgbClr val="000000"/>
                </a:solidFill>
                <a:latin typeface="Avenir Next Condensed" panose="020B0506020202020204" pitchFamily="34" charset="0"/>
                <a:ea typeface="Aptos" panose="020B0004020202020204" pitchFamily="34" charset="0"/>
                <a:cs typeface="Times New Roman" panose="02020603050405020304" pitchFamily="18" charset="0"/>
              </a:rPr>
              <a:t>Исследовать, как образ Божий может быть отражен онтологически и профессионально во всех аспектах наших человеческих взаимоотношений, включая нашу сексуальность.</a:t>
            </a:r>
            <a:endParaRPr lang="en-US" sz="2800" kern="100" dirty="0">
              <a:effectLst/>
              <a:latin typeface="Avenir Next Condensed" panose="020B0506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726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41BAE-2E5F-335F-7241-DBA9206CB2A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4B355AC-21A7-ADB7-39DB-A6AB6F0485FB}"/>
              </a:ext>
            </a:extLst>
          </p:cNvPr>
          <p:cNvPicPr>
            <a:picLocks noChangeAspect="1"/>
          </p:cNvPicPr>
          <p:nvPr/>
        </p:nvPicPr>
        <p:blipFill>
          <a:blip r:embed="rId3"/>
          <a:srcRect/>
          <a:stretch/>
        </p:blipFill>
        <p:spPr>
          <a:xfrm>
            <a:off x="-4205" y="-397"/>
            <a:ext cx="9152410" cy="6858794"/>
          </a:xfrm>
          <a:prstGeom prst="rect">
            <a:avLst/>
          </a:prstGeom>
        </p:spPr>
      </p:pic>
      <p:sp>
        <p:nvSpPr>
          <p:cNvPr id="8" name="Rectangle 7">
            <a:extLst>
              <a:ext uri="{FF2B5EF4-FFF2-40B4-BE49-F238E27FC236}">
                <a16:creationId xmlns:a16="http://schemas.microsoft.com/office/drawing/2014/main" id="{C7926516-58FF-0A09-9809-67BE9A508F18}"/>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F0B65904-DE19-2DEB-3C14-601F8BC4DE92}"/>
              </a:ext>
            </a:extLst>
          </p:cNvPr>
          <p:cNvSpPr txBox="1"/>
          <p:nvPr/>
        </p:nvSpPr>
        <p:spPr>
          <a:xfrm>
            <a:off x="1036320" y="225035"/>
            <a:ext cx="7353918" cy="461665"/>
          </a:xfrm>
          <a:prstGeom prst="rect">
            <a:avLst/>
          </a:prstGeom>
          <a:noFill/>
        </p:spPr>
        <p:txBody>
          <a:bodyPr wrap="square" rtlCol="0">
            <a:spAutoFit/>
          </a:bodyPr>
          <a:lstStyle/>
          <a:p>
            <a:r>
              <a:rPr lang="ru-RU" sz="2400" b="1" dirty="0">
                <a:solidFill>
                  <a:schemeClr val="bg1"/>
                </a:solidFill>
                <a:latin typeface="Avenir Next Condensed" panose="020B0506020202020204" pitchFamily="34" charset="0"/>
              </a:rPr>
              <a:t>БОЖЕСТВЕННЫЙ ИДЕАЛ ДЛЯ НАШЕЙ СЕКСУАЛЬНОСТИ</a:t>
            </a:r>
            <a:endParaRPr lang="en-US" sz="24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74B439A8-CE80-73AC-0E0C-5FE6B4D63ED8}"/>
              </a:ext>
            </a:extLst>
          </p:cNvPr>
          <p:cNvSpPr txBox="1"/>
          <p:nvPr/>
        </p:nvSpPr>
        <p:spPr>
          <a:xfrm>
            <a:off x="646759" y="1031951"/>
            <a:ext cx="7849540" cy="5355312"/>
          </a:xfrm>
          <a:prstGeom prst="rect">
            <a:avLst/>
          </a:prstGeom>
          <a:noFill/>
        </p:spPr>
        <p:txBody>
          <a:bodyPr wrap="square">
            <a:spAutoFit/>
          </a:bodyPr>
          <a:lstStyle/>
          <a:p>
            <a:pPr marL="342900" marR="0" lvl="0" indent="-342900" algn="just">
              <a:buClr>
                <a:schemeClr val="accent6"/>
              </a:buClr>
              <a:buFont typeface="Symbol" pitchFamily="2" charset="2"/>
              <a:buChar char=""/>
            </a:pPr>
            <a:r>
              <a:rPr lang="ru-RU" kern="100" dirty="0">
                <a:effectLst/>
                <a:ea typeface="Aptos" panose="020B0004020202020204" pitchFamily="34" charset="0"/>
                <a:cs typeface="Times New Roman" panose="02020603050405020304" pitchFamily="18" charset="0"/>
              </a:rPr>
              <a:t>Подлинная сексуальная, которую Бог предназначил для нас, - это цель, к которой стоит стремиться.</a:t>
            </a:r>
          </a:p>
          <a:p>
            <a:pPr marL="342900" marR="0" lvl="0" indent="-342900" algn="just">
              <a:buClr>
                <a:schemeClr val="accent6"/>
              </a:buClr>
              <a:buFont typeface="Symbol" pitchFamily="2" charset="2"/>
              <a:buChar char=""/>
            </a:pPr>
            <a:endParaRPr lang="ru-RU"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kern="100" dirty="0">
                <a:effectLst/>
                <a:ea typeface="Aptos" panose="020B0004020202020204" pitchFamily="34" charset="0"/>
                <a:cs typeface="Times New Roman" panose="02020603050405020304" pitchFamily="18" charset="0"/>
              </a:rPr>
              <a:t>"Подлинная сексуальность наиболее достижима для тех, кто родился с "нормальным" генетическим и физиологическим строением, кто социализировался в семье, где родители демонстрируют здоровое отношение к сексуальности, и кто живет в обществе, где социальные ценности согласуются с библейским учением" (</a:t>
            </a:r>
            <a:r>
              <a:rPr lang="en-US" kern="100" dirty="0">
                <a:effectLst/>
                <a:ea typeface="Aptos" panose="020B0004020202020204" pitchFamily="34" charset="0"/>
                <a:cs typeface="Times New Roman" panose="02020603050405020304" pitchFamily="18" charset="0"/>
              </a:rPr>
              <a:t>Balswick &amp; Balswick, The Family).</a:t>
            </a:r>
          </a:p>
          <a:p>
            <a:pPr marL="342900" marR="0" lvl="0" indent="-342900" algn="just">
              <a:buClr>
                <a:schemeClr val="accent6"/>
              </a:buClr>
              <a:buFont typeface="Symbol" pitchFamily="2" charset="2"/>
              <a:buChar char=""/>
            </a:pPr>
            <a:endParaRPr lang="en-US"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kern="100" dirty="0">
                <a:effectLst/>
                <a:ea typeface="Aptos" panose="020B0004020202020204" pitchFamily="34" charset="0"/>
                <a:cs typeface="Times New Roman" panose="02020603050405020304" pitchFamily="18" charset="0"/>
              </a:rPr>
              <a:t>Поскольку значение сексуальности в значительной степени зависит от социологических факторов, крайне важно, чтобы наши семьи и наши христианские общины жили в соответствии с Божьим планом относительно человеческой сексуальности и проявляли его.</a:t>
            </a:r>
          </a:p>
          <a:p>
            <a:pPr marL="342900" marR="0" lvl="0" indent="-342900" algn="just">
              <a:buClr>
                <a:schemeClr val="accent6"/>
              </a:buClr>
              <a:buFont typeface="Symbol" pitchFamily="2" charset="2"/>
              <a:buChar char=""/>
            </a:pPr>
            <a:endParaRPr lang="ru-RU"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Symbol" pitchFamily="2" charset="2"/>
              <a:buChar char=""/>
            </a:pPr>
            <a:r>
              <a:rPr lang="ru-RU" kern="100" dirty="0">
                <a:effectLst/>
                <a:ea typeface="Aptos" panose="020B0004020202020204" pitchFamily="34" charset="0"/>
                <a:cs typeface="Times New Roman" panose="02020603050405020304" pitchFamily="18" charset="0"/>
              </a:rPr>
              <a:t>"Чем больше различные группы, к которым индивид сознательно принадлежит, отражают Божий идеал сексуальности, тем более внутренне последовательным будет развитие его подлинной сексуальности" (</a:t>
            </a:r>
            <a:r>
              <a:rPr lang="en-US" kern="100" dirty="0">
                <a:effectLst/>
                <a:ea typeface="Aptos" panose="020B0004020202020204" pitchFamily="34" charset="0"/>
                <a:cs typeface="Times New Roman" panose="02020603050405020304" pitchFamily="18" charset="0"/>
              </a:rPr>
              <a:t>Balswick &amp; Balswick, The Family, </a:t>
            </a:r>
            <a:r>
              <a:rPr lang="ru-RU" kern="100" dirty="0">
                <a:effectLst/>
                <a:ea typeface="Aptos" panose="020B0004020202020204" pitchFamily="34" charset="0"/>
                <a:cs typeface="Times New Roman" panose="02020603050405020304" pitchFamily="18" charset="0"/>
              </a:rPr>
              <a:t>стр.22).</a:t>
            </a:r>
            <a:endParaRPr lang="en-US" sz="1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5639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DE47E-5F26-10AA-9E08-9204899FEA7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E5A0FA4-D612-2280-1F78-27C8DEBA2884}"/>
              </a:ext>
            </a:extLst>
          </p:cNvPr>
          <p:cNvPicPr>
            <a:picLocks noChangeAspect="1"/>
          </p:cNvPicPr>
          <p:nvPr/>
        </p:nvPicPr>
        <p:blipFill>
          <a:blip r:embed="rId3"/>
          <a:srcRect/>
          <a:stretch/>
        </p:blipFill>
        <p:spPr>
          <a:xfrm>
            <a:off x="-4205" y="0"/>
            <a:ext cx="9152410" cy="6858794"/>
          </a:xfrm>
          <a:prstGeom prst="rect">
            <a:avLst/>
          </a:prstGeom>
        </p:spPr>
      </p:pic>
      <p:sp>
        <p:nvSpPr>
          <p:cNvPr id="8" name="Rectangle 7">
            <a:extLst>
              <a:ext uri="{FF2B5EF4-FFF2-40B4-BE49-F238E27FC236}">
                <a16:creationId xmlns:a16="http://schemas.microsoft.com/office/drawing/2014/main" id="{1CF8EDA4-0C82-32C8-4533-212BF86CF62A}"/>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CEE001B6-9814-1998-160B-2BA320D3651A}"/>
              </a:ext>
            </a:extLst>
          </p:cNvPr>
          <p:cNvSpPr txBox="1"/>
          <p:nvPr/>
        </p:nvSpPr>
        <p:spPr>
          <a:xfrm>
            <a:off x="560070" y="317323"/>
            <a:ext cx="8107680" cy="584775"/>
          </a:xfrm>
          <a:prstGeom prst="rect">
            <a:avLst/>
          </a:prstGeom>
          <a:noFill/>
        </p:spPr>
        <p:txBody>
          <a:bodyPr wrap="square" rtlCol="0">
            <a:spAutoFit/>
          </a:bodyPr>
          <a:lstStyle/>
          <a:p>
            <a:r>
              <a:rPr lang="ru-RU" sz="3200" b="1" dirty="0">
                <a:solidFill>
                  <a:schemeClr val="bg1"/>
                </a:solidFill>
                <a:latin typeface="Avenir Next Condensed" panose="020B0506020202020204" pitchFamily="34" charset="0"/>
              </a:rPr>
              <a:t>Выводы</a:t>
            </a:r>
            <a:endParaRPr lang="en-US" sz="32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EB6E8555-90C7-1F59-E4A9-61728AED2017}"/>
              </a:ext>
            </a:extLst>
          </p:cNvPr>
          <p:cNvSpPr txBox="1"/>
          <p:nvPr/>
        </p:nvSpPr>
        <p:spPr>
          <a:xfrm>
            <a:off x="838200" y="1219421"/>
            <a:ext cx="7467599" cy="4524315"/>
          </a:xfrm>
          <a:prstGeom prst="rect">
            <a:avLst/>
          </a:prstGeom>
          <a:noFill/>
        </p:spPr>
        <p:txBody>
          <a:bodyPr wrap="square">
            <a:spAutoFit/>
          </a:bodyPr>
          <a:lstStyle/>
          <a:p>
            <a:pPr marR="0" lvl="0" algn="just">
              <a:buClr>
                <a:schemeClr val="accent6"/>
              </a:buClr>
              <a:tabLst>
                <a:tab pos="457200" algn="l"/>
              </a:tabLst>
            </a:pPr>
            <a:r>
              <a:rPr lang="ru-RU" b="1" kern="100" dirty="0">
                <a:solidFill>
                  <a:srgbClr val="000000"/>
                </a:solidFill>
                <a:effectLst/>
                <a:ea typeface="Aptos" panose="020B0004020202020204" pitchFamily="34" charset="0"/>
                <a:cs typeface="Times New Roman" panose="02020603050405020304" pitchFamily="18" charset="0"/>
              </a:rPr>
              <a:t>Подлинное сексуальное самовыражение</a:t>
            </a:r>
          </a:p>
          <a:p>
            <a:pPr marR="0" lvl="0" algn="just">
              <a:buClr>
                <a:schemeClr val="accent6"/>
              </a:buClr>
              <a:tabLst>
                <a:tab pos="457200" algn="l"/>
              </a:tabLst>
            </a:pPr>
            <a:endParaRPr lang="ru-RU" kern="100" dirty="0">
              <a:solidFill>
                <a:srgbClr val="000000"/>
              </a:solidFill>
              <a:effectLst/>
              <a:ea typeface="Aptos" panose="020B0004020202020204" pitchFamily="34" charset="0"/>
              <a:cs typeface="Times New Roman" panose="02020603050405020304" pitchFamily="18" charset="0"/>
            </a:endParaRPr>
          </a:p>
          <a:p>
            <a:pPr marR="0" lvl="0" algn="just">
              <a:buClr>
                <a:schemeClr val="accent6"/>
              </a:buClr>
              <a:tabLst>
                <a:tab pos="457200" algn="l"/>
              </a:tabLst>
            </a:pPr>
            <a:r>
              <a:rPr lang="ru-RU" kern="100" dirty="0">
                <a:solidFill>
                  <a:srgbClr val="000000"/>
                </a:solidFill>
                <a:effectLst/>
                <a:ea typeface="Aptos" panose="020B0004020202020204" pitchFamily="34" charset="0"/>
                <a:cs typeface="Times New Roman" panose="02020603050405020304" pitchFamily="18" charset="0"/>
              </a:rPr>
              <a:t>Оно проявляется в рамках прочных отношений завета, называемых браком (Мф. 19:4-6).</a:t>
            </a:r>
          </a:p>
          <a:p>
            <a:pPr marR="0" lvl="0" algn="just">
              <a:buClr>
                <a:schemeClr val="accent6"/>
              </a:buClr>
              <a:tabLst>
                <a:tab pos="457200" algn="l"/>
              </a:tabLst>
            </a:pPr>
            <a:endParaRPr lang="ru-RU" kern="100" dirty="0">
              <a:solidFill>
                <a:srgbClr val="000000"/>
              </a:solidFill>
              <a:effectLst/>
              <a:ea typeface="Aptos" panose="020B0004020202020204" pitchFamily="34" charset="0"/>
              <a:cs typeface="Times New Roman" panose="02020603050405020304" pitchFamily="18" charset="0"/>
            </a:endParaRPr>
          </a:p>
          <a:p>
            <a:pPr marR="0" lvl="0" algn="just">
              <a:buClr>
                <a:schemeClr val="accent6"/>
              </a:buClr>
              <a:tabLst>
                <a:tab pos="457200" algn="l"/>
              </a:tabLst>
            </a:pPr>
            <a:r>
              <a:rPr lang="ru-RU" kern="100" dirty="0">
                <a:solidFill>
                  <a:srgbClr val="000000"/>
                </a:solidFill>
                <a:effectLst/>
                <a:ea typeface="Aptos" panose="020B0004020202020204" pitchFamily="34" charset="0"/>
                <a:cs typeface="Times New Roman" panose="02020603050405020304" pitchFamily="18" charset="0"/>
              </a:rPr>
              <a:t>Для этого необходима атмосфера благодати, потому что, будучи грешными существами, мы совершаем ошибки, которые требуют от нас прощения (</a:t>
            </a:r>
            <a:r>
              <a:rPr lang="ru-RU" kern="100" dirty="0" err="1">
                <a:solidFill>
                  <a:srgbClr val="000000"/>
                </a:solidFill>
                <a:effectLst/>
                <a:ea typeface="Aptos" panose="020B0004020202020204" pitchFamily="34" charset="0"/>
                <a:cs typeface="Times New Roman" panose="02020603050405020304" pitchFamily="18" charset="0"/>
              </a:rPr>
              <a:t>Еф</a:t>
            </a:r>
            <a:r>
              <a:rPr lang="ru-RU" kern="100" dirty="0">
                <a:solidFill>
                  <a:srgbClr val="000000"/>
                </a:solidFill>
                <a:effectLst/>
                <a:ea typeface="Aptos" panose="020B0004020202020204" pitchFamily="34" charset="0"/>
                <a:cs typeface="Times New Roman" panose="02020603050405020304" pitchFamily="18" charset="0"/>
              </a:rPr>
              <a:t>. 4:32).</a:t>
            </a:r>
          </a:p>
          <a:p>
            <a:pPr marR="0" lvl="0" algn="just">
              <a:buClr>
                <a:schemeClr val="accent6"/>
              </a:buClr>
              <a:tabLst>
                <a:tab pos="457200" algn="l"/>
              </a:tabLst>
            </a:pPr>
            <a:endParaRPr lang="ru-RU" kern="100" dirty="0">
              <a:solidFill>
                <a:srgbClr val="000000"/>
              </a:solidFill>
              <a:effectLst/>
              <a:ea typeface="Aptos" panose="020B0004020202020204" pitchFamily="34" charset="0"/>
              <a:cs typeface="Times New Roman" panose="02020603050405020304" pitchFamily="18" charset="0"/>
            </a:endParaRPr>
          </a:p>
          <a:p>
            <a:pPr marR="0" lvl="0" algn="just">
              <a:buClr>
                <a:schemeClr val="accent6"/>
              </a:buClr>
              <a:tabLst>
                <a:tab pos="457200" algn="l"/>
              </a:tabLst>
            </a:pPr>
            <a:r>
              <a:rPr lang="ru-RU" kern="100" dirty="0">
                <a:solidFill>
                  <a:srgbClr val="000000"/>
                </a:solidFill>
                <a:effectLst/>
                <a:ea typeface="Aptos" panose="020B0004020202020204" pitchFamily="34" charset="0"/>
                <a:cs typeface="Times New Roman" panose="02020603050405020304" pitchFamily="18" charset="0"/>
              </a:rPr>
              <a:t>Подлинное сексуальное самовыражение обогащается благодаря взаимному расширению прав и возможностей (Быт. 2:24; </a:t>
            </a:r>
            <a:r>
              <a:rPr lang="ru-RU" kern="100" dirty="0" err="1">
                <a:solidFill>
                  <a:srgbClr val="000000"/>
                </a:solidFill>
                <a:effectLst/>
                <a:ea typeface="Aptos" panose="020B0004020202020204" pitchFamily="34" charset="0"/>
                <a:cs typeface="Times New Roman" panose="02020603050405020304" pitchFamily="18" charset="0"/>
              </a:rPr>
              <a:t>Еф</a:t>
            </a:r>
            <a:r>
              <a:rPr lang="ru-RU" kern="100" dirty="0">
                <a:solidFill>
                  <a:srgbClr val="000000"/>
                </a:solidFill>
                <a:effectLst/>
                <a:ea typeface="Aptos" panose="020B0004020202020204" pitchFamily="34" charset="0"/>
                <a:cs typeface="Times New Roman" panose="02020603050405020304" pitchFamily="18" charset="0"/>
              </a:rPr>
              <a:t>. 5:28-33).</a:t>
            </a:r>
          </a:p>
          <a:p>
            <a:pPr marR="0" lvl="0" algn="just">
              <a:buClr>
                <a:schemeClr val="accent6"/>
              </a:buClr>
              <a:tabLst>
                <a:tab pos="457200" algn="l"/>
              </a:tabLst>
            </a:pPr>
            <a:endParaRPr lang="ru-RU" kern="100" dirty="0">
              <a:solidFill>
                <a:srgbClr val="000000"/>
              </a:solidFill>
              <a:effectLst/>
              <a:ea typeface="Aptos" panose="020B0004020202020204" pitchFamily="34" charset="0"/>
              <a:cs typeface="Times New Roman" panose="02020603050405020304" pitchFamily="18" charset="0"/>
            </a:endParaRPr>
          </a:p>
          <a:p>
            <a:pPr marR="0" lvl="0" algn="just">
              <a:buClr>
                <a:schemeClr val="accent6"/>
              </a:buClr>
              <a:tabLst>
                <a:tab pos="457200" algn="l"/>
              </a:tabLst>
            </a:pPr>
            <a:r>
              <a:rPr lang="ru-RU" kern="100" dirty="0">
                <a:solidFill>
                  <a:srgbClr val="000000"/>
                </a:solidFill>
                <a:effectLst/>
                <a:ea typeface="Aptos" panose="020B0004020202020204" pitchFamily="34" charset="0"/>
                <a:cs typeface="Times New Roman" panose="02020603050405020304" pitchFamily="18" charset="0"/>
              </a:rPr>
              <a:t>Подлинное сексуальное самовыражение достигает своей полной реализации в подлинной и совершенной интимности единства. Образ единства в браке таинственным образом отражает Христа и его Церковь (</a:t>
            </a:r>
            <a:r>
              <a:rPr lang="ru-RU" kern="100" dirty="0" err="1">
                <a:solidFill>
                  <a:srgbClr val="000000"/>
                </a:solidFill>
                <a:effectLst/>
                <a:ea typeface="Aptos" panose="020B0004020202020204" pitchFamily="34" charset="0"/>
                <a:cs typeface="Times New Roman" panose="02020603050405020304" pitchFamily="18" charset="0"/>
              </a:rPr>
              <a:t>Еф</a:t>
            </a:r>
            <a:r>
              <a:rPr lang="ru-RU" kern="100" dirty="0">
                <a:solidFill>
                  <a:srgbClr val="000000"/>
                </a:solidFill>
                <a:effectLst/>
                <a:ea typeface="Aptos" panose="020B0004020202020204" pitchFamily="34" charset="0"/>
                <a:cs typeface="Times New Roman" panose="02020603050405020304" pitchFamily="18" charset="0"/>
              </a:rPr>
              <a:t>. 5:30-33).</a:t>
            </a:r>
            <a:endParaRPr lang="en-US" sz="11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4666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EA32E-54D7-43F0-D2F2-32CF63229A5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D5B1133-830C-17B4-0679-406FBA841381}"/>
              </a:ext>
            </a:extLst>
          </p:cNvPr>
          <p:cNvPicPr>
            <a:picLocks noChangeAspect="1"/>
          </p:cNvPicPr>
          <p:nvPr/>
        </p:nvPicPr>
        <p:blipFill>
          <a:blip r:embed="rId3"/>
          <a:srcRect/>
          <a:stretch/>
        </p:blipFill>
        <p:spPr>
          <a:xfrm>
            <a:off x="-8410" y="0"/>
            <a:ext cx="9152410" cy="6858794"/>
          </a:xfrm>
          <a:prstGeom prst="rect">
            <a:avLst/>
          </a:prstGeom>
        </p:spPr>
      </p:pic>
      <p:sp>
        <p:nvSpPr>
          <p:cNvPr id="8" name="Rectangle 7">
            <a:extLst>
              <a:ext uri="{FF2B5EF4-FFF2-40B4-BE49-F238E27FC236}">
                <a16:creationId xmlns:a16="http://schemas.microsoft.com/office/drawing/2014/main" id="{164FBDFD-C15A-8071-4AD8-33349B16C68C}"/>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CE71C0C2-013E-58EB-33CF-3D9974C0DE9A}"/>
              </a:ext>
            </a:extLst>
          </p:cNvPr>
          <p:cNvSpPr txBox="1"/>
          <p:nvPr/>
        </p:nvSpPr>
        <p:spPr>
          <a:xfrm>
            <a:off x="560070" y="317323"/>
            <a:ext cx="8107680" cy="461665"/>
          </a:xfrm>
          <a:prstGeom prst="rect">
            <a:avLst/>
          </a:prstGeom>
          <a:noFill/>
        </p:spPr>
        <p:txBody>
          <a:bodyPr wrap="square" rtlCol="0">
            <a:spAutoFit/>
          </a:bodyPr>
          <a:lstStyle/>
          <a:p>
            <a:r>
              <a:rPr lang="ru-RU" sz="2400" b="1" dirty="0">
                <a:solidFill>
                  <a:schemeClr val="bg1"/>
                </a:solidFill>
                <a:latin typeface="Avenir Next Condensed" panose="020B0506020202020204" pitchFamily="34" charset="0"/>
              </a:rPr>
              <a:t>РЕЗЮМЕ</a:t>
            </a:r>
            <a:endParaRPr lang="en-US" sz="2400" kern="100" dirty="0">
              <a:solidFill>
                <a:schemeClr val="bg1"/>
              </a:solidFill>
              <a:effectLst/>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3476F75-5ACE-B5B4-B8BF-738CADB688F4}"/>
              </a:ext>
            </a:extLst>
          </p:cNvPr>
          <p:cNvSpPr txBox="1"/>
          <p:nvPr/>
        </p:nvSpPr>
        <p:spPr>
          <a:xfrm>
            <a:off x="560070" y="1108376"/>
            <a:ext cx="7937171" cy="4801314"/>
          </a:xfrm>
          <a:prstGeom prst="rect">
            <a:avLst/>
          </a:prstGeom>
          <a:noFill/>
        </p:spPr>
        <p:txBody>
          <a:bodyPr wrap="square">
            <a:spAutoFit/>
          </a:bodyPr>
          <a:lstStyle/>
          <a:p>
            <a:pPr marL="342900" marR="0" lvl="0" indent="-342900" algn="just">
              <a:buClr>
                <a:schemeClr val="accent6"/>
              </a:buClr>
              <a:buFont typeface="Arial" panose="020B0604020202020204" pitchFamily="34" charset="0"/>
              <a:buChar char="•"/>
            </a:pPr>
            <a:r>
              <a:rPr lang="ru-RU" sz="1700" kern="100" dirty="0">
                <a:solidFill>
                  <a:srgbClr val="000000"/>
                </a:solidFill>
                <a:effectLst/>
                <a:ea typeface="Aptos" panose="020B0004020202020204" pitchFamily="34" charset="0"/>
                <a:cs typeface="Times New Roman" panose="02020603050405020304" pitchFamily="18" charset="0"/>
              </a:rPr>
              <a:t>Согласно Священному Писанию, любая сексуальная активность вне брачных отношений противоречит Божьему замыслу и цели в отношении человеческой сексуальности. В сексуальной активности вне брака обязательства обычно неопределенны, расширение прав и возможностей, как правило, носит условный характер, а целостная (эмоциональная, физическая и духовная) сексуальная близость может быть недостижимой.</a:t>
            </a:r>
          </a:p>
          <a:p>
            <a:pPr marL="342900" marR="0" lvl="0" indent="-342900" algn="just">
              <a:buClr>
                <a:schemeClr val="accent6"/>
              </a:buClr>
              <a:buFont typeface="Arial" panose="020B0604020202020204" pitchFamily="34" charset="0"/>
              <a:buChar char="•"/>
            </a:pPr>
            <a:endParaRPr lang="ru-RU" sz="17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pPr>
            <a:r>
              <a:rPr lang="ru-RU" sz="1700" kern="100" dirty="0">
                <a:solidFill>
                  <a:srgbClr val="000000"/>
                </a:solidFill>
                <a:effectLst/>
                <a:ea typeface="Aptos" panose="020B0004020202020204" pitchFamily="34" charset="0"/>
                <a:cs typeface="Times New Roman" panose="02020603050405020304" pitchFamily="18" charset="0"/>
              </a:rPr>
              <a:t>Больше всего Бог прославляется, когда мы понимаем, что наше основное призвание - быть "носителями образа". Только по Его милости мы можем целенаправленно воплощать в жизнь теологические построения, которые Бог излагает своим детям, сокрушенным грехом, и которыми они делятся со своими детьми. Точно так же, как Бог заключает с нами заветы, мы должны соблюдать заветы, которые заключаем друг с другом. Точно так же, как Он изливает Свою благодать на нас, мы должны изливать благодать на других. Точно так же, как Он наделяет нас силой, мы должны быть готовы наделять силой друг друга. И точно так же, как Он стремится к близости с нами — несмотря на наше падшее состояние, — мы должны быть готовы поддерживать близость с нашими далеко не идеальными супругами.</a:t>
            </a:r>
            <a:endParaRPr lang="en-US" sz="17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8390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2206986"/>
            <a:ext cx="6252210" cy="338554"/>
          </a:xfrm>
          <a:prstGeom prst="rect">
            <a:avLst/>
          </a:prstGeom>
        </p:spPr>
        <p:txBody>
          <a:bodyPr wrap="square" anchor="b">
            <a:spAutoFit/>
          </a:bodyPr>
          <a:lstStyle/>
          <a:p>
            <a:r>
              <a:rPr lang="ru-RU" sz="1600" b="1" dirty="0">
                <a:solidFill>
                  <a:schemeClr val="accent6"/>
                </a:solidFill>
                <a:latin typeface="Avenir Next Condensed" panose="020B0506020202020204" pitchFamily="34" charset="0"/>
              </a:rPr>
              <a:t>ИЗУЧЕНИЕ ТВОРЧЕСТВА И ЧЕЛОВЕЧЕСКОЙ СЕКСУАЛЬНОСТИ</a:t>
            </a:r>
            <a:endParaRPr lang="en-US" sz="1600" b="1" dirty="0">
              <a:solidFill>
                <a:schemeClr val="accent6"/>
              </a:solidFill>
              <a:latin typeface="Avenir Next Condensed" panose="020B0506020202020204" pitchFamily="34" charset="0"/>
            </a:endParaRPr>
          </a:p>
        </p:txBody>
      </p:sp>
      <p:sp>
        <p:nvSpPr>
          <p:cNvPr id="10" name="TextBox 9">
            <a:extLst>
              <a:ext uri="{FF2B5EF4-FFF2-40B4-BE49-F238E27FC236}">
                <a16:creationId xmlns:a16="http://schemas.microsoft.com/office/drawing/2014/main" id="{0E0CE529-1C45-F548-AE8A-BB4457328103}"/>
              </a:ext>
            </a:extLst>
          </p:cNvPr>
          <p:cNvSpPr txBox="1"/>
          <p:nvPr/>
        </p:nvSpPr>
        <p:spPr>
          <a:xfrm>
            <a:off x="225322" y="2545540"/>
            <a:ext cx="4536170" cy="1754326"/>
          </a:xfrm>
          <a:prstGeom prst="rect">
            <a:avLst/>
          </a:prstGeom>
          <a:noFill/>
        </p:spPr>
        <p:txBody>
          <a:bodyPr wrap="square" rtlCol="0" anchor="t" anchorCtr="0">
            <a:spAutoFit/>
          </a:bodyPr>
          <a:lstStyle/>
          <a:p>
            <a:r>
              <a:rPr lang="ru-RU" sz="5400" b="1" dirty="0">
                <a:solidFill>
                  <a:schemeClr val="bg1"/>
                </a:solidFill>
                <a:latin typeface="Avenir Next Condensed" panose="020B0506020202020204" pitchFamily="34" charset="0"/>
              </a:rPr>
              <a:t>ОБСУЖДЕНИЕ В ГРУППАХ</a:t>
            </a:r>
            <a:endParaRPr lang="en-US" sz="24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3531525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8C72-989E-7C03-411A-5CAA7C21429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6A8E390-60B3-2224-3CD4-8A61DB8C606B}"/>
              </a:ext>
            </a:extLst>
          </p:cNvPr>
          <p:cNvPicPr>
            <a:picLocks noChangeAspect="1"/>
          </p:cNvPicPr>
          <p:nvPr/>
        </p:nvPicPr>
        <p:blipFill>
          <a:blip r:embed="rId3"/>
          <a:srcRect/>
          <a:stretch/>
        </p:blipFill>
        <p:spPr>
          <a:xfrm>
            <a:off x="-8410" y="0"/>
            <a:ext cx="9152410" cy="6858794"/>
          </a:xfrm>
          <a:prstGeom prst="rect">
            <a:avLst/>
          </a:prstGeom>
        </p:spPr>
      </p:pic>
      <p:sp>
        <p:nvSpPr>
          <p:cNvPr id="8" name="Rectangle 7">
            <a:extLst>
              <a:ext uri="{FF2B5EF4-FFF2-40B4-BE49-F238E27FC236}">
                <a16:creationId xmlns:a16="http://schemas.microsoft.com/office/drawing/2014/main" id="{BE41A65E-0F80-8DAD-8E9C-72628494079D}"/>
              </a:ext>
            </a:extLst>
          </p:cNvPr>
          <p:cNvSpPr/>
          <p:nvPr/>
        </p:nvSpPr>
        <p:spPr>
          <a:xfrm>
            <a:off x="3419475" y="6402133"/>
            <a:ext cx="5077766"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1" name="TextBox 10">
            <a:extLst>
              <a:ext uri="{FF2B5EF4-FFF2-40B4-BE49-F238E27FC236}">
                <a16:creationId xmlns:a16="http://schemas.microsoft.com/office/drawing/2014/main" id="{B1A12069-AFD6-1E86-ECC3-0721945F8736}"/>
              </a:ext>
            </a:extLst>
          </p:cNvPr>
          <p:cNvSpPr txBox="1"/>
          <p:nvPr/>
        </p:nvSpPr>
        <p:spPr>
          <a:xfrm>
            <a:off x="842138" y="1457370"/>
            <a:ext cx="7451314" cy="3785652"/>
          </a:xfrm>
          <a:prstGeom prst="rect">
            <a:avLst/>
          </a:prstGeom>
          <a:noFill/>
        </p:spPr>
        <p:txBody>
          <a:bodyPr wrap="square" rtlCol="0">
            <a:spAutoFit/>
          </a:bodyPr>
          <a:lstStyle/>
          <a:p>
            <a:pPr marL="342900" marR="0" lvl="0" indent="-342900" algn="just">
              <a:buClr>
                <a:schemeClr val="accent6"/>
              </a:buClr>
              <a:buFont typeface="+mj-lt"/>
              <a:buAutoNum type="arabicPeriod"/>
            </a:pPr>
            <a:r>
              <a:rPr lang="ru-RU" sz="2000" b="1" kern="100" dirty="0">
                <a:effectLst/>
                <a:ea typeface="Aptos" panose="020B0004020202020204" pitchFamily="34" charset="0"/>
                <a:cs typeface="Times New Roman" panose="02020603050405020304" pitchFamily="18" charset="0"/>
              </a:rPr>
              <a:t>Как понимание Божьего замысла относительно сексуальности человека может помочь людям ориентироваться в сложных культурных изменениях, связанных с сексуальным самовыражением сегодня?</a:t>
            </a:r>
          </a:p>
          <a:p>
            <a:pPr marL="342900" marR="0" lvl="0" indent="-342900" algn="just">
              <a:buClr>
                <a:schemeClr val="accent6"/>
              </a:buClr>
              <a:buFont typeface="+mj-lt"/>
              <a:buAutoNum type="arabicPeriod"/>
            </a:pPr>
            <a:endParaRPr lang="ru-RU" sz="2000"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mj-lt"/>
              <a:buAutoNum type="arabicPeriod"/>
            </a:pPr>
            <a:r>
              <a:rPr lang="ru-RU" sz="2000" b="1" kern="100" dirty="0">
                <a:effectLst/>
                <a:ea typeface="Aptos" panose="020B0004020202020204" pitchFamily="34" charset="0"/>
                <a:cs typeface="Times New Roman" panose="02020603050405020304" pitchFamily="18" charset="0"/>
              </a:rPr>
              <a:t>Какую роль играет прочная семейная основа в формировании взглядов человека на сексуальность и духовность и как это можно восстановить в наше время?</a:t>
            </a:r>
          </a:p>
          <a:p>
            <a:pPr marL="342900" marR="0" lvl="0" indent="-342900" algn="just">
              <a:buClr>
                <a:schemeClr val="accent6"/>
              </a:buClr>
              <a:buFont typeface="+mj-lt"/>
              <a:buAutoNum type="arabicPeriod"/>
            </a:pPr>
            <a:endParaRPr lang="ru-RU" sz="2000"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mj-lt"/>
              <a:buAutoNum type="arabicPeriod"/>
            </a:pPr>
            <a:r>
              <a:rPr lang="ru-RU" sz="2000" b="1" kern="100" dirty="0">
                <a:effectLst/>
                <a:ea typeface="Aptos" panose="020B0004020202020204" pitchFamily="34" charset="0"/>
                <a:cs typeface="Times New Roman" panose="02020603050405020304" pitchFamily="18" charset="0"/>
              </a:rPr>
              <a:t>Каким образом церковь может помочь людям в исцелении от сексуальной неудовлетворенности и направить их к познанию подлинной, библейской сексуальности?</a:t>
            </a:r>
            <a:endParaRPr lang="en-US" sz="2800" dirty="0">
              <a:effectLst/>
              <a:latin typeface="Avenir Next Condensed" panose="020B0506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2B94F68-7E0F-C4A2-4113-5D5E401A22AB}"/>
              </a:ext>
            </a:extLst>
          </p:cNvPr>
          <p:cNvSpPr txBox="1"/>
          <p:nvPr/>
        </p:nvSpPr>
        <p:spPr>
          <a:xfrm>
            <a:off x="533401" y="299387"/>
            <a:ext cx="7963840" cy="584775"/>
          </a:xfrm>
          <a:prstGeom prst="rect">
            <a:avLst/>
          </a:prstGeom>
          <a:noFill/>
        </p:spPr>
        <p:txBody>
          <a:bodyPr wrap="square">
            <a:spAutoFit/>
          </a:bodyPr>
          <a:lstStyle/>
          <a:p>
            <a:r>
              <a:rPr lang="ru-RU" sz="3200" b="1" dirty="0">
                <a:solidFill>
                  <a:schemeClr val="bg1"/>
                </a:solidFill>
                <a:latin typeface="Avenir Next Condensed" panose="020B0506020202020204" pitchFamily="34" charset="0"/>
              </a:rPr>
              <a:t>ВОПРОСЫ ДЛЯ ОБСУЖДЕНИЯ</a:t>
            </a:r>
            <a:endParaRPr lang="en-US" sz="3200" dirty="0"/>
          </a:p>
        </p:txBody>
      </p:sp>
    </p:spTree>
    <p:extLst>
      <p:ext uri="{BB962C8B-B14F-4D97-AF65-F5344CB8AC3E}">
        <p14:creationId xmlns:p14="http://schemas.microsoft.com/office/powerpoint/2010/main" val="68774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6E70C-85F8-8AB4-C9F7-55CFE060E12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563E56-CEE8-6EB5-7B88-0422D03FF09F}"/>
              </a:ext>
            </a:extLst>
          </p:cNvPr>
          <p:cNvPicPr>
            <a:picLocks noChangeAspect="1"/>
          </p:cNvPicPr>
          <p:nvPr/>
        </p:nvPicPr>
        <p:blipFill>
          <a:blip r:embed="rId3"/>
          <a:srcRect/>
          <a:stretch/>
        </p:blipFill>
        <p:spPr>
          <a:xfrm>
            <a:off x="-8410" y="0"/>
            <a:ext cx="9152410" cy="6858794"/>
          </a:xfrm>
          <a:prstGeom prst="rect">
            <a:avLst/>
          </a:prstGeom>
        </p:spPr>
      </p:pic>
      <p:sp>
        <p:nvSpPr>
          <p:cNvPr id="8" name="Rectangle 7">
            <a:extLst>
              <a:ext uri="{FF2B5EF4-FFF2-40B4-BE49-F238E27FC236}">
                <a16:creationId xmlns:a16="http://schemas.microsoft.com/office/drawing/2014/main" id="{3CCA4CF8-0976-997D-29DB-E8ABC1A56EA8}"/>
              </a:ext>
            </a:extLst>
          </p:cNvPr>
          <p:cNvSpPr/>
          <p:nvPr/>
        </p:nvSpPr>
        <p:spPr>
          <a:xfrm>
            <a:off x="3419475" y="6402133"/>
            <a:ext cx="5077766"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1" name="TextBox 10">
            <a:extLst>
              <a:ext uri="{FF2B5EF4-FFF2-40B4-BE49-F238E27FC236}">
                <a16:creationId xmlns:a16="http://schemas.microsoft.com/office/drawing/2014/main" id="{7B22FD7A-D7EC-D2E1-CA7D-17997870D795}"/>
              </a:ext>
            </a:extLst>
          </p:cNvPr>
          <p:cNvSpPr txBox="1"/>
          <p:nvPr/>
        </p:nvSpPr>
        <p:spPr>
          <a:xfrm>
            <a:off x="842138" y="1457370"/>
            <a:ext cx="7451314" cy="3785652"/>
          </a:xfrm>
          <a:prstGeom prst="rect">
            <a:avLst/>
          </a:prstGeom>
          <a:noFill/>
        </p:spPr>
        <p:txBody>
          <a:bodyPr wrap="square" rtlCol="0">
            <a:spAutoFit/>
          </a:bodyPr>
          <a:lstStyle/>
          <a:p>
            <a:pPr marL="342900" marR="0" lvl="0" indent="-342900" algn="just">
              <a:buClr>
                <a:schemeClr val="accent6"/>
              </a:buClr>
              <a:buFont typeface="+mj-lt"/>
              <a:buAutoNum type="arabicPeriod" startAt="4"/>
            </a:pPr>
            <a:r>
              <a:rPr lang="ru-RU" sz="2000" b="1" kern="100" dirty="0">
                <a:effectLst/>
                <a:ea typeface="Aptos" panose="020B0004020202020204" pitchFamily="34" charset="0"/>
                <a:cs typeface="Times New Roman" panose="02020603050405020304" pitchFamily="18" charset="0"/>
              </a:rPr>
              <a:t>Как родители-христиане могут активно противостоять влиянию светской культуры на своих детей, сохраняя уважение к различным точкам зрения?</a:t>
            </a:r>
          </a:p>
          <a:p>
            <a:pPr marL="342900" marR="0" lvl="0" indent="-342900" algn="just">
              <a:buClr>
                <a:schemeClr val="accent6"/>
              </a:buClr>
              <a:buFont typeface="+mj-lt"/>
              <a:buAutoNum type="arabicPeriod" startAt="4"/>
            </a:pPr>
            <a:endParaRPr lang="ru-RU" sz="2000"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mj-lt"/>
              <a:buAutoNum type="arabicPeriod" startAt="4"/>
            </a:pPr>
            <a:r>
              <a:rPr lang="ru-RU" sz="2000" b="1" kern="100" dirty="0">
                <a:effectLst/>
                <a:ea typeface="Aptos" panose="020B0004020202020204" pitchFamily="34" charset="0"/>
                <a:cs typeface="Times New Roman" panose="02020603050405020304" pitchFamily="18" charset="0"/>
              </a:rPr>
              <a:t>Какими практическими способами родители могут помочь своим детям развить навыки критического мышления, позволяющие отличать библейскую истину от противоречивых культурных представлений?</a:t>
            </a:r>
          </a:p>
          <a:p>
            <a:pPr marL="342900" marR="0" lvl="0" indent="-342900" algn="just">
              <a:buClr>
                <a:schemeClr val="accent6"/>
              </a:buClr>
              <a:buFont typeface="+mj-lt"/>
              <a:buAutoNum type="arabicPeriod" startAt="4"/>
            </a:pPr>
            <a:endParaRPr lang="ru-RU" sz="2000" b="1"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mj-lt"/>
              <a:buAutoNum type="arabicPeriod" startAt="4"/>
            </a:pPr>
            <a:r>
              <a:rPr lang="ru-RU" sz="2000" b="1" kern="100" dirty="0">
                <a:effectLst/>
                <a:ea typeface="Aptos" panose="020B0004020202020204" pitchFamily="34" charset="0"/>
                <a:cs typeface="Times New Roman" panose="02020603050405020304" pitchFamily="18" charset="0"/>
              </a:rPr>
              <a:t>Каким образом христианские общины могут поддержать родителей в укреплении традиционных ценностей во все более секулярном мире?</a:t>
            </a:r>
            <a:endParaRPr lang="en-US" sz="2000" kern="100" dirty="0">
              <a:effectLs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592BA3-4286-3699-5F16-4BE0F70F8A16}"/>
              </a:ext>
            </a:extLst>
          </p:cNvPr>
          <p:cNvSpPr txBox="1"/>
          <p:nvPr/>
        </p:nvSpPr>
        <p:spPr>
          <a:xfrm>
            <a:off x="533400" y="299387"/>
            <a:ext cx="6229349" cy="646331"/>
          </a:xfrm>
          <a:prstGeom prst="rect">
            <a:avLst/>
          </a:prstGeom>
          <a:noFill/>
        </p:spPr>
        <p:txBody>
          <a:bodyPr wrap="square">
            <a:spAutoFit/>
          </a:bodyPr>
          <a:lstStyle/>
          <a:p>
            <a:r>
              <a:rPr lang="ru-RU" sz="3600" b="1" dirty="0">
                <a:solidFill>
                  <a:schemeClr val="bg1"/>
                </a:solidFill>
                <a:latin typeface="Avenir Next Condensed" panose="020B0506020202020204" pitchFamily="34" charset="0"/>
              </a:rPr>
              <a:t>ВОПРОСЫ ДЛЯ ОБСУЖДЕНИЯ</a:t>
            </a:r>
            <a:endParaRPr lang="en-US" sz="3600" dirty="0"/>
          </a:p>
        </p:txBody>
      </p:sp>
    </p:spTree>
    <p:extLst>
      <p:ext uri="{BB962C8B-B14F-4D97-AF65-F5344CB8AC3E}">
        <p14:creationId xmlns:p14="http://schemas.microsoft.com/office/powerpoint/2010/main" val="18057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4912-9573-6BF6-E50F-F0A082B9657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BF15384-BFB0-019D-A036-7720BC88B7DD}"/>
              </a:ext>
            </a:extLst>
          </p:cNvPr>
          <p:cNvPicPr>
            <a:picLocks noChangeAspect="1"/>
          </p:cNvPicPr>
          <p:nvPr/>
        </p:nvPicPr>
        <p:blipFill>
          <a:blip r:embed="rId2"/>
          <a:srcRect/>
          <a:stretch/>
        </p:blipFill>
        <p:spPr>
          <a:xfrm>
            <a:off x="-8410" y="0"/>
            <a:ext cx="9152410" cy="6858794"/>
          </a:xfrm>
          <a:prstGeom prst="rect">
            <a:avLst/>
          </a:prstGeom>
        </p:spPr>
      </p:pic>
      <p:sp>
        <p:nvSpPr>
          <p:cNvPr id="8" name="Rectangle 7">
            <a:extLst>
              <a:ext uri="{FF2B5EF4-FFF2-40B4-BE49-F238E27FC236}">
                <a16:creationId xmlns:a16="http://schemas.microsoft.com/office/drawing/2014/main" id="{5CD45AE9-A1A5-2C69-2084-43792C646EF9}"/>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CREATING REST: 70 WAYS TO HELP A DYSREGULATED CHILD CALM THEIR AUTONOMIC NERVOUS SYSTEM</a:t>
            </a:r>
          </a:p>
        </p:txBody>
      </p:sp>
      <p:sp>
        <p:nvSpPr>
          <p:cNvPr id="10" name="TextBox 9">
            <a:extLst>
              <a:ext uri="{FF2B5EF4-FFF2-40B4-BE49-F238E27FC236}">
                <a16:creationId xmlns:a16="http://schemas.microsoft.com/office/drawing/2014/main" id="{25414EC4-6A20-10D5-B4A9-127E29218A86}"/>
              </a:ext>
            </a:extLst>
          </p:cNvPr>
          <p:cNvSpPr txBox="1"/>
          <p:nvPr/>
        </p:nvSpPr>
        <p:spPr>
          <a:xfrm>
            <a:off x="560070" y="317323"/>
            <a:ext cx="6750122" cy="646331"/>
          </a:xfrm>
          <a:prstGeom prst="rect">
            <a:avLst/>
          </a:prstGeom>
          <a:noFill/>
        </p:spPr>
        <p:txBody>
          <a:bodyPr wrap="square" rtlCol="0">
            <a:spAutoFit/>
          </a:bodyPr>
          <a:lstStyle/>
          <a:p>
            <a:r>
              <a:rPr lang="ru-RU" sz="3600" b="1">
                <a:solidFill>
                  <a:schemeClr val="bg1"/>
                </a:solidFill>
                <a:latin typeface="Avenir Next Condensed" panose="020B0506020202020204" pitchFamily="34" charset="0"/>
              </a:rPr>
              <a:t>ИСТОЧНИКИ</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BF20B542-9B31-1C9E-0029-4D77E1016C00}"/>
              </a:ext>
            </a:extLst>
          </p:cNvPr>
          <p:cNvSpPr txBox="1"/>
          <p:nvPr/>
        </p:nvSpPr>
        <p:spPr>
          <a:xfrm>
            <a:off x="854095" y="1652819"/>
            <a:ext cx="7435809" cy="1631216"/>
          </a:xfrm>
          <a:prstGeom prst="rect">
            <a:avLst/>
          </a:prstGeom>
          <a:noFill/>
        </p:spPr>
        <p:txBody>
          <a:bodyPr wrap="square" rtlCol="0">
            <a:spAutoFit/>
          </a:bodyPr>
          <a:lstStyle/>
          <a:p>
            <a:pPr marL="0" marR="0"/>
            <a:r>
              <a:rPr lang="en-US" sz="2000" kern="100" dirty="0">
                <a:solidFill>
                  <a:srgbClr val="000000"/>
                </a:solidFill>
                <a:effectLst/>
                <a:ea typeface="Aptos" panose="020B0004020202020204" pitchFamily="34" charset="0"/>
                <a:cs typeface="Times New Roman" panose="02020603050405020304" pitchFamily="18" charset="0"/>
              </a:rPr>
              <a:t>Balswick, J. O., &amp; Balswick, J. K. (2014). </a:t>
            </a:r>
            <a:r>
              <a:rPr lang="en-US" sz="2000" i="1" kern="100" dirty="0">
                <a:solidFill>
                  <a:srgbClr val="000000"/>
                </a:solidFill>
                <a:effectLst/>
                <a:ea typeface="Aptos" panose="020B0004020202020204" pitchFamily="34" charset="0"/>
                <a:cs typeface="Times New Roman" panose="02020603050405020304" pitchFamily="18" charset="0"/>
              </a:rPr>
              <a:t>The family: A Christian perspective on the contemporary 	home</a:t>
            </a:r>
            <a:r>
              <a:rPr lang="en-US" sz="2000" kern="100" dirty="0">
                <a:solidFill>
                  <a:srgbClr val="000000"/>
                </a:solidFill>
                <a:effectLst/>
                <a:ea typeface="Aptos" panose="020B0004020202020204" pitchFamily="34" charset="0"/>
                <a:cs typeface="Times New Roman" panose="02020603050405020304" pitchFamily="18" charset="0"/>
              </a:rPr>
              <a:t> (4th ed.). Baker Academic.</a:t>
            </a:r>
            <a:endParaRPr lang="en-US" sz="2000" kern="100" dirty="0">
              <a:effectLst/>
              <a:ea typeface="Aptos" panose="020B0004020202020204" pitchFamily="34" charset="0"/>
              <a:cs typeface="Times New Roman" panose="02020603050405020304" pitchFamily="18" charset="0"/>
            </a:endParaRPr>
          </a:p>
          <a:p>
            <a:pPr marL="0" marR="0"/>
            <a:r>
              <a:rPr lang="en-US" sz="2000" kern="100" dirty="0">
                <a:solidFill>
                  <a:srgbClr val="000000"/>
                </a:solidFill>
                <a:effectLst/>
                <a:ea typeface="Aptos" panose="020B0004020202020204" pitchFamily="34" charset="0"/>
                <a:cs typeface="Times New Roman" panose="02020603050405020304" pitchFamily="18" charset="0"/>
              </a:rPr>
              <a:t> </a:t>
            </a:r>
            <a:endParaRPr lang="en-US" sz="2000" kern="100" dirty="0">
              <a:effectLst/>
              <a:ea typeface="Aptos" panose="020B0004020202020204" pitchFamily="34" charset="0"/>
              <a:cs typeface="Times New Roman" panose="02020603050405020304" pitchFamily="18" charset="0"/>
            </a:endParaRPr>
          </a:p>
          <a:p>
            <a:pPr marL="0" marR="0"/>
            <a:r>
              <a:rPr lang="en-US" sz="2000" kern="100" dirty="0">
                <a:solidFill>
                  <a:srgbClr val="000000"/>
                </a:solidFill>
                <a:effectLst/>
                <a:ea typeface="Aptos" panose="020B0004020202020204" pitchFamily="34" charset="0"/>
                <a:cs typeface="Times New Roman" panose="02020603050405020304" pitchFamily="18" charset="0"/>
              </a:rPr>
              <a:t>White, E. G. (1951). </a:t>
            </a:r>
            <a:r>
              <a:rPr lang="en-US" sz="2000" i="1" kern="100" dirty="0">
                <a:solidFill>
                  <a:srgbClr val="000000"/>
                </a:solidFill>
                <a:effectLst/>
                <a:ea typeface="Aptos" panose="020B0004020202020204" pitchFamily="34" charset="0"/>
                <a:cs typeface="Times New Roman" panose="02020603050405020304" pitchFamily="18" charset="0"/>
              </a:rPr>
              <a:t>Adventist home</a:t>
            </a:r>
            <a:r>
              <a:rPr lang="en-US" sz="2000" kern="100" dirty="0">
                <a:solidFill>
                  <a:srgbClr val="000000"/>
                </a:solidFill>
                <a:effectLst/>
                <a:ea typeface="Aptos" panose="020B0004020202020204" pitchFamily="34" charset="0"/>
                <a:cs typeface="Times New Roman" panose="02020603050405020304" pitchFamily="18" charset="0"/>
              </a:rPr>
              <a:t>. Pacific Press Publishing Association.</a:t>
            </a: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8757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5622-BDED-B1A0-7CE2-F14AA9A04FA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C3DC61-F7C6-0528-91C8-AE5C1829D50D}"/>
              </a:ext>
            </a:extLst>
          </p:cNvPr>
          <p:cNvPicPr>
            <a:picLocks noChangeAspect="1"/>
          </p:cNvPicPr>
          <p:nvPr/>
        </p:nvPicPr>
        <p:blipFill>
          <a:blip r:embed="rId3"/>
          <a:srcRect/>
          <a:stretch/>
        </p:blipFill>
        <p:spPr>
          <a:xfrm>
            <a:off x="-4205" y="-397"/>
            <a:ext cx="9152410" cy="6858794"/>
          </a:xfrm>
          <a:prstGeom prst="rect">
            <a:avLst/>
          </a:prstGeom>
        </p:spPr>
      </p:pic>
      <p:sp>
        <p:nvSpPr>
          <p:cNvPr id="8" name="Rectangle 7">
            <a:extLst>
              <a:ext uri="{FF2B5EF4-FFF2-40B4-BE49-F238E27FC236}">
                <a16:creationId xmlns:a16="http://schemas.microsoft.com/office/drawing/2014/main" id="{AFCC424C-A486-CD57-23AB-9D79521CACC3}"/>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2C995D7A-EE73-4A6D-ADDA-3289BF23DB96}"/>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Вступление</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0AB7324B-D967-8C45-9970-3832B84BF3AF}"/>
              </a:ext>
            </a:extLst>
          </p:cNvPr>
          <p:cNvSpPr txBox="1"/>
          <p:nvPr/>
        </p:nvSpPr>
        <p:spPr>
          <a:xfrm>
            <a:off x="846343" y="1281374"/>
            <a:ext cx="7451314" cy="4093428"/>
          </a:xfrm>
          <a:prstGeom prst="rect">
            <a:avLst/>
          </a:prstGeom>
          <a:noFill/>
        </p:spPr>
        <p:txBody>
          <a:bodyPr wrap="square" rtlCol="0">
            <a:spAutoFit/>
          </a:bodyPr>
          <a:lstStyle/>
          <a:p>
            <a:pPr marL="342900" marR="0" indent="-342900" algn="just">
              <a:buClr>
                <a:schemeClr val="accent6"/>
              </a:buClr>
              <a:buFont typeface="Arial" panose="020B0604020202020204" pitchFamily="34" charset="0"/>
              <a:buChar char="•"/>
            </a:pPr>
            <a:r>
              <a:rPr lang="ru-RU" sz="2000" dirty="0">
                <a:solidFill>
                  <a:srgbClr val="000000"/>
                </a:solidFill>
                <a:effectLst/>
                <a:latin typeface="Avenir Next Condensed" panose="020B0506020202020204" pitchFamily="34" charset="0"/>
                <a:ea typeface="Aptos" panose="020B0004020202020204" pitchFamily="34" charset="0"/>
              </a:rPr>
              <a:t>Мы были созданы сексуальными существами. </a:t>
            </a:r>
          </a:p>
          <a:p>
            <a:pPr marL="342900" marR="0" indent="-342900" algn="just">
              <a:buClr>
                <a:schemeClr val="accent6"/>
              </a:buClr>
              <a:buFont typeface="Arial" panose="020B0604020202020204" pitchFamily="34" charset="0"/>
              <a:buChar char="•"/>
            </a:pPr>
            <a:endParaRPr lang="ru-RU" sz="2000" dirty="0">
              <a:solidFill>
                <a:srgbClr val="000000"/>
              </a:solidFill>
              <a:effectLst/>
              <a:latin typeface="Avenir Next Condensed" panose="020B0506020202020204" pitchFamily="34" charset="0"/>
              <a:ea typeface="Aptos" panose="020B0004020202020204" pitchFamily="34" charset="0"/>
            </a:endParaRPr>
          </a:p>
          <a:p>
            <a:pPr marL="342900" marR="0" indent="-342900" algn="just">
              <a:buClr>
                <a:schemeClr val="accent6"/>
              </a:buClr>
              <a:buFont typeface="Arial" panose="020B0604020202020204" pitchFamily="34" charset="0"/>
              <a:buChar char="•"/>
            </a:pPr>
            <a:r>
              <a:rPr lang="ru-RU" sz="2000" dirty="0">
                <a:solidFill>
                  <a:srgbClr val="000000"/>
                </a:solidFill>
                <a:effectLst/>
                <a:latin typeface="Avenir Next Condensed" panose="020B0506020202020204" pitchFamily="34" charset="0"/>
                <a:ea typeface="Aptos" panose="020B0004020202020204" pitchFamily="34" charset="0"/>
              </a:rPr>
              <a:t>Дарить и получать любовь, а также испытывать сексуальное удовольствие - это значимая часть человеческой жизни. </a:t>
            </a:r>
          </a:p>
          <a:p>
            <a:pPr marL="342900" marR="0" indent="-342900" algn="just">
              <a:buClr>
                <a:schemeClr val="accent6"/>
              </a:buClr>
              <a:buFont typeface="Arial" panose="020B0604020202020204" pitchFamily="34" charset="0"/>
              <a:buChar char="•"/>
            </a:pPr>
            <a:endParaRPr lang="ru-RU" sz="2000" dirty="0">
              <a:solidFill>
                <a:srgbClr val="000000"/>
              </a:solidFill>
              <a:effectLst/>
              <a:latin typeface="Avenir Next Condensed" panose="020B0506020202020204" pitchFamily="34" charset="0"/>
              <a:ea typeface="Aptos" panose="020B0004020202020204" pitchFamily="34" charset="0"/>
            </a:endParaRPr>
          </a:p>
          <a:p>
            <a:pPr marL="342900" marR="0" indent="-342900" algn="just">
              <a:buClr>
                <a:schemeClr val="accent6"/>
              </a:buClr>
              <a:buFont typeface="Arial" panose="020B0604020202020204" pitchFamily="34" charset="0"/>
              <a:buChar char="•"/>
            </a:pPr>
            <a:r>
              <a:rPr lang="ru-RU" sz="2000" dirty="0">
                <a:solidFill>
                  <a:srgbClr val="000000"/>
                </a:solidFill>
                <a:effectLst/>
                <a:latin typeface="Avenir Next Condensed" panose="020B0506020202020204" pitchFamily="34" charset="0"/>
                <a:ea typeface="Aptos" panose="020B0004020202020204" pitchFamily="34" charset="0"/>
              </a:rPr>
              <a:t>Сексуальность является ключевым компонентом нашего человеческого опыта. Она играет важную роль в физическом здоровье человека. С самого начала Бог сотворил человечество, мужчину и женщину, по Своему образу и подобию. </a:t>
            </a:r>
          </a:p>
          <a:p>
            <a:pPr algn="l"/>
            <a:endParaRPr lang="ru-RU" sz="2000" b="0" i="0" dirty="0">
              <a:solidFill>
                <a:srgbClr val="212529"/>
              </a:solidFill>
              <a:effectLst/>
              <a:latin typeface="Roboto" panose="02000000000000000000" pitchFamily="2" charset="0"/>
            </a:endParaRPr>
          </a:p>
          <a:p>
            <a:pPr algn="ctr"/>
            <a:r>
              <a:rPr lang="ru-RU" sz="2000" b="0" i="0" dirty="0">
                <a:solidFill>
                  <a:srgbClr val="212529"/>
                </a:solidFill>
                <a:effectLst/>
                <a:latin typeface="Century Gothic" panose="020B0502020202020204" pitchFamily="34" charset="0"/>
              </a:rPr>
              <a:t>«И сотворил Бог человека по образу Своему, по образу Божию сотворил его; мужчину и женщину сотворил их»</a:t>
            </a:r>
            <a:br>
              <a:rPr lang="ru-RU" sz="2000" dirty="0">
                <a:latin typeface="Century Gothic" panose="020B0502020202020204" pitchFamily="34" charset="0"/>
              </a:rPr>
            </a:br>
            <a:r>
              <a:rPr lang="ru-RU" sz="2000" b="0" i="0" dirty="0">
                <a:solidFill>
                  <a:srgbClr val="212529"/>
                </a:solidFill>
                <a:effectLst/>
                <a:latin typeface="Century Gothic" panose="020B0502020202020204" pitchFamily="34" charset="0"/>
              </a:rPr>
              <a:t>Бытие 1:27</a:t>
            </a:r>
            <a:endParaRPr lang="en-US" sz="2000" i="1" kern="100" dirty="0">
              <a:solidFill>
                <a:srgbClr val="000000"/>
              </a:solidFill>
              <a:effectLst/>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448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B42F-C244-40F3-CF91-977D23D5A6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FB7E5BD-38ED-07DE-2A05-9BE447CA2C87}"/>
              </a:ext>
            </a:extLst>
          </p:cNvPr>
          <p:cNvPicPr>
            <a:picLocks noChangeAspect="1"/>
          </p:cNvPicPr>
          <p:nvPr/>
        </p:nvPicPr>
        <p:blipFill>
          <a:blip r:embed="rId3"/>
          <a:srcRect/>
          <a:stretch/>
        </p:blipFill>
        <p:spPr>
          <a:xfrm>
            <a:off x="-4205" y="-397"/>
            <a:ext cx="9152410" cy="6858794"/>
          </a:xfrm>
          <a:prstGeom prst="rect">
            <a:avLst/>
          </a:prstGeom>
        </p:spPr>
      </p:pic>
      <p:sp>
        <p:nvSpPr>
          <p:cNvPr id="8" name="Rectangle 7">
            <a:extLst>
              <a:ext uri="{FF2B5EF4-FFF2-40B4-BE49-F238E27FC236}">
                <a16:creationId xmlns:a16="http://schemas.microsoft.com/office/drawing/2014/main" id="{DAB29FBB-1D85-A113-D43B-48546AF95318}"/>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BA180524-9DEE-099F-DEA7-98575D47D7F9}"/>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ВВЕДЕНИЕ</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61CE54B3-FFE8-7205-71C2-A30EE7501804}"/>
              </a:ext>
            </a:extLst>
          </p:cNvPr>
          <p:cNvSpPr txBox="1"/>
          <p:nvPr/>
        </p:nvSpPr>
        <p:spPr>
          <a:xfrm>
            <a:off x="875528" y="1558501"/>
            <a:ext cx="7172325" cy="3370153"/>
          </a:xfrm>
          <a:prstGeom prst="rect">
            <a:avLst/>
          </a:prstGeom>
          <a:noFill/>
        </p:spPr>
        <p:txBody>
          <a:bodyPr wrap="square" rtlCol="0">
            <a:spAutoFit/>
          </a:bodyPr>
          <a:lstStyle/>
          <a:p>
            <a:pPr marL="0" marR="0" algn="just">
              <a:lnSpc>
                <a:spcPct val="150000"/>
              </a:lnSpc>
            </a:pPr>
            <a:r>
              <a:rPr lang="ru-RU" sz="2400" kern="100" dirty="0">
                <a:solidFill>
                  <a:srgbClr val="000000"/>
                </a:solidFill>
                <a:effectLst/>
                <a:latin typeface="Avenir Next Condensed" panose="020B0506020202020204" pitchFamily="34" charset="0"/>
                <a:ea typeface="Aptos" panose="020B0004020202020204" pitchFamily="34" charset="0"/>
                <a:cs typeface="Times New Roman" panose="02020603050405020304" pitchFamily="18" charset="0"/>
              </a:rPr>
              <a:t>С теологической точки зрения, сексуальность человека может быть понята только как отражение Божьего замысла о сотворении мира. Поскольку мы верим, что Бог создал нашу сексуальность, самый глубокий смысл и понимание, которые мы можем найти, лучше всего обратиться к Тому, Кто создал нас.</a:t>
            </a:r>
            <a:endParaRPr lang="en-US" sz="2400" kern="100" dirty="0">
              <a:effectLst/>
              <a:latin typeface="Avenir Next Condensed" panose="020B0506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5161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731D7-E728-FF3B-3A06-896B030C1B1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D29E986-DFAA-52EC-3457-7344A1A41763}"/>
              </a:ext>
            </a:extLst>
          </p:cNvPr>
          <p:cNvPicPr>
            <a:picLocks noChangeAspect="1"/>
          </p:cNvPicPr>
          <p:nvPr/>
        </p:nvPicPr>
        <p:blipFill>
          <a:blip r:embed="rId3"/>
          <a:srcRect/>
          <a:stretch/>
        </p:blipFill>
        <p:spPr>
          <a:xfrm>
            <a:off x="-4206" y="-397"/>
            <a:ext cx="9152410" cy="6858794"/>
          </a:xfrm>
          <a:prstGeom prst="rect">
            <a:avLst/>
          </a:prstGeom>
        </p:spPr>
      </p:pic>
      <p:sp>
        <p:nvSpPr>
          <p:cNvPr id="8" name="Rectangle 7">
            <a:extLst>
              <a:ext uri="{FF2B5EF4-FFF2-40B4-BE49-F238E27FC236}">
                <a16:creationId xmlns:a16="http://schemas.microsoft.com/office/drawing/2014/main" id="{D5D72709-699F-3555-69F1-58BFE244271C}"/>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AFA6D64E-6983-A180-2685-BA68D7AC6785}"/>
              </a:ext>
            </a:extLst>
          </p:cNvPr>
          <p:cNvSpPr txBox="1"/>
          <p:nvPr/>
        </p:nvSpPr>
        <p:spPr>
          <a:xfrm>
            <a:off x="560070" y="317323"/>
            <a:ext cx="8107680" cy="400110"/>
          </a:xfrm>
          <a:prstGeom prst="rect">
            <a:avLst/>
          </a:prstGeom>
          <a:noFill/>
        </p:spPr>
        <p:txBody>
          <a:bodyPr wrap="square" rtlCol="0">
            <a:spAutoFit/>
          </a:bodyPr>
          <a:lstStyle/>
          <a:p>
            <a:r>
              <a:rPr lang="ru-RU" sz="2000" b="1" dirty="0">
                <a:solidFill>
                  <a:schemeClr val="bg1"/>
                </a:solidFill>
                <a:latin typeface="Avenir Next Condensed" panose="020B0506020202020204" pitchFamily="34" charset="0"/>
              </a:rPr>
              <a:t>ФУНДАМЕНТАЛЬНЫЕ БИБЛЕЙСКИЕ ВЗГЛЯДЫ НА ГЕНДЕР И СЕКСУАЛЬНОСТЬ</a:t>
            </a:r>
            <a:endParaRPr lang="en-US" sz="20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9350AB7-5848-1EED-8B19-47E4BF7D1907}"/>
              </a:ext>
            </a:extLst>
          </p:cNvPr>
          <p:cNvSpPr txBox="1"/>
          <p:nvPr/>
        </p:nvSpPr>
        <p:spPr>
          <a:xfrm>
            <a:off x="763416" y="1382286"/>
            <a:ext cx="7503254" cy="4093428"/>
          </a:xfrm>
          <a:prstGeom prst="rect">
            <a:avLst/>
          </a:prstGeom>
          <a:noFill/>
        </p:spPr>
        <p:txBody>
          <a:bodyPr wrap="square" rtlCol="0">
            <a:spAutoFit/>
          </a:bodyPr>
          <a:lstStyle/>
          <a:p>
            <a:pPr marL="342900" marR="0" lvl="0" indent="-342900" algn="just">
              <a:buClr>
                <a:schemeClr val="accent6"/>
              </a:buClr>
              <a:buFont typeface="Arial" panose="020B0604020202020204" pitchFamily="34" charset="0"/>
              <a:buChar char="•"/>
              <a:tabLst>
                <a:tab pos="457200" algn="l"/>
              </a:tabLst>
            </a:pPr>
            <a:r>
              <a:rPr lang="ru-RU" sz="2000" kern="100" dirty="0">
                <a:effectLst/>
                <a:ea typeface="Aptos" panose="020B0004020202020204" pitchFamily="34" charset="0"/>
                <a:cs typeface="Times New Roman" panose="02020603050405020304" pitchFamily="18" charset="0"/>
              </a:rPr>
              <a:t>По замыслу Бога, мужчина и женщина имеют разную половую принадлежность. (Быт. 1:27)</a:t>
            </a:r>
          </a:p>
          <a:p>
            <a:pPr marL="342900" marR="0" lvl="0" indent="-342900" algn="just">
              <a:buClr>
                <a:schemeClr val="accent6"/>
              </a:buClr>
              <a:buFont typeface="Arial" panose="020B0604020202020204" pitchFamily="34" charset="0"/>
              <a:buChar char="•"/>
              <a:tabLst>
                <a:tab pos="457200" algn="l"/>
              </a:tabLst>
            </a:pPr>
            <a:endParaRPr lang="ru-RU" sz="20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2000" kern="100" dirty="0">
                <a:effectLst/>
                <a:ea typeface="Aptos" panose="020B0004020202020204" pitchFamily="34" charset="0"/>
                <a:cs typeface="Times New Roman" panose="02020603050405020304" pitchFamily="18" charset="0"/>
              </a:rPr>
              <a:t>Давайте не будем забывать, что Ева появилась на свет благодаря жертве Адама, который отказался от одного из своих ребер. (Быт. 2:21). Таким образом, подлинная сексуальность выражается в атмосфере любви и самопожертвования. (</a:t>
            </a:r>
            <a:r>
              <a:rPr lang="ru-RU" sz="2000" kern="100" dirty="0" err="1">
                <a:effectLst/>
                <a:ea typeface="Aptos" panose="020B0004020202020204" pitchFamily="34" charset="0"/>
                <a:cs typeface="Times New Roman" panose="02020603050405020304" pitchFamily="18" charset="0"/>
              </a:rPr>
              <a:t>Еф</a:t>
            </a:r>
            <a:r>
              <a:rPr lang="ru-RU" sz="2000" kern="100" dirty="0">
                <a:effectLst/>
                <a:ea typeface="Aptos" panose="020B0004020202020204" pitchFamily="34" charset="0"/>
                <a:cs typeface="Times New Roman" panose="02020603050405020304" pitchFamily="18" charset="0"/>
              </a:rPr>
              <a:t>. 5:25-33).</a:t>
            </a:r>
          </a:p>
          <a:p>
            <a:pPr marL="342900" marR="0" lvl="0" indent="-342900" algn="just">
              <a:buClr>
                <a:schemeClr val="accent6"/>
              </a:buClr>
              <a:buFont typeface="Arial" panose="020B0604020202020204" pitchFamily="34" charset="0"/>
              <a:buChar char="•"/>
              <a:tabLst>
                <a:tab pos="457200" algn="l"/>
              </a:tabLst>
            </a:pPr>
            <a:endParaRPr lang="ru-RU" sz="20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2000" kern="100" dirty="0">
                <a:effectLst/>
                <a:ea typeface="Aptos" panose="020B0004020202020204" pitchFamily="34" charset="0"/>
                <a:cs typeface="Times New Roman" panose="02020603050405020304" pitchFamily="18" charset="0"/>
              </a:rPr>
              <a:t>И Адаму, и Еве было велено плодиться, покорять землю и править остальным Божьим творением (Быт. 1:28), подразумевая, что Бог создал их для продолжения рода через опыт сексуального единения.</a:t>
            </a: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420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B8AB4-5965-EAD8-41EA-90AEAEC4DDA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1114BB2-D00C-98B9-5873-81656ED1CBDA}"/>
              </a:ext>
            </a:extLst>
          </p:cNvPr>
          <p:cNvPicPr>
            <a:picLocks noChangeAspect="1"/>
          </p:cNvPicPr>
          <p:nvPr/>
        </p:nvPicPr>
        <p:blipFill>
          <a:blip r:embed="rId3"/>
          <a:srcRect/>
          <a:stretch/>
        </p:blipFill>
        <p:spPr>
          <a:xfrm>
            <a:off x="-8410" y="-794"/>
            <a:ext cx="9152410" cy="6858794"/>
          </a:xfrm>
          <a:prstGeom prst="rect">
            <a:avLst/>
          </a:prstGeom>
        </p:spPr>
      </p:pic>
      <p:sp>
        <p:nvSpPr>
          <p:cNvPr id="8" name="Rectangle 7">
            <a:extLst>
              <a:ext uri="{FF2B5EF4-FFF2-40B4-BE49-F238E27FC236}">
                <a16:creationId xmlns:a16="http://schemas.microsoft.com/office/drawing/2014/main" id="{378377BF-86F3-86B5-BF64-027E9C7DCDD8}"/>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0" name="TextBox 9">
            <a:extLst>
              <a:ext uri="{FF2B5EF4-FFF2-40B4-BE49-F238E27FC236}">
                <a16:creationId xmlns:a16="http://schemas.microsoft.com/office/drawing/2014/main" id="{16BD2950-C8DD-049B-DF29-4CC7FC7F8404}"/>
              </a:ext>
            </a:extLst>
          </p:cNvPr>
          <p:cNvSpPr txBox="1"/>
          <p:nvPr/>
        </p:nvSpPr>
        <p:spPr>
          <a:xfrm>
            <a:off x="560070" y="317323"/>
            <a:ext cx="8107680" cy="400110"/>
          </a:xfrm>
          <a:prstGeom prst="rect">
            <a:avLst/>
          </a:prstGeom>
          <a:noFill/>
        </p:spPr>
        <p:txBody>
          <a:bodyPr wrap="square" rtlCol="0">
            <a:spAutoFit/>
          </a:bodyPr>
          <a:lstStyle/>
          <a:p>
            <a:r>
              <a:rPr lang="ru-RU" sz="2000" b="1" dirty="0">
                <a:solidFill>
                  <a:schemeClr val="bg1"/>
                </a:solidFill>
                <a:latin typeface="Avenir Next Condensed" panose="020B0506020202020204" pitchFamily="34" charset="0"/>
              </a:rPr>
              <a:t>ФУНДАМЕНТАЛЬНЫЕ БИБЛЕЙСКИЕ ВЗГЛЯДЫ НА ГЕНДЕР И СЕКСУАЛЬНОСТЬ</a:t>
            </a:r>
            <a:endParaRPr lang="en-US" sz="20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FC4B00B3-B26C-DE67-60E0-F0AA1BD929ED}"/>
              </a:ext>
            </a:extLst>
          </p:cNvPr>
          <p:cNvSpPr txBox="1"/>
          <p:nvPr/>
        </p:nvSpPr>
        <p:spPr>
          <a:xfrm>
            <a:off x="886382" y="1166445"/>
            <a:ext cx="7362825" cy="4339650"/>
          </a:xfrm>
          <a:prstGeom prst="rect">
            <a:avLst/>
          </a:prstGeom>
          <a:noFill/>
        </p:spPr>
        <p:txBody>
          <a:bodyPr wrap="square" rtlCol="0">
            <a:spAutoFit/>
          </a:bodyPr>
          <a:lstStyle/>
          <a:p>
            <a:pPr marL="342900" marR="0" lvl="0" indent="-342900" algn="just">
              <a:buClr>
                <a:schemeClr val="accent6"/>
              </a:buClr>
              <a:buFont typeface="Arial" panose="020B0604020202020204" pitchFamily="34" charset="0"/>
              <a:buChar char="•"/>
              <a:tabLst>
                <a:tab pos="457200" algn="l"/>
              </a:tabLst>
            </a:pPr>
            <a:r>
              <a:rPr lang="ru-RU" sz="2400" kern="100" dirty="0">
                <a:effectLst/>
                <a:ea typeface="Aptos" panose="020B0004020202020204" pitchFamily="34" charset="0"/>
                <a:cs typeface="Times New Roman" panose="02020603050405020304" pitchFamily="18" charset="0"/>
              </a:rPr>
              <a:t>Наша сексуальность хороша в глазах Бога. </a:t>
            </a:r>
          </a:p>
          <a:p>
            <a:pPr marR="0" lvl="0" algn="ctr">
              <a:buClr>
                <a:schemeClr val="accent6"/>
              </a:buClr>
              <a:tabLst>
                <a:tab pos="457200" algn="l"/>
              </a:tabLst>
            </a:pPr>
            <a:r>
              <a:rPr lang="ru-RU" sz="2000" b="0" i="0" dirty="0">
                <a:solidFill>
                  <a:srgbClr val="212529"/>
                </a:solidFill>
                <a:effectLst/>
              </a:rPr>
              <a:t>И увидел Бог всё, что Он создал, и вот, хорошо весьма. И был вечер, и было утро: день шестой.</a:t>
            </a:r>
            <a:br>
              <a:rPr lang="ru-RU" sz="2000" dirty="0"/>
            </a:br>
            <a:r>
              <a:rPr lang="ru-RU" sz="2000" b="0" i="0" dirty="0">
                <a:solidFill>
                  <a:srgbClr val="212529"/>
                </a:solidFill>
                <a:effectLst/>
              </a:rPr>
              <a:t>Бытие 1:31</a:t>
            </a:r>
          </a:p>
          <a:p>
            <a:pPr marR="0" lvl="0" algn="just">
              <a:buClr>
                <a:schemeClr val="accent6"/>
              </a:buClr>
              <a:tabLst>
                <a:tab pos="457200" algn="l"/>
              </a:tabLst>
            </a:pPr>
            <a:endParaRPr lang="ru-RU" sz="2400" kern="100" dirty="0">
              <a:solidFill>
                <a:srgbClr val="212529"/>
              </a:solidFill>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2400" kern="100" dirty="0">
                <a:effectLst/>
                <a:ea typeface="Aptos" panose="020B0004020202020204" pitchFamily="34" charset="0"/>
                <a:cs typeface="Times New Roman" panose="02020603050405020304" pitchFamily="18" charset="0"/>
              </a:rPr>
              <a:t>Между полами существуют различия, взаимодополняемость и гармония.</a:t>
            </a:r>
          </a:p>
          <a:p>
            <a:pPr marL="342900" marR="0" lvl="0" indent="-342900" algn="just">
              <a:buClr>
                <a:schemeClr val="accent6"/>
              </a:buClr>
              <a:buFont typeface="Arial" panose="020B0604020202020204" pitchFamily="34" charset="0"/>
              <a:buChar char="•"/>
              <a:tabLst>
                <a:tab pos="457200" algn="l"/>
              </a:tabLst>
            </a:pPr>
            <a:endParaRPr lang="ru-RU" sz="2400" kern="100" dirty="0">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2400" kern="100" dirty="0">
                <a:effectLst/>
                <a:ea typeface="Aptos" panose="020B0004020202020204" pitchFamily="34" charset="0"/>
                <a:cs typeface="Times New Roman" panose="02020603050405020304" pitchFamily="18" charset="0"/>
              </a:rPr>
              <a:t>Человеческая сексуальность - это дар, предназначенный для того, чтобы поднять нас на более глубокие уровни познания (самих себя, других людей и Бога). (Быт. 4:1).</a:t>
            </a: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5324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28FB-110C-27FA-4A9E-E7CDD1EF73A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9D7504C-6D8E-A90A-0A52-757B5EDA15D8}"/>
              </a:ext>
            </a:extLst>
          </p:cNvPr>
          <p:cNvPicPr>
            <a:picLocks noChangeAspect="1"/>
          </p:cNvPicPr>
          <p:nvPr/>
        </p:nvPicPr>
        <p:blipFill>
          <a:blip r:embed="rId3"/>
          <a:srcRect/>
          <a:stretch/>
        </p:blipFill>
        <p:spPr>
          <a:xfrm>
            <a:off x="-8410" y="0"/>
            <a:ext cx="9152410" cy="6858794"/>
          </a:xfrm>
          <a:prstGeom prst="rect">
            <a:avLst/>
          </a:prstGeom>
        </p:spPr>
      </p:pic>
      <p:sp>
        <p:nvSpPr>
          <p:cNvPr id="8" name="Rectangle 7">
            <a:extLst>
              <a:ext uri="{FF2B5EF4-FFF2-40B4-BE49-F238E27FC236}">
                <a16:creationId xmlns:a16="http://schemas.microsoft.com/office/drawing/2014/main" id="{F149A74D-48F5-30DD-429C-9EF2C26665F0}"/>
              </a:ext>
            </a:extLst>
          </p:cNvPr>
          <p:cNvSpPr/>
          <p:nvPr/>
        </p:nvSpPr>
        <p:spPr>
          <a:xfrm>
            <a:off x="2245031" y="6402133"/>
            <a:ext cx="6252210" cy="230832"/>
          </a:xfrm>
          <a:prstGeom prst="rect">
            <a:avLst/>
          </a:prstGeom>
        </p:spPr>
        <p:txBody>
          <a:bodyPr wrap="square" anchor="b">
            <a:spAutoFit/>
          </a:bodyPr>
          <a:lstStyle/>
          <a:p>
            <a:pPr algn="r">
              <a:buClr>
                <a:schemeClr val="accent6"/>
              </a:buClr>
            </a:pPr>
            <a:r>
              <a:rPr lang="en-US" sz="900" dirty="0">
                <a:solidFill>
                  <a:schemeClr val="accent4"/>
                </a:solidFill>
                <a:latin typeface="Avenir Next Condensed" panose="020B0506020202020204" pitchFamily="34" charset="0"/>
              </a:rPr>
              <a:t>EXPLORING CREATION AND HUMAN SEXUALITY</a:t>
            </a:r>
          </a:p>
        </p:txBody>
      </p:sp>
      <p:sp>
        <p:nvSpPr>
          <p:cNvPr id="11" name="TextBox 10">
            <a:extLst>
              <a:ext uri="{FF2B5EF4-FFF2-40B4-BE49-F238E27FC236}">
                <a16:creationId xmlns:a16="http://schemas.microsoft.com/office/drawing/2014/main" id="{A5FB1125-C612-57C9-3213-E932A4B5B91D}"/>
              </a:ext>
            </a:extLst>
          </p:cNvPr>
          <p:cNvSpPr txBox="1"/>
          <p:nvPr/>
        </p:nvSpPr>
        <p:spPr>
          <a:xfrm>
            <a:off x="1685925" y="2698313"/>
            <a:ext cx="6324600" cy="2862322"/>
          </a:xfrm>
          <a:prstGeom prst="rect">
            <a:avLst/>
          </a:prstGeom>
          <a:noFill/>
        </p:spPr>
        <p:txBody>
          <a:bodyPr wrap="square" numCol="2" rtlCol="0">
            <a:spAutoFit/>
          </a:bodyPr>
          <a:lstStyle/>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Биология</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Пол</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Эмоции</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Мысли</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Поведение</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Отношения</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Ценности</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Культура</a:t>
            </a:r>
          </a:p>
          <a:p>
            <a:pPr marL="342900" marR="0" lvl="0" indent="-342900">
              <a:lnSpc>
                <a:spcPct val="150000"/>
              </a:lnSpc>
              <a:buClr>
                <a:schemeClr val="accent6"/>
              </a:buClr>
              <a:buFont typeface="+mj-lt"/>
              <a:buAutoNum type="arabicPeriod"/>
              <a:tabLst>
                <a:tab pos="914400" algn="l"/>
              </a:tabLst>
            </a:pPr>
            <a:r>
              <a:rPr lang="ru-RU" sz="2400" kern="100" dirty="0">
                <a:effectLst/>
                <a:ea typeface="Aptos" panose="020B0004020202020204" pitchFamily="34" charset="0"/>
                <a:cs typeface="Times New Roman" panose="02020603050405020304" pitchFamily="18" charset="0"/>
              </a:rPr>
              <a:t>Наша семья</a:t>
            </a:r>
            <a:endParaRPr lang="en-US" sz="2400" kern="100" dirty="0">
              <a:effectLst/>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5AE68CD-82A7-4D7B-F8CB-6DB5058D5DD1}"/>
              </a:ext>
            </a:extLst>
          </p:cNvPr>
          <p:cNvSpPr txBox="1"/>
          <p:nvPr/>
        </p:nvSpPr>
        <p:spPr>
          <a:xfrm>
            <a:off x="774549" y="1175122"/>
            <a:ext cx="7379408" cy="954107"/>
          </a:xfrm>
          <a:prstGeom prst="rect">
            <a:avLst/>
          </a:prstGeom>
          <a:noFill/>
        </p:spPr>
        <p:txBody>
          <a:bodyPr wrap="square" rtlCol="0">
            <a:spAutoFit/>
          </a:bodyPr>
          <a:lstStyle/>
          <a:p>
            <a:pPr marL="0" marR="0" algn="ctr">
              <a:buClr>
                <a:schemeClr val="accent6"/>
              </a:buClr>
            </a:pPr>
            <a:r>
              <a:rPr lang="ru-RU" sz="28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Понятие сексуальности обширно, потому что на нее влияют следующие факторы:</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67D9E5-8DDF-4019-5F16-B62BC02DF1B1}"/>
              </a:ext>
            </a:extLst>
          </p:cNvPr>
          <p:cNvSpPr txBox="1"/>
          <p:nvPr/>
        </p:nvSpPr>
        <p:spPr>
          <a:xfrm>
            <a:off x="523875" y="264396"/>
            <a:ext cx="8124825" cy="400110"/>
          </a:xfrm>
          <a:prstGeom prst="rect">
            <a:avLst/>
          </a:prstGeom>
          <a:noFill/>
        </p:spPr>
        <p:txBody>
          <a:bodyPr wrap="square">
            <a:spAutoFit/>
          </a:bodyPr>
          <a:lstStyle/>
          <a:p>
            <a:r>
              <a:rPr lang="ru-RU" sz="2000" b="1" dirty="0">
                <a:solidFill>
                  <a:schemeClr val="bg1"/>
                </a:solidFill>
                <a:latin typeface="Avenir Next Condensed" panose="020B0506020202020204" pitchFamily="34" charset="0"/>
              </a:rPr>
              <a:t>ФУНДАМЕНТАЛЬНЫЕ БИБЛЕЙСКИЕ ВЗГЛЯДЫ НА ГЕНДЕР И СЕКСУАЛЬНОСТЬ</a:t>
            </a:r>
            <a:endParaRPr lang="en-US" sz="20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72345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1A7D-517E-C432-A064-7CF90C6C933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B33865B-3BE2-DD6B-2A3A-EFD5F1ABC16D}"/>
              </a:ext>
            </a:extLst>
          </p:cNvPr>
          <p:cNvPicPr>
            <a:picLocks noChangeAspect="1"/>
          </p:cNvPicPr>
          <p:nvPr/>
        </p:nvPicPr>
        <p:blipFill>
          <a:blip r:embed="rId3"/>
          <a:srcRect/>
          <a:stretch/>
        </p:blipFill>
        <p:spPr>
          <a:xfrm>
            <a:off x="-4205" y="-397"/>
            <a:ext cx="9152410" cy="6858794"/>
          </a:xfrm>
          <a:prstGeom prst="rect">
            <a:avLst/>
          </a:prstGeom>
        </p:spPr>
      </p:pic>
      <p:sp>
        <p:nvSpPr>
          <p:cNvPr id="8" name="Rectangle 7">
            <a:extLst>
              <a:ext uri="{FF2B5EF4-FFF2-40B4-BE49-F238E27FC236}">
                <a16:creationId xmlns:a16="http://schemas.microsoft.com/office/drawing/2014/main" id="{ED4ED7D7-E3AA-6EB2-BB5B-4054F8B9243F}"/>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1" name="TextBox 10">
            <a:extLst>
              <a:ext uri="{FF2B5EF4-FFF2-40B4-BE49-F238E27FC236}">
                <a16:creationId xmlns:a16="http://schemas.microsoft.com/office/drawing/2014/main" id="{5F9C8F6A-32EB-ADE9-C222-9EA848C914CB}"/>
              </a:ext>
            </a:extLst>
          </p:cNvPr>
          <p:cNvSpPr txBox="1"/>
          <p:nvPr/>
        </p:nvSpPr>
        <p:spPr>
          <a:xfrm>
            <a:off x="985837" y="1420736"/>
            <a:ext cx="7172325" cy="3785652"/>
          </a:xfrm>
          <a:prstGeom prst="rect">
            <a:avLst/>
          </a:prstGeom>
          <a:noFill/>
        </p:spPr>
        <p:txBody>
          <a:bodyPr wrap="square" rtlCol="0">
            <a:spAutoFit/>
          </a:bodyPr>
          <a:lstStyle/>
          <a:p>
            <a:pPr algn="just">
              <a:buClr>
                <a:schemeClr val="accent6"/>
              </a:buClr>
              <a:tabLst>
                <a:tab pos="457200" algn="l"/>
              </a:tabLst>
            </a:pPr>
            <a:r>
              <a:rPr lang="ru-RU" sz="2000" b="1" kern="100" dirty="0">
                <a:effectLst/>
                <a:latin typeface="+mj-lt"/>
                <a:ea typeface="Aptos" panose="020B0004020202020204" pitchFamily="34" charset="0"/>
                <a:cs typeface="Times New Roman" panose="02020603050405020304" pitchFamily="18" charset="0"/>
              </a:rPr>
              <a:t>Мы выражаем образ Божий онтологически и профессионально через нашу сексуальность</a:t>
            </a:r>
          </a:p>
          <a:p>
            <a:pPr algn="just">
              <a:buClr>
                <a:schemeClr val="accent6"/>
              </a:buClr>
              <a:tabLst>
                <a:tab pos="457200" algn="l"/>
              </a:tabLst>
            </a:pPr>
            <a:endParaRPr lang="ru-RU" sz="2000" b="1" kern="100" dirty="0">
              <a:effectLst/>
              <a:latin typeface="+mj-lt"/>
              <a:ea typeface="Aptos" panose="020B0004020202020204" pitchFamily="34" charset="0"/>
              <a:cs typeface="Times New Roman" panose="02020603050405020304" pitchFamily="18" charset="0"/>
            </a:endParaRPr>
          </a:p>
          <a:p>
            <a:pPr algn="just">
              <a:buClr>
                <a:schemeClr val="accent6"/>
              </a:buClr>
              <a:tabLst>
                <a:tab pos="457200" algn="l"/>
              </a:tabLst>
            </a:pPr>
            <a:r>
              <a:rPr lang="ru-RU" sz="2000" b="1" kern="100" dirty="0">
                <a:effectLst/>
                <a:latin typeface="+mj-lt"/>
                <a:ea typeface="Aptos" panose="020B0004020202020204" pitchFamily="34" charset="0"/>
                <a:cs typeface="Times New Roman" panose="02020603050405020304" pitchFamily="18" charset="0"/>
              </a:rPr>
              <a:t>Онтологически: Мы сосуществуем, гармонизируем, любим, совместно проживаем, плодимся, размножаемся.</a:t>
            </a:r>
          </a:p>
          <a:p>
            <a:pPr algn="just">
              <a:buClr>
                <a:schemeClr val="accent6"/>
              </a:buClr>
              <a:tabLst>
                <a:tab pos="457200" algn="l"/>
              </a:tabLst>
            </a:pPr>
            <a:endParaRPr lang="ru-RU" sz="2000" b="1" kern="100" dirty="0">
              <a:effectLst/>
              <a:latin typeface="+mj-lt"/>
              <a:ea typeface="Aptos" panose="020B0004020202020204" pitchFamily="34" charset="0"/>
              <a:cs typeface="Times New Roman" panose="02020603050405020304" pitchFamily="18" charset="0"/>
            </a:endParaRPr>
          </a:p>
          <a:p>
            <a:pPr algn="just">
              <a:buClr>
                <a:schemeClr val="accent6"/>
              </a:buClr>
              <a:tabLst>
                <a:tab pos="457200" algn="l"/>
              </a:tabLst>
            </a:pPr>
            <a:r>
              <a:rPr lang="ru-RU" sz="2000" b="1" kern="100" dirty="0">
                <a:effectLst/>
                <a:latin typeface="+mj-lt"/>
                <a:ea typeface="Aptos" panose="020B0004020202020204" pitchFamily="34" charset="0"/>
                <a:cs typeface="Times New Roman" panose="02020603050405020304" pitchFamily="18" charset="0"/>
              </a:rPr>
              <a:t>Профессионально: Мы берем на себя обязательства (завет), распространяем благодать, наделяем силой и испытываем целостную близость со своим супругом. </a:t>
            </a:r>
          </a:p>
          <a:p>
            <a:pPr algn="just">
              <a:buClr>
                <a:schemeClr val="accent6"/>
              </a:buClr>
              <a:tabLst>
                <a:tab pos="457200" algn="l"/>
              </a:tabLst>
            </a:pPr>
            <a:endParaRPr lang="ru-RU" sz="2000" b="1" kern="100" dirty="0">
              <a:effectLst/>
              <a:latin typeface="+mj-lt"/>
              <a:ea typeface="Aptos" panose="020B0004020202020204" pitchFamily="34" charset="0"/>
              <a:cs typeface="Times New Roman" panose="02020603050405020304" pitchFamily="18" charset="0"/>
            </a:endParaRPr>
          </a:p>
          <a:p>
            <a:pPr algn="just">
              <a:buClr>
                <a:schemeClr val="accent6"/>
              </a:buClr>
              <a:tabLst>
                <a:tab pos="457200" algn="l"/>
              </a:tabLst>
            </a:pPr>
            <a:r>
              <a:rPr lang="ru-RU" sz="2000" b="1" kern="100" dirty="0">
                <a:effectLst/>
                <a:latin typeface="+mj-lt"/>
                <a:ea typeface="Aptos" panose="020B0004020202020204" pitchFamily="34" charset="0"/>
                <a:cs typeface="Times New Roman" panose="02020603050405020304" pitchFamily="18" charset="0"/>
              </a:rPr>
              <a:t>Гендер и сексуальность находят свое наивысшее выражение в браке, основанном на взаимной любви (1Кор. 13).</a:t>
            </a:r>
            <a:endParaRPr lang="en-US" sz="16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277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F038-CA89-2355-10FE-81AC9F7B950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EBCAEBF-08D4-319A-0951-6A2185434BD5}"/>
              </a:ext>
            </a:extLst>
          </p:cNvPr>
          <p:cNvPicPr>
            <a:picLocks noChangeAspect="1"/>
          </p:cNvPicPr>
          <p:nvPr/>
        </p:nvPicPr>
        <p:blipFill>
          <a:blip r:embed="rId3"/>
          <a:srcRect/>
          <a:stretch/>
        </p:blipFill>
        <p:spPr>
          <a:xfrm>
            <a:off x="-4205" y="-397"/>
            <a:ext cx="9152410" cy="6858794"/>
          </a:xfrm>
          <a:prstGeom prst="rect">
            <a:avLst/>
          </a:prstGeom>
        </p:spPr>
      </p:pic>
      <p:sp>
        <p:nvSpPr>
          <p:cNvPr id="8" name="Rectangle 7">
            <a:extLst>
              <a:ext uri="{FF2B5EF4-FFF2-40B4-BE49-F238E27FC236}">
                <a16:creationId xmlns:a16="http://schemas.microsoft.com/office/drawing/2014/main" id="{34C211D8-D095-275C-8707-F6E2ED35BE48}"/>
              </a:ext>
            </a:extLst>
          </p:cNvPr>
          <p:cNvSpPr/>
          <p:nvPr/>
        </p:nvSpPr>
        <p:spPr>
          <a:xfrm>
            <a:off x="2245031" y="6402133"/>
            <a:ext cx="6252210" cy="230832"/>
          </a:xfrm>
          <a:prstGeom prst="rect">
            <a:avLst/>
          </a:prstGeom>
        </p:spPr>
        <p:txBody>
          <a:bodyPr wrap="square" anchor="b">
            <a:spAutoFit/>
          </a:bodyPr>
          <a:lstStyle/>
          <a:p>
            <a:pPr algn="r"/>
            <a:r>
              <a:rPr lang="en-US" sz="900" dirty="0">
                <a:solidFill>
                  <a:schemeClr val="accent4"/>
                </a:solidFill>
                <a:latin typeface="Avenir Next Condensed" panose="020B0506020202020204" pitchFamily="34" charset="0"/>
              </a:rPr>
              <a:t>EXPLORING CREATION AND HUMAN SEXUALITY</a:t>
            </a:r>
          </a:p>
        </p:txBody>
      </p:sp>
      <p:sp>
        <p:nvSpPr>
          <p:cNvPr id="11" name="TextBox 10">
            <a:extLst>
              <a:ext uri="{FF2B5EF4-FFF2-40B4-BE49-F238E27FC236}">
                <a16:creationId xmlns:a16="http://schemas.microsoft.com/office/drawing/2014/main" id="{1E1612DB-D3AC-73CA-F206-B0F361B598AC}"/>
              </a:ext>
            </a:extLst>
          </p:cNvPr>
          <p:cNvSpPr txBox="1"/>
          <p:nvPr/>
        </p:nvSpPr>
        <p:spPr>
          <a:xfrm>
            <a:off x="809625" y="1234655"/>
            <a:ext cx="7524749" cy="4708981"/>
          </a:xfrm>
          <a:prstGeom prst="rect">
            <a:avLst/>
          </a:prstGeom>
          <a:noFill/>
        </p:spPr>
        <p:txBody>
          <a:bodyPr wrap="square" rtlCol="0">
            <a:spAutoFit/>
          </a:bodyPr>
          <a:lstStyle/>
          <a:p>
            <a:pPr marL="342900" marR="0" lvl="0" indent="-342900" algn="just">
              <a:buClr>
                <a:schemeClr val="accent6"/>
              </a:buClr>
              <a:buFont typeface="Arial" panose="020B0604020202020204" pitchFamily="34" charset="0"/>
              <a:buChar char="•"/>
              <a:tabLst>
                <a:tab pos="457200" algn="l"/>
              </a:tabLst>
            </a:pPr>
            <a:r>
              <a:rPr lang="ru-RU" sz="2000" kern="100" dirty="0">
                <a:solidFill>
                  <a:srgbClr val="000000"/>
                </a:solidFill>
                <a:effectLst/>
                <a:ea typeface="Aptos" panose="020B0004020202020204" pitchFamily="34" charset="0"/>
                <a:cs typeface="Times New Roman" panose="02020603050405020304" pitchFamily="18" charset="0"/>
              </a:rPr>
              <a:t>Сексуальная близость - это божественная концепция, широкая и глубокая, поскольку она символизирует таинственный союз между Христом и Его церковью (</a:t>
            </a:r>
            <a:r>
              <a:rPr lang="ru-RU" sz="2000" kern="100" dirty="0" err="1">
                <a:solidFill>
                  <a:srgbClr val="000000"/>
                </a:solidFill>
                <a:effectLst/>
                <a:ea typeface="Aptos" panose="020B0004020202020204" pitchFamily="34" charset="0"/>
                <a:cs typeface="Times New Roman" panose="02020603050405020304" pitchFamily="18" charset="0"/>
              </a:rPr>
              <a:t>Еф</a:t>
            </a:r>
            <a:r>
              <a:rPr lang="ru-RU" sz="2000" kern="100" dirty="0">
                <a:solidFill>
                  <a:srgbClr val="000000"/>
                </a:solidFill>
                <a:effectLst/>
                <a:ea typeface="Aptos" panose="020B0004020202020204" pitchFamily="34" charset="0"/>
                <a:cs typeface="Times New Roman" panose="02020603050405020304" pitchFamily="18" charset="0"/>
              </a:rPr>
              <a:t>. 5:30-33). Она осуществляется посредством трансцендентного акта — супружеского единства/полового акта.</a:t>
            </a:r>
          </a:p>
          <a:p>
            <a:pPr marL="342900" marR="0" lvl="0" indent="-342900" algn="just">
              <a:buClr>
                <a:schemeClr val="accent6"/>
              </a:buClr>
              <a:buFont typeface="Arial" panose="020B0604020202020204" pitchFamily="34" charset="0"/>
              <a:buChar char="•"/>
              <a:tabLst>
                <a:tab pos="457200" algn="l"/>
              </a:tabLst>
            </a:pPr>
            <a:endParaRPr lang="ru-RU" sz="20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2000" kern="100" dirty="0">
                <a:solidFill>
                  <a:srgbClr val="000000"/>
                </a:solidFill>
                <a:effectLst/>
                <a:ea typeface="Aptos" panose="020B0004020202020204" pitchFamily="34" charset="0"/>
                <a:cs typeface="Times New Roman" panose="02020603050405020304" pitchFamily="18" charset="0"/>
              </a:rPr>
              <a:t>Сексуальность воплощает нашу физиологическую и духовную идентичность. И мужчины, и женщины являются носителями образа Божьего.</a:t>
            </a:r>
          </a:p>
          <a:p>
            <a:pPr marL="342900" marR="0" lvl="0" indent="-342900" algn="just">
              <a:buClr>
                <a:schemeClr val="accent6"/>
              </a:buClr>
              <a:buFont typeface="Arial" panose="020B0604020202020204" pitchFamily="34" charset="0"/>
              <a:buChar char="•"/>
              <a:tabLst>
                <a:tab pos="457200" algn="l"/>
              </a:tabLst>
            </a:pPr>
            <a:endParaRPr lang="ru-RU" sz="2000" kern="100" dirty="0">
              <a:solidFill>
                <a:srgbClr val="000000"/>
              </a:solidFill>
              <a:effectLst/>
              <a:ea typeface="Aptos" panose="020B0004020202020204" pitchFamily="34" charset="0"/>
              <a:cs typeface="Times New Roman" panose="02020603050405020304" pitchFamily="18" charset="0"/>
            </a:endParaRPr>
          </a:p>
          <a:p>
            <a:pPr marL="342900" marR="0" lvl="0" indent="-342900" algn="just">
              <a:buClr>
                <a:schemeClr val="accent6"/>
              </a:buClr>
              <a:buFont typeface="Arial" panose="020B0604020202020204" pitchFamily="34" charset="0"/>
              <a:buChar char="•"/>
              <a:tabLst>
                <a:tab pos="457200" algn="l"/>
              </a:tabLst>
            </a:pPr>
            <a:r>
              <a:rPr lang="ru-RU" sz="2000" kern="100" dirty="0">
                <a:solidFill>
                  <a:srgbClr val="000000"/>
                </a:solidFill>
                <a:effectLst/>
                <a:ea typeface="Aptos" panose="020B0004020202020204" pitchFamily="34" charset="0"/>
                <a:cs typeface="Times New Roman" panose="02020603050405020304" pitchFamily="18" charset="0"/>
              </a:rPr>
              <a:t>Сексуальность и духовность неразрывно связаны и не должны быть разделены. (Адам и Ева, будучи сотворены по образу Божьему, были созданы с учетом пола и способностей быть сексуальными человеческими существами, способными производить на свет детей).</a:t>
            </a: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5159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6128</TotalTime>
  <Words>5203</Words>
  <Application>Microsoft Macintosh PowerPoint</Application>
  <PresentationFormat>Экран (4:3)</PresentationFormat>
  <Paragraphs>347</Paragraphs>
  <Slides>27</Slides>
  <Notes>23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Aptos</vt:lpstr>
      <vt:lpstr>Arial</vt:lpstr>
      <vt:lpstr>Avenir Next Condensed</vt:lpstr>
      <vt:lpstr>Calibri</vt:lpstr>
      <vt:lpstr>Century Gothic</vt:lpstr>
      <vt:lpstr>Roboto</vt:lpstr>
      <vt:lpstr>Symbol</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Akseniya Liberanskaya</cp:lastModifiedBy>
  <cp:revision>41</cp:revision>
  <dcterms:created xsi:type="dcterms:W3CDTF">2015-08-17T22:20:08Z</dcterms:created>
  <dcterms:modified xsi:type="dcterms:W3CDTF">2025-01-15T12:50:07Z</dcterms:modified>
</cp:coreProperties>
</file>