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2" r:id="rId2"/>
    <p:sldId id="287" r:id="rId3"/>
    <p:sldId id="285" r:id="rId4"/>
    <p:sldId id="284" r:id="rId5"/>
    <p:sldId id="286" r:id="rId6"/>
    <p:sldId id="256" r:id="rId7"/>
    <p:sldId id="299" r:id="rId8"/>
    <p:sldId id="300" r:id="rId9"/>
    <p:sldId id="301" r:id="rId10"/>
    <p:sldId id="296" r:id="rId11"/>
    <p:sldId id="257" r:id="rId12"/>
    <p:sldId id="258" r:id="rId13"/>
    <p:sldId id="259" r:id="rId14"/>
    <p:sldId id="294" r:id="rId15"/>
    <p:sldId id="295" r:id="rId16"/>
    <p:sldId id="260" r:id="rId17"/>
    <p:sldId id="283" r:id="rId18"/>
    <p:sldId id="288" r:id="rId19"/>
    <p:sldId id="261" r:id="rId20"/>
    <p:sldId id="262" r:id="rId21"/>
    <p:sldId id="263" r:id="rId22"/>
    <p:sldId id="264" r:id="rId23"/>
    <p:sldId id="265" r:id="rId24"/>
    <p:sldId id="266" r:id="rId25"/>
    <p:sldId id="267" r:id="rId26"/>
    <p:sldId id="268" r:id="rId27"/>
    <p:sldId id="269"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9" r:id="rId41"/>
    <p:sldId id="270" r:id="rId42"/>
    <p:sldId id="290" r:id="rId43"/>
    <p:sldId id="291" r:id="rId44"/>
    <p:sldId id="293" r:id="rId45"/>
    <p:sldId id="298" r:id="rId46"/>
    <p:sldId id="303" r:id="rId47"/>
    <p:sldId id="302"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903" autoAdjust="0"/>
  </p:normalViewPr>
  <p:slideViewPr>
    <p:cSldViewPr>
      <p:cViewPr varScale="1">
        <p:scale>
          <a:sx n="35" d="100"/>
          <a:sy n="35" d="100"/>
        </p:scale>
        <p:origin x="-11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D0196-29C3-4E14-98D4-7996DFF47710}" type="datetimeFigureOut">
              <a:rPr lang="ru-RU" smtClean="0"/>
              <a:pPr/>
              <a:t>07.02.2015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3612D-7B21-4B17-B6A7-4633081CD06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lady.ru/vkusno/%D0%AD%D1%82%D0%BE-%D0%B8%D0%BD%D1%82%D0%B5%D1%80%D0%B5%D1%81%D0%BD%D0%BE/%D0%A7%D1%82%D0%BE-%D0%B5%D0%B4%D1%8F%D1%82-%D0%BD%D0%B0-%D0%BE%D0%B1%D0%B5%D0%B4-%D1%88%D0%BA%D0%BE%D0%BB%D1%8C%D0%BD%D0%B8%D0%BA%D0%B8-%D0%BC%D0%B8%D1%80%D0%B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Только во Христе может надежно сформироваться брачный союз. Именно в Божественной любви следует черпать силу для любви человеческой, которая связывает людей самыми тесными узами. Только там, где управляет Христос, может быть глубокая, истинная, бескорыстная привязанность.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 Сделайте Христа первым и последним, лучшим во всем. Когда ваша любовь к Нему станет глубже и сильнее, ваша любовь друг к другу очистится и усилится.</a:t>
            </a:r>
            <a:endParaRPr lang="ru-R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Семья играет важную роль в жизни каждого верующего. </a:t>
            </a:r>
          </a:p>
          <a:p>
            <a:r>
              <a:rPr lang="ru-RU" sz="1200" kern="1200" dirty="0" smtClean="0">
                <a:solidFill>
                  <a:schemeClr val="tx1"/>
                </a:solidFill>
                <a:latin typeface="+mn-lt"/>
                <a:ea typeface="+mn-ea"/>
                <a:cs typeface="+mn-cs"/>
              </a:rPr>
              <a:t>Серьезное изучение брака заставляет удивляться многому. Слишком много случаев раскола в том, что должно быть крепким, и слишком много трещин там, где их быть не должно.</a:t>
            </a:r>
          </a:p>
          <a:p>
            <a:r>
              <a:rPr lang="ru-RU" sz="1200" kern="1200" dirty="0" smtClean="0">
                <a:solidFill>
                  <a:schemeClr val="tx1"/>
                </a:solidFill>
                <a:latin typeface="+mn-lt"/>
                <a:ea typeface="+mn-ea"/>
                <a:cs typeface="+mn-cs"/>
              </a:rPr>
              <a:t>Почему это происходит? Практически все пары, идущие к алтарю, надеются прожить счастливую жизнь. Обещая лелеять друг друга, они верят, что так и будет. Но вот наступает конец медового месяца, и нужно платить по счетам, мыть посуду, налаживать отношения, натирать полы и... опять счета опять посуда и вновь: «Ты видел эти счета!", "Кто потратил 100 рублей в аптеке?", "Почему он сидит и смотрит футбол по телевизору, а я должна мыть посуду?".</a:t>
            </a:r>
          </a:p>
          <a:p>
            <a:r>
              <a:rPr lang="ru-RU" sz="1200" kern="1200" dirty="0" smtClean="0">
                <a:solidFill>
                  <a:schemeClr val="tx1"/>
                </a:solidFill>
                <a:latin typeface="+mn-lt"/>
                <a:ea typeface="+mn-ea"/>
                <a:cs typeface="+mn-cs"/>
              </a:rPr>
              <a:t>Это и есть реальность? А что стало с нежными разговорами, куда подевались любовные чары? Откуда эти "Почему мне приходится так трудиться, когда он даже не пытается мне помочь?" и "На этот раз ее очередь просить прощения"?</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3. Благотворное влияние на детей.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Исследователи изучили поведение подростков, в чьих семьях совместная еда стала ритуалом и ценностью. Результаты исследования, показали, что в таких семьях, подростки менее склонны курить, пить, принимать наркотики, не подвержены депрессиям или мыслям о самоубийстве. Кроме того, молодые люди лучше учатся в школе, умеют правильно вести себя за столом, едят более здоровую пищу, имеют более богатый словарный запас и начинают половую жизнь позже.</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Более</a:t>
            </a:r>
            <a:r>
              <a:rPr lang="en-US" sz="1200" dirty="0" smtClean="0"/>
              <a:t> 50 </a:t>
            </a:r>
            <a:r>
              <a:rPr lang="ru-RU" sz="1200" dirty="0" smtClean="0"/>
              <a:t>процентов подростков, которые не обедают вместе со своими родителями, начинают заниматься сексом по достижении </a:t>
            </a:r>
            <a:r>
              <a:rPr lang="en-US" sz="1200" dirty="0" smtClean="0"/>
              <a:t>15</a:t>
            </a:r>
            <a:r>
              <a:rPr lang="ru-RU" sz="1200" dirty="0" smtClean="0"/>
              <a:t>-</a:t>
            </a:r>
            <a:r>
              <a:rPr lang="en-US" sz="1200" dirty="0" smtClean="0"/>
              <a:t>16</a:t>
            </a:r>
            <a:r>
              <a:rPr lang="ru-RU" sz="1200" dirty="0" smtClean="0"/>
              <a:t> лет</a:t>
            </a:r>
            <a:r>
              <a:rPr lang="en-US" sz="1200" dirty="0" smtClean="0"/>
              <a:t>.  </a:t>
            </a:r>
            <a:r>
              <a:rPr lang="ru-RU" sz="1200" dirty="0" smtClean="0"/>
              <a:t>Этот показатель снижается до </a:t>
            </a:r>
            <a:r>
              <a:rPr lang="en-US" sz="1200" dirty="0" smtClean="0"/>
              <a:t>32</a:t>
            </a:r>
            <a:r>
              <a:rPr lang="ru-RU" sz="1200" dirty="0" smtClean="0"/>
              <a:t> процентов в случаях, когда дети обедают дома в кругу семьи</a:t>
            </a:r>
            <a:r>
              <a:rPr lang="en-US" sz="1200" dirty="0" smtClean="0"/>
              <a:t>.</a:t>
            </a:r>
          </a:p>
          <a:p>
            <a:r>
              <a:rPr lang="ru-RU" sz="1200" dirty="0" smtClean="0"/>
              <a:t>Подростки, которые едят вместе с семьей, также имеют меньшую склонность к мыслям о самоубийстве, совершению попытки самоубийства и их редко исключают из школы</a:t>
            </a:r>
            <a:r>
              <a:rPr lang="en-US" dirty="0" smtClean="0"/>
              <a:t>.</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Отличные исследования показали, что участие в семейных обедах связано с меньшим потреблением наркотиков и алкоголя</a:t>
            </a:r>
            <a:r>
              <a:rPr lang="en-US" sz="1200" dirty="0" smtClean="0"/>
              <a:t>. </a:t>
            </a:r>
            <a:r>
              <a:rPr lang="ru-RU" sz="1200" dirty="0" smtClean="0"/>
              <a:t>Одно такое исследование показало, что частота проведения обедов в кругу семьи служит прогностическим параметром по меньшему использованию химических веществ, снижению показателей по воровству и участию в преступных группировках</a:t>
            </a:r>
            <a:r>
              <a:rPr lang="en-US" dirty="0" smtClean="0"/>
              <a:t>.</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правильно провести время во время семейной трапезы?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Чтобы семейные обеды стали прекрасными и ожидаемыми моментами, требуются усилия от всех членов семьи. Капризы детей, плохое настроение одного из родителей, телевизор на полную громкость - только несколько факторов, которые могут разрушить семейный ужин.</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Отключите телевизор</a:t>
            </a:r>
            <a:r>
              <a:rPr lang="en-US" dirty="0" smtClean="0"/>
              <a:t>, MP3, </a:t>
            </a:r>
            <a:r>
              <a:rPr lang="ru-RU" dirty="0" smtClean="0"/>
              <a:t>радио и наушники</a:t>
            </a:r>
            <a:endParaRPr lang="en-US" dirty="0" smtClean="0"/>
          </a:p>
          <a:p>
            <a:r>
              <a:rPr lang="ru-RU" dirty="0" smtClean="0"/>
              <a:t>Отложите газету в сторону</a:t>
            </a:r>
            <a:endParaRPr lang="en-US" dirty="0" smtClean="0"/>
          </a:p>
          <a:p>
            <a:r>
              <a:rPr lang="ru-RU" dirty="0" smtClean="0"/>
              <a:t>Уберите со стола книги</a:t>
            </a:r>
            <a:endParaRPr lang="en-US" dirty="0" smtClean="0"/>
          </a:p>
          <a:p>
            <a:r>
              <a:rPr lang="ru-RU" dirty="0" smtClean="0"/>
              <a:t>Уберите со стола мобильные телефоны</a:t>
            </a:r>
            <a:endParaRPr lang="en-US" dirty="0" smtClean="0"/>
          </a:p>
          <a:p>
            <a:r>
              <a:rPr lang="ru-RU" dirty="0" smtClean="0"/>
              <a:t>Запишите на автоответчик сообщение, что вы не можете ответить на звонок и перезвоните позднее</a:t>
            </a:r>
            <a:endParaRPr lang="en-US" dirty="0" smtClean="0"/>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Введите несколько правил для каждого члена семьи. Каждый должен вести себя с другими с уважением, без исключения. Важно, чтобы люди ели тихо, спокойно, без страха, стресса или напряжения. Каждый должен иметь как минимум одно задание при накрытии стола. Найдите темы для разговора и стимулируйте их, чтобы общаться с родными и близкими, вместо того, чтобы нажимать кнопки мобильного телефона. Во время семейных ужинов не рекомендуется отвлекаться на телевизор или телефон.</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Организуйте семейные трапезы в разное время: ужины по вечерам, обеды и завтраки, когда все члены семьи дома. Не ограничивайтесь только праздничными трапезами, когда члены семьи вынуждены пойти на уступки. Когда семейная трапеза становится привычкой, и все принимают ее без проблем, интимная атмосфера дома значительно улучшится.</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Вроде бы вместе… Вроде вдвоем…</a:t>
            </a:r>
          </a:p>
          <a:p>
            <a:r>
              <a:rPr lang="ru-RU" sz="1200" kern="1200" dirty="0" smtClean="0">
                <a:solidFill>
                  <a:schemeClr val="tx1"/>
                </a:solidFill>
                <a:latin typeface="+mn-lt"/>
                <a:ea typeface="+mn-ea"/>
                <a:cs typeface="+mn-cs"/>
              </a:rPr>
              <a:t>Один живет ночью, другой живет днем…</a:t>
            </a:r>
          </a:p>
          <a:p>
            <a:r>
              <a:rPr lang="ru-RU" sz="1200" kern="1200" dirty="0" smtClean="0">
                <a:solidFill>
                  <a:schemeClr val="tx1"/>
                </a:solidFill>
                <a:latin typeface="+mn-lt"/>
                <a:ea typeface="+mn-ea"/>
                <a:cs typeface="+mn-cs"/>
              </a:rPr>
              <a:t>Нет друг для друга у них ни минутки! </a:t>
            </a:r>
          </a:p>
          <a:p>
            <a:r>
              <a:rPr lang="ru-RU" sz="1200" kern="1200" dirty="0" smtClean="0">
                <a:solidFill>
                  <a:schemeClr val="tx1"/>
                </a:solidFill>
                <a:latin typeface="+mn-lt"/>
                <a:ea typeface="+mn-ea"/>
                <a:cs typeface="+mn-cs"/>
              </a:rPr>
              <a:t>Так и проходят за сутками сутки…</a:t>
            </a:r>
          </a:p>
          <a:p>
            <a:r>
              <a:rPr lang="ru-RU" sz="1200" kern="1200" dirty="0" smtClean="0">
                <a:solidFill>
                  <a:schemeClr val="tx1"/>
                </a:solidFill>
                <a:latin typeface="+mn-lt"/>
                <a:ea typeface="+mn-ea"/>
                <a:cs typeface="+mn-cs"/>
              </a:rPr>
              <a:t>У каждого нынче свои интересы,</a:t>
            </a:r>
          </a:p>
          <a:p>
            <a:r>
              <a:rPr lang="ru-RU" sz="1200" kern="1200" dirty="0" smtClean="0">
                <a:solidFill>
                  <a:schemeClr val="tx1"/>
                </a:solidFill>
                <a:latin typeface="+mn-lt"/>
                <a:ea typeface="+mn-ea"/>
                <a:cs typeface="+mn-cs"/>
              </a:rPr>
              <a:t>Душа на засове и личные стрессы…</a:t>
            </a:r>
          </a:p>
          <a:p>
            <a:r>
              <a:rPr lang="ru-RU" sz="1200" kern="1200" dirty="0" smtClean="0">
                <a:solidFill>
                  <a:schemeClr val="tx1"/>
                </a:solidFill>
                <a:latin typeface="+mn-lt"/>
                <a:ea typeface="+mn-ea"/>
                <a:cs typeface="+mn-cs"/>
              </a:rPr>
              <a:t>А раньше все делали вместе, иначе! </a:t>
            </a:r>
          </a:p>
          <a:p>
            <a:r>
              <a:rPr lang="ru-RU" sz="1200" kern="1200" dirty="0" smtClean="0">
                <a:solidFill>
                  <a:schemeClr val="tx1"/>
                </a:solidFill>
                <a:latin typeface="+mn-lt"/>
                <a:ea typeface="+mn-ea"/>
                <a:cs typeface="+mn-cs"/>
              </a:rPr>
              <a:t>Их МИР ДЛЯ ДВОИХ был гораздо богаче! </a:t>
            </a:r>
          </a:p>
          <a:p>
            <a:r>
              <a:rPr lang="ru-RU" sz="1200" kern="1200" dirty="0" smtClean="0">
                <a:solidFill>
                  <a:schemeClr val="tx1"/>
                </a:solidFill>
                <a:latin typeface="+mn-lt"/>
                <a:ea typeface="+mn-ea"/>
                <a:cs typeface="+mn-cs"/>
              </a:rPr>
              <a:t>Но вдруг эта нить порвалась, потерялась…</a:t>
            </a:r>
          </a:p>
          <a:p>
            <a:r>
              <a:rPr lang="ru-RU" sz="1200" kern="1200" dirty="0" smtClean="0">
                <a:solidFill>
                  <a:schemeClr val="tx1"/>
                </a:solidFill>
                <a:latin typeface="+mn-lt"/>
                <a:ea typeface="+mn-ea"/>
                <a:cs typeface="+mn-cs"/>
              </a:rPr>
              <a:t> И горечь от прежнего вкуса осталась…</a:t>
            </a:r>
          </a:p>
          <a:p>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Не допускайте нехватки внимания! </a:t>
            </a:r>
          </a:p>
          <a:p>
            <a:r>
              <a:rPr lang="ru-RU" sz="1200" kern="1200" dirty="0" smtClean="0">
                <a:solidFill>
                  <a:schemeClr val="tx1"/>
                </a:solidFill>
                <a:latin typeface="+mn-lt"/>
                <a:ea typeface="+mn-ea"/>
                <a:cs typeface="+mn-cs"/>
              </a:rPr>
              <a:t>… Ведь ЭТА НЕХВАТКА ведет к расставанию!!!</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Сегодня узы во многих семьях стали очень слабыми или носят формальный характер: дружная “на людях” семья, которой все втайне завидуют, превращается в стенах своей квартиры в распавшиеся молекулы. Домочадцев не объединяет даже такая древнейшая традиция, как обед или ужин.</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Но и в более крепких семьях часто можно наблюдать, когда мама обедает в одиночестве, ребёнок с утра “тягает вкуснятину” из холодильника, а отец не приходит на обеденный перерыв, отдав предпочтение бутербродам и обществу сослуживцев, хотя его учреждение – через дорогу от дома.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Так мало-помалу фундамент начинает расшатываться. Затем однажды жена или муж идет к консультанту по брачным проблемам, иногда они являются оба, желая знать, как заделать трещины и вернуть те времена, когда все начиналось так чудесно.</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baseline="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Семейные узы являются самыми тесными, самыми нежными и святыми из всех прочих, существующих на земле. По замыслу Божьему, они должны были стать благословением для человечества (Служение исцеление Строительство семьи) От характера семьи зависит состояние общества, а влияние каждой семьи может быть как положительным, так и </a:t>
            </a:r>
            <a:r>
              <a:rPr lang="ru-RU" sz="1200" kern="1200" dirty="0" smtClean="0">
                <a:solidFill>
                  <a:schemeClr val="tx1"/>
                </a:solidFill>
                <a:latin typeface="+mn-lt"/>
                <a:ea typeface="+mn-ea"/>
                <a:cs typeface="+mn-cs"/>
              </a:rPr>
              <a:t>отрицательным. – {СИ 357.1)</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семье человек получает свои первые жизненные уроки. Большую часть жизни мы проводим в семье . Там развиваются наши самые интимные и близкие взаимоотношения. Там закладываются основные наши привычки, развиваются чувства и эмоции, там впервые мы выбираем наши приоритеты и ценности. Поэты утверждают, что семья формирует судьбу человека. Так оно и есть.</a:t>
            </a:r>
          </a:p>
          <a:p>
            <a:r>
              <a:rPr lang="ru-RU" dirty="0" smtClean="0"/>
              <a:t>Машина форд сломалась, ехал человек на форде, элегантный, красиво одетый,  и остановился и предложил помощь. Человек у которого сломалась машина спросил его, а что вы разбираетесь в машинах? На что он ему ответил, разбираюсь, вообще то меня зовут  Генри Форд…Кому как не ему, было знать, что могло сломаться в его детище и как это можно починить?!</a:t>
            </a:r>
          </a:p>
          <a:p>
            <a:r>
              <a:rPr lang="ru-RU" dirty="0" smtClean="0"/>
              <a:t>Бог Творец – Тот Кто создал семью. Он создал супружеские отношения совершенными и чистыми. Если что-то ломается в них, никто лучше Бога не знает, как устранить эту неполадку.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Обычай совместной трапезы уходит в далёкое прошлое. Ещё лет сто назад вся семья собиралась за общим столом. Глава дома читал молитву и первым приступал к еде, за ним следовали остальные. Очень строго соблюдался и этикет: разговор с набитым ртом, детские ссоры чудесным образом исключались, а покинуть домочадцев в середине трапезы и вовсе было невозможно.</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24</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Главное же было то, что завтрак, обед или ужин воспринимался, как церемония, красивая традиция, которую почитали все. И взрослые, и дети в одинаковой мере соблюдали общие правила. Сам же процесс принятия пищи превращался в маленький семейный праздник, по окончанию которого обсуждались общие проблемы. Добрые взаимоотношения, семейный уют и любовь близких людей творили чудеса! Эталоном поведения всегда служила семейная пара, отчего родителей уважали ещё больше.</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25</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Такие строгие патриархальные нравы отошли в прошлое, но почерпнуть из них можно немало. Сегодня за столом можно вести себя более раскованно, но каждый из членов семьи обязан понимать, что позволено – далеко не всё.</a:t>
            </a:r>
          </a:p>
          <a:p>
            <a:pPr fontAlgn="base"/>
            <a:r>
              <a:rPr lang="ru-RU" sz="1200" kern="1200" dirty="0" smtClean="0">
                <a:solidFill>
                  <a:schemeClr val="tx1"/>
                </a:solidFill>
                <a:latin typeface="+mn-lt"/>
                <a:ea typeface="+mn-ea"/>
                <a:cs typeface="+mn-cs"/>
              </a:rPr>
              <a:t>Самым же ценным останется то общение, которое ваша семья сможет подарить друг другу. Как это здорово, когда за столом собираются умытые, опрятные, одетые не в пижамы и халаты люди. Родные, находящиеся в хорошем настроении, внимательные и вежливые к своим близким.</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26</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Совместная трапеза позволит разделить приятные моменты, пообщаться, выслушать других, найти решение проблем, поддержать друг друга. Более же всего благотворному влиянию подвергаются дети: они учатся быть щедрыми, обходительными, понимают, как приятно принимать здоровую пищу из красивой посуды, думают о других. Совместная трапеза – это для многих утраченная наука, которую стоит постигнуть снова. Конечно же, не надо превращать завтрак в задушевную многочасовую беседу, а обед – в жаркие споры, но пусть эта традиция сделает каждую семью крепче и терпимее друг к другу.</a:t>
            </a:r>
          </a:p>
          <a:p>
            <a:r>
              <a:rPr lang="ru-RU" sz="1200" b="0" i="0" kern="1200" dirty="0" smtClean="0">
                <a:solidFill>
                  <a:schemeClr val="tx1"/>
                </a:solidFill>
                <a:latin typeface="+mn-lt"/>
                <a:ea typeface="+mn-ea"/>
                <a:cs typeface="+mn-cs"/>
              </a:rPr>
              <a:t>Прежде всего пусть родители окружат своих детей атмосферой жизнерадостности и любви. Дом, где обитает любовь и где она выражается во взглядах, словах и поступках, является местом, где ангелам приятно проявлять свое присутствие.</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27</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у вас дома принято </a:t>
            </a:r>
            <a:r>
              <a:rPr lang="ru-RU" sz="1200" kern="1200" dirty="0" smtClean="0">
                <a:solidFill>
                  <a:schemeClr val="tx1"/>
                </a:solidFill>
                <a:latin typeface="+mn-lt"/>
                <a:ea typeface="+mn-ea"/>
                <a:cs typeface="+mn-cs"/>
                <a:hlinkClick r:id="rId3"/>
              </a:rPr>
              <a:t>обедать</a:t>
            </a:r>
            <a:r>
              <a:rPr lang="ru-RU" sz="1200" kern="1200" dirty="0" smtClean="0">
                <a:solidFill>
                  <a:schemeClr val="tx1"/>
                </a:solidFill>
                <a:latin typeface="+mn-lt"/>
                <a:ea typeface="+mn-ea"/>
                <a:cs typeface="+mn-cs"/>
              </a:rPr>
              <a:t>? Садитесь ли вы за стол вместе с детьми, или у вас каждый перекусывает, когда хочет?</a:t>
            </a:r>
          </a:p>
          <a:p>
            <a:r>
              <a:rPr lang="ru-RU" sz="1200" kern="1200" dirty="0" smtClean="0">
                <a:solidFill>
                  <a:schemeClr val="tx1"/>
                </a:solidFill>
                <a:latin typeface="+mn-lt"/>
                <a:ea typeface="+mn-ea"/>
                <a:cs typeface="+mn-cs"/>
              </a:rPr>
              <a:t> Психологи, врачи и статистики считают, что регулярные семейные трапезы очень полезны для подрастающего поколения</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28</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Недавно проведенное в США исследование показало, что среди подростков, не принимавших регулярного участия в совместных семейных обедах, в 1,75 раз больше наркоманов, а девочки, не менее пяти раз в неделю садящиеся за стол со своими родителями, в три раза реже страдают от плохого питания, гастритов и </a:t>
            </a:r>
            <a:r>
              <a:rPr lang="ru-RU" sz="1200" kern="1200" dirty="0" err="1" smtClean="0">
                <a:solidFill>
                  <a:schemeClr val="tx1"/>
                </a:solidFill>
                <a:latin typeface="+mn-lt"/>
                <a:ea typeface="+mn-ea"/>
                <a:cs typeface="+mn-cs"/>
              </a:rPr>
              <a:t>анорексии</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Не говоря уже о том, что правильно устроенные общие обеды сплачивают родителей и детей, способствуют установлению мира и </a:t>
            </a:r>
            <a:r>
              <a:rPr lang="ru-RU" sz="1200" kern="1200" dirty="0" err="1" smtClean="0">
                <a:solidFill>
                  <a:schemeClr val="tx1"/>
                </a:solidFill>
                <a:latin typeface="+mn-lt"/>
                <a:ea typeface="+mn-ea"/>
                <a:cs typeface="+mn-cs"/>
              </a:rPr>
              <a:t>взаимопониманиа</a:t>
            </a:r>
            <a:r>
              <a:rPr lang="ru-RU" sz="1200" kern="1200" dirty="0" smtClean="0">
                <a:solidFill>
                  <a:schemeClr val="tx1"/>
                </a:solidFill>
                <a:latin typeface="+mn-lt"/>
                <a:ea typeface="+mn-ea"/>
                <a:cs typeface="+mn-cs"/>
              </a:rPr>
              <a:t> в семье.</a:t>
            </a:r>
          </a:p>
          <a:p>
            <a:r>
              <a:rPr lang="ru-RU" sz="1200" kern="1200" dirty="0" smtClean="0">
                <a:solidFill>
                  <a:schemeClr val="tx1"/>
                </a:solidFill>
                <a:latin typeface="+mn-lt"/>
                <a:ea typeface="+mn-ea"/>
                <a:cs typeface="+mn-cs"/>
              </a:rPr>
              <a:t>Конечно, организовывать ежедневные семейные трапезы нелегко, однако возможно. Предлагаем вам </a:t>
            </a:r>
            <a:r>
              <a:rPr lang="ru-RU" sz="1200" b="1" kern="1200" dirty="0" smtClean="0">
                <a:solidFill>
                  <a:schemeClr val="tx1"/>
                </a:solidFill>
                <a:latin typeface="+mn-lt"/>
                <a:ea typeface="+mn-ea"/>
                <a:cs typeface="+mn-cs"/>
              </a:rPr>
              <a:t>пять простых шагов</a:t>
            </a:r>
            <a:r>
              <a:rPr lang="ru-RU" sz="1200" kern="1200" dirty="0" smtClean="0">
                <a:solidFill>
                  <a:schemeClr val="tx1"/>
                </a:solidFill>
                <a:latin typeface="+mn-lt"/>
                <a:ea typeface="+mn-ea"/>
                <a:cs typeface="+mn-cs"/>
              </a:rPr>
              <a:t> в сторону здорового питания и выработки новых полезных привычек:</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29</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1. Во-первых, вам нужно </a:t>
            </a:r>
            <a:r>
              <a:rPr lang="ru-RU" sz="1200" b="1" kern="1200" dirty="0" smtClean="0">
                <a:solidFill>
                  <a:schemeClr val="tx1"/>
                </a:solidFill>
                <a:latin typeface="+mn-lt"/>
                <a:ea typeface="+mn-ea"/>
                <a:cs typeface="+mn-cs"/>
              </a:rPr>
              <a:t>убедить супруга</a:t>
            </a:r>
            <a:r>
              <a:rPr lang="ru-RU" sz="1200" kern="1200" dirty="0" smtClean="0">
                <a:solidFill>
                  <a:schemeClr val="tx1"/>
                </a:solidFill>
                <a:latin typeface="+mn-lt"/>
                <a:ea typeface="+mn-ea"/>
                <a:cs typeface="+mn-cs"/>
              </a:rPr>
              <a:t> принимать участие в семейных трапезах. Для этого к вашим услугам – немалое количество информации в Интернете, в специальной литературе, и даже у врачей и психологов.</a:t>
            </a:r>
          </a:p>
          <a:p>
            <a:r>
              <a:rPr lang="ru-RU" sz="1200" kern="1200" dirty="0" smtClean="0">
                <a:solidFill>
                  <a:schemeClr val="tx1"/>
                </a:solidFill>
                <a:latin typeface="+mn-lt"/>
                <a:ea typeface="+mn-ea"/>
                <a:cs typeface="+mn-cs"/>
              </a:rPr>
              <a:t>Не получается убедить его и объяснить, почему это важно? Начните устраивать ежедневные общие обеды сами, с детьми, - вот увидите, в какой-то момент вашему супругу тоже захочется принимать в этом участие.</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30</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2. Во-вторых, </a:t>
            </a:r>
            <a:r>
              <a:rPr lang="ru-RU" sz="1200" b="1" kern="1200" dirty="0" smtClean="0">
                <a:solidFill>
                  <a:schemeClr val="tx1"/>
                </a:solidFill>
                <a:latin typeface="+mn-lt"/>
                <a:ea typeface="+mn-ea"/>
                <a:cs typeface="+mn-cs"/>
              </a:rPr>
              <a:t>планируйте меню вместе с детьми</a:t>
            </a:r>
            <a:r>
              <a:rPr lang="ru-RU" sz="1200" kern="1200" dirty="0" smtClean="0">
                <a:solidFill>
                  <a:schemeClr val="tx1"/>
                </a:solidFill>
                <a:latin typeface="+mn-lt"/>
                <a:ea typeface="+mn-ea"/>
                <a:cs typeface="+mn-cs"/>
              </a:rPr>
              <a:t>, если они уже достаточно большие для того, чтобы выбирать еду. Даже если у вас дома никогда не было подобных традиций, устройте семейный совет, где вы сможете объяснить, какие изменения ожидают ваших домашних и почему. </a:t>
            </a:r>
          </a:p>
          <a:p>
            <a:r>
              <a:rPr lang="ru-RU" sz="1200" kern="1200" dirty="0" smtClean="0">
                <a:solidFill>
                  <a:schemeClr val="tx1"/>
                </a:solidFill>
                <a:latin typeface="+mn-lt"/>
                <a:ea typeface="+mn-ea"/>
                <a:cs typeface="+mn-cs"/>
              </a:rPr>
              <a:t>Вместе с домочадцами выберите время, в которое вы </a:t>
            </a:r>
            <a:r>
              <a:rPr lang="ru-RU" sz="1200" kern="1200" dirty="0" err="1" smtClean="0">
                <a:solidFill>
                  <a:schemeClr val="tx1"/>
                </a:solidFill>
                <a:latin typeface="+mn-lt"/>
                <a:ea typeface="+mn-ea"/>
                <a:cs typeface="+mn-cs"/>
              </a:rPr>
              <a:t>собираетеь</a:t>
            </a:r>
            <a:r>
              <a:rPr lang="ru-RU" sz="1200" kern="1200" dirty="0" smtClean="0">
                <a:solidFill>
                  <a:schemeClr val="tx1"/>
                </a:solidFill>
                <a:latin typeface="+mn-lt"/>
                <a:ea typeface="+mn-ea"/>
                <a:cs typeface="+mn-cs"/>
              </a:rPr>
              <a:t> обедать, и выясните, что для каждого члена семьи означает понятие «семейный обед». Решите все вместе, как будут распределяться обязанности, кто будет накрывать на стол, кто помоет посуду, и так далее.</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31</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3. Дети и супруг с большей охотой подхватят ваше начинание, если поймут, какие им самим от этого будут </a:t>
            </a:r>
            <a:r>
              <a:rPr lang="ru-RU" sz="1200" b="1" kern="1200" dirty="0" smtClean="0">
                <a:solidFill>
                  <a:schemeClr val="tx1"/>
                </a:solidFill>
                <a:latin typeface="+mn-lt"/>
                <a:ea typeface="+mn-ea"/>
                <a:cs typeface="+mn-cs"/>
              </a:rPr>
              <a:t>польза и выгода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Например, объявите, что теперь каждый член семьи может сам диктовать меню одного обеда в неделю – при условии, что в другие дни они будут есть выбранные другими блюда, разумеется. Но на всякий случай, конечно, скажите всем, что если кому-то совсем не понравится выбранное другим меню, то всегда есть бутерброды.</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32</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4. </a:t>
            </a:r>
            <a:r>
              <a:rPr lang="ru-RU" sz="1200" b="1" kern="1200" dirty="0" smtClean="0">
                <a:solidFill>
                  <a:schemeClr val="tx1"/>
                </a:solidFill>
                <a:latin typeface="+mn-lt"/>
                <a:ea typeface="+mn-ea"/>
                <a:cs typeface="+mn-cs"/>
              </a:rPr>
              <a:t>Будьте гибче</a:t>
            </a:r>
            <a:r>
              <a:rPr lang="ru-RU" sz="1200" kern="1200" dirty="0" smtClean="0">
                <a:solidFill>
                  <a:schemeClr val="tx1"/>
                </a:solidFill>
                <a:latin typeface="+mn-lt"/>
                <a:ea typeface="+mn-ea"/>
                <a:cs typeface="+mn-cs"/>
              </a:rPr>
              <a:t> – если не получается собирать всех ежедневно на общий обед, попробуйте устраивать семейные завтраки или ужины. </a:t>
            </a:r>
          </a:p>
          <a:p>
            <a:r>
              <a:rPr lang="ru-RU" sz="1200" kern="1200" dirty="0" smtClean="0">
                <a:solidFill>
                  <a:schemeClr val="tx1"/>
                </a:solidFill>
                <a:latin typeface="+mn-lt"/>
                <a:ea typeface="+mn-ea"/>
                <a:cs typeface="+mn-cs"/>
              </a:rPr>
              <a:t>Конечно, общий завтрак потребует от вас раннего подъема и различных приготовлений (часть из которых, впрочем, можно сделать вечером накануне), но зато как здорово будет съедать главную трапезу дня всем семейством! Заодно вы будете уверены, что все едят полезную и питательную пищу, а не перехватывают что-то на бегу.</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Иер.31:33 </a:t>
            </a:r>
            <a:br>
              <a:rPr lang="ru-RU" sz="1200" b="1" dirty="0" smtClean="0"/>
            </a:br>
            <a:r>
              <a:rPr lang="ru-RU" sz="1200" b="1" dirty="0" smtClean="0"/>
              <a:t>«Но вот завет, который Я заключу с домом </a:t>
            </a:r>
            <a:r>
              <a:rPr lang="ru-RU" sz="1200" b="1" dirty="0" err="1" smtClean="0"/>
              <a:t>Израилевым</a:t>
            </a:r>
            <a:r>
              <a:rPr lang="ru-RU" sz="1200" b="1" dirty="0" smtClean="0"/>
              <a:t> после тех дней, говорит Господь: вложу закон Мой во внутренность их и на сердцах их напишу его, и буду им Богом, а они будут Моим народом». </a:t>
            </a:r>
          </a:p>
          <a:p>
            <a:r>
              <a:rPr lang="ru-RU" dirty="0" smtClean="0"/>
              <a:t>Семья—это то место, где нужно снять обувь с ног своих, это значит убрать свою гордость, высокомерие, эгоизм. Это то, во что мы часто обуты и что загрязняет нашу семью. Почему, входя в дом, люди снимают обувь? Потому что, ходя по грязи этого мира, мы пачкаемся. Способность грязи—прилипать к нашей обуви. Мы делаем выбор, внести эту грязь в наш дом или оставить за дверью. Чтобы наша семья стала на самом деле Святым местом, как нам нужно отдавать Богу все негативное, что есть еще в нас и получать от Него чистоту, святость, любовь. Если мы наполнены Его содержанием, совсем нетрудно будет отдавать это окружающим, а особенно нашим любимым. Тогда, давая любовь и служа друг другу, мы не напрягаемся, не заставляем себя, это состояние нашего сердца, ведь от избытка сердца говорят уста. </a:t>
            </a:r>
            <a:endParaRPr lang="ru-RU" dirty="0"/>
          </a:p>
        </p:txBody>
      </p:sp>
      <p:sp>
        <p:nvSpPr>
          <p:cNvPr id="4" name="Номер слайда 3"/>
          <p:cNvSpPr>
            <a:spLocks noGrp="1"/>
          </p:cNvSpPr>
          <p:nvPr>
            <p:ph type="sldNum" sz="quarter" idx="10"/>
          </p:nvPr>
        </p:nvSpPr>
        <p:spPr/>
        <p:txBody>
          <a:bodyPr/>
          <a:lstStyle/>
          <a:p>
            <a:fld id="{3E2783BC-59C5-4423-9AD7-C3B7887E2195}"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5. Все, что можно, </a:t>
            </a:r>
            <a:r>
              <a:rPr lang="ru-RU" sz="1200" b="1" kern="1200" dirty="0" smtClean="0">
                <a:solidFill>
                  <a:schemeClr val="tx1"/>
                </a:solidFill>
                <a:latin typeface="+mn-lt"/>
                <a:ea typeface="+mn-ea"/>
                <a:cs typeface="+mn-cs"/>
              </a:rPr>
              <a:t>планируйте и делайте заранее</a:t>
            </a:r>
            <a:r>
              <a:rPr lang="ru-RU" sz="1200" kern="1200" dirty="0" smtClean="0">
                <a:solidFill>
                  <a:schemeClr val="tx1"/>
                </a:solidFill>
                <a:latin typeface="+mn-lt"/>
                <a:ea typeface="+mn-ea"/>
                <a:cs typeface="+mn-cs"/>
              </a:rPr>
              <a:t>. Можно повесить на холодильнике план задуманных обедов на неделю вперед и готовить часть блюд накануне. Самые любимые блюда можно готовить на несколько дней, а некоторые даже замораживать в полуфабрикатном или готовом состоянии.</a:t>
            </a:r>
          </a:p>
          <a:p>
            <a:r>
              <a:rPr lang="ru-RU" sz="1200" kern="1200" dirty="0" smtClean="0">
                <a:solidFill>
                  <a:schemeClr val="tx1"/>
                </a:solidFill>
                <a:latin typeface="+mn-lt"/>
                <a:ea typeface="+mn-ea"/>
                <a:cs typeface="+mn-cs"/>
              </a:rPr>
              <a:t>Вот увидите, как только вы серьезно возьметесь за дело, и если семья вас поддержит, вы вскоре найдете необходимый и удобный ритм работы – для того, чтобы хотя бы раз в день вся семья собиралась за одним столом и получала от этого удовольствие.</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34</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Оказывается, чтобы сделать свою семью счастливой, надо приложить совсем немного усилий — как минимум 5 раз в неделю собираться всем вместе, чтобы поужинать. И при этом выключать телевизор!</a:t>
            </a:r>
          </a:p>
          <a:p>
            <a:r>
              <a:rPr lang="ru-RU" sz="1200" kern="1200" dirty="0" smtClean="0">
                <a:solidFill>
                  <a:schemeClr val="tx1"/>
                </a:solidFill>
                <a:latin typeface="+mn-lt"/>
                <a:ea typeface="+mn-ea"/>
                <a:cs typeface="+mn-cs"/>
              </a:rPr>
              <a:t>У Лизы и Майка </a:t>
            </a:r>
            <a:r>
              <a:rPr lang="ru-RU" sz="1200" kern="1200" dirty="0" err="1" smtClean="0">
                <a:solidFill>
                  <a:schemeClr val="tx1"/>
                </a:solidFill>
                <a:latin typeface="+mn-lt"/>
                <a:ea typeface="+mn-ea"/>
                <a:cs typeface="+mn-cs"/>
              </a:rPr>
              <a:t>Никкель</a:t>
            </a:r>
            <a:r>
              <a:rPr lang="ru-RU" sz="1200" kern="1200" dirty="0" smtClean="0">
                <a:solidFill>
                  <a:schemeClr val="tx1"/>
                </a:solidFill>
                <a:latin typeface="+mn-lt"/>
                <a:ea typeface="+mn-ea"/>
                <a:cs typeface="+mn-cs"/>
              </a:rPr>
              <a:t> из Канзаса есть такое правило — каждый вечер за ужином они и трое их детей рассказывают по 2 истории — самое положительное и самое отрицательное событие за день. Слишком сложно? Зато уводит разговор в сторону от банального "</a:t>
            </a:r>
            <a:r>
              <a:rPr lang="ru-RU" sz="1200" kern="1200" dirty="0" err="1" smtClean="0">
                <a:solidFill>
                  <a:schemeClr val="tx1"/>
                </a:solidFill>
                <a:latin typeface="+mn-lt"/>
                <a:ea typeface="+mn-ea"/>
                <a:cs typeface="+mn-cs"/>
              </a:rPr>
              <a:t>как-дела-все-хорошо</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"Мы никогда не задаем вопросы, требующие ответа да или нет", — говорит глава семьи, Майк. — "Надо построить беседу так, чтобы все захотели высказаться". Сами о том не подозревая, супруги Никель применяют на практике основные рекомендации психолога Барбары Керр (</a:t>
            </a:r>
            <a:r>
              <a:rPr lang="ru-RU" sz="1200" kern="1200" dirty="0" err="1" smtClean="0">
                <a:solidFill>
                  <a:schemeClr val="tx1"/>
                </a:solidFill>
                <a:latin typeface="+mn-lt"/>
                <a:ea typeface="+mn-ea"/>
                <a:cs typeface="+mn-cs"/>
              </a:rPr>
              <a:t>Barbara</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Kerr</a:t>
            </a:r>
            <a:r>
              <a:rPr lang="ru-RU" sz="1200" kern="1200" dirty="0" smtClean="0">
                <a:solidFill>
                  <a:schemeClr val="tx1"/>
                </a:solidFill>
                <a:latin typeface="+mn-lt"/>
                <a:ea typeface="+mn-ea"/>
                <a:cs typeface="+mn-cs"/>
              </a:rPr>
              <a:t>) из Канзасского университета, на протяжении нескольких лет изучавшую психологию счастливых семей.</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35</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Исследование Барбары Керр доказало то, о чем Толстой писал еще 120 лет назад: все счастливые семьи счастливы одинаково. И "одинаковость" эта в следующем:</a:t>
            </a:r>
          </a:p>
          <a:p>
            <a:r>
              <a:rPr lang="ru-RU" sz="1200" kern="1200" dirty="0" smtClean="0">
                <a:solidFill>
                  <a:schemeClr val="tx1"/>
                </a:solidFill>
                <a:latin typeface="+mn-lt"/>
                <a:ea typeface="+mn-ea"/>
                <a:cs typeface="+mn-cs"/>
              </a:rPr>
              <a:t>Во всех счастливых семьях есть традиция собираться вечером за ужином для общения. Общаться можно на любые темы — обсуждать новости, события за день, или поступить так, как делается в семье </a:t>
            </a:r>
            <a:r>
              <a:rPr lang="ru-RU" sz="1200" kern="1200" dirty="0" err="1" smtClean="0">
                <a:solidFill>
                  <a:schemeClr val="tx1"/>
                </a:solidFill>
                <a:latin typeface="+mn-lt"/>
                <a:ea typeface="+mn-ea"/>
                <a:cs typeface="+mn-cs"/>
              </a:rPr>
              <a:t>Никкель</a:t>
            </a:r>
            <a:r>
              <a:rPr lang="ru-RU" sz="1200" kern="1200" dirty="0" smtClean="0">
                <a:solidFill>
                  <a:schemeClr val="tx1"/>
                </a:solidFill>
                <a:latin typeface="+mn-lt"/>
                <a:ea typeface="+mn-ea"/>
                <a:cs typeface="+mn-cs"/>
              </a:rPr>
              <a:t>. Есть только 2 условия — такие "посиделки" за ужином, согласно исследованию </a:t>
            </a:r>
            <a:r>
              <a:rPr lang="ru-RU" sz="1200" kern="1200" dirty="0" err="1" smtClean="0">
                <a:solidFill>
                  <a:schemeClr val="tx1"/>
                </a:solidFill>
                <a:latin typeface="+mn-lt"/>
                <a:ea typeface="+mn-ea"/>
                <a:cs typeface="+mn-cs"/>
              </a:rPr>
              <a:t>Мириам</a:t>
            </a:r>
            <a:r>
              <a:rPr lang="ru-RU" sz="1200" kern="1200" dirty="0" smtClean="0">
                <a:solidFill>
                  <a:schemeClr val="tx1"/>
                </a:solidFill>
                <a:latin typeface="+mn-lt"/>
                <a:ea typeface="+mn-ea"/>
                <a:cs typeface="+mn-cs"/>
              </a:rPr>
              <a:t> Вайнштейн (</a:t>
            </a:r>
            <a:r>
              <a:rPr lang="ru-RU" sz="1200" kern="1200" dirty="0" err="1" smtClean="0">
                <a:solidFill>
                  <a:schemeClr val="tx1"/>
                </a:solidFill>
                <a:latin typeface="+mn-lt"/>
                <a:ea typeface="+mn-ea"/>
                <a:cs typeface="+mn-cs"/>
              </a:rPr>
              <a:t>Miriam</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Weinstein</a:t>
            </a:r>
            <a:r>
              <a:rPr lang="ru-RU" sz="1200" kern="1200" dirty="0" smtClean="0">
                <a:solidFill>
                  <a:schemeClr val="tx1"/>
                </a:solidFill>
                <a:latin typeface="+mn-lt"/>
                <a:ea typeface="+mn-ea"/>
                <a:cs typeface="+mn-cs"/>
              </a:rPr>
              <a:t>), психолога и автора книги "Удивительная сила семейных трапез", должны происходить не реже, чем 5 раз в неделю. И телевизор на время ужина лучше выключать! Если вы поглощены сериальными страстями на экране телевизора, разговор "по душам" за ужином никогда не состоится!</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36</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Преимущества совместных семейных ужинов огромны, считает Барбара Керр.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Во-первых, это помощь детям, овладевающим языком. Им, конечно, надо читать книжки, но с ними надо и разговаривать — а когда еще это делать, как не во время ужина!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Во-вторых, такие семейные ужины дают чувство семейной сплоченности. Даже если за ужином обсуждается крайне неприятная ситуация, у членов семьи остается уверенность, что вместе можно преодолеть трудные времена.</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37</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 который раз доказано — счастье не в деньгах</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счастливых семей есть и другие отличительные особенности. Любопытно, что они не связаны ни с экономическим статусом семьи, ни с положением в обществе, ни с религиозной или этнической принадлежностью членов семьи.</a:t>
            </a:r>
          </a:p>
          <a:p>
            <a:r>
              <a:rPr lang="ru-RU" sz="1200" kern="1200" dirty="0" smtClean="0">
                <a:solidFill>
                  <a:schemeClr val="tx1"/>
                </a:solidFill>
                <a:latin typeface="+mn-lt"/>
                <a:ea typeface="+mn-ea"/>
                <a:cs typeface="+mn-cs"/>
              </a:rPr>
              <a:t>Помимо дел, связанных с заботой о детях, у матери и отца в счастливых семьях обязательно есть свои собственные увлечения. Иногда ходит играть в футбол с друзьями. И Лиза считает, что "детям идет только на пользу, если они видят, что родители не отказываются ради них от своих интересов".</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38</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 каждого члена счастливой семьи в доме есть свой уголок, где можно побыть в одиночестве. И есть место, где семья традиционно собирается вместе — чаще всего это кухня.</a:t>
            </a:r>
          </a:p>
          <a:p>
            <a:r>
              <a:rPr lang="ru-RU" sz="1200" kern="1200" dirty="0" smtClean="0">
                <a:solidFill>
                  <a:schemeClr val="tx1"/>
                </a:solidFill>
                <a:latin typeface="+mn-lt"/>
                <a:ea typeface="+mn-ea"/>
                <a:cs typeface="+mn-cs"/>
              </a:rPr>
              <a:t>В счастливой семье очень мало жестких правил поведения. И чем меньше, тем лучше! "В несчастных семьях правило изобретается для любого пустяка", — считают</a:t>
            </a:r>
            <a:r>
              <a:rPr lang="ru-RU" sz="1200" kern="1200" baseline="0" dirty="0" smtClean="0">
                <a:solidFill>
                  <a:schemeClr val="tx1"/>
                </a:solidFill>
                <a:latin typeface="+mn-lt"/>
                <a:ea typeface="+mn-ea"/>
                <a:cs typeface="+mn-cs"/>
              </a:rPr>
              <a:t> психологи.</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39</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Самое счастливое воспоминание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Какое ваше самое счастливое воспоминание о браке?</a:t>
            </a:r>
          </a:p>
          <a:p>
            <a:r>
              <a:rPr lang="ru-RU" sz="1200" kern="1200" dirty="0" smtClean="0">
                <a:solidFill>
                  <a:schemeClr val="tx1"/>
                </a:solidFill>
                <a:latin typeface="+mn-lt"/>
                <a:ea typeface="+mn-ea"/>
                <a:cs typeface="+mn-cs"/>
              </a:rPr>
              <a:t>Этот интересный вопрос был адресован   девяностолетней женщине в день ее рождения. В тот день все соседи собрались, чтобы чествовать именинницу.</a:t>
            </a:r>
          </a:p>
          <a:p>
            <a:r>
              <a:rPr lang="ru-RU" sz="1200" kern="1200" dirty="0" smtClean="0">
                <a:solidFill>
                  <a:schemeClr val="tx1"/>
                </a:solidFill>
                <a:latin typeface="+mn-lt"/>
                <a:ea typeface="+mn-ea"/>
                <a:cs typeface="+mn-cs"/>
              </a:rPr>
              <a:t>Номером один праздничной программы шел великолепный трехъярусный кокосовый торт. В центре горели девять свечей. (Ей легче будет задуть девять, чем девяносто". Удачная мысль!)</a:t>
            </a:r>
          </a:p>
          <a:p>
            <a:r>
              <a:rPr lang="ru-RU" sz="1200" kern="1200" dirty="0" smtClean="0">
                <a:solidFill>
                  <a:schemeClr val="tx1"/>
                </a:solidFill>
                <a:latin typeface="+mn-lt"/>
                <a:ea typeface="+mn-ea"/>
                <a:cs typeface="+mn-cs"/>
              </a:rPr>
              <a:t>Потом были поздравления, смех и веселье. Бабушка  разворачивала подарки. И тут кто-то задал ей этот глубокомысленный вопрос: "Скажите, какое воспоминание за все годы вы считаете самым счастливым?"</a:t>
            </a:r>
          </a:p>
          <a:p>
            <a:r>
              <a:rPr lang="ru-RU" sz="1200" kern="1200" dirty="0" smtClean="0">
                <a:solidFill>
                  <a:schemeClr val="tx1"/>
                </a:solidFill>
                <a:latin typeface="+mn-lt"/>
                <a:ea typeface="+mn-ea"/>
                <a:cs typeface="+mn-cs"/>
              </a:rPr>
              <a:t>Вопрос прозвучал естественно. Все замолчали и стали ждать.</a:t>
            </a:r>
          </a:p>
          <a:p>
            <a:r>
              <a:rPr lang="ru-RU" sz="1200" kern="1200" dirty="0" smtClean="0">
                <a:solidFill>
                  <a:schemeClr val="tx1"/>
                </a:solidFill>
                <a:latin typeface="+mn-lt"/>
                <a:ea typeface="+mn-ea"/>
                <a:cs typeface="+mn-cs"/>
              </a:rPr>
              <a:t>Что она скажет?</a:t>
            </a:r>
          </a:p>
          <a:p>
            <a:r>
              <a:rPr lang="ru-RU" sz="1200" kern="1200" dirty="0" smtClean="0">
                <a:solidFill>
                  <a:schemeClr val="tx1"/>
                </a:solidFill>
                <a:latin typeface="+mn-lt"/>
                <a:ea typeface="+mn-ea"/>
                <a:cs typeface="+mn-cs"/>
              </a:rPr>
              <a:t>Знаете, что ответила эта женщина?</a:t>
            </a:r>
          </a:p>
          <a:p>
            <a:r>
              <a:rPr lang="ru-RU" sz="1200" kern="1200" dirty="0" smtClean="0">
                <a:solidFill>
                  <a:schemeClr val="tx1"/>
                </a:solidFill>
                <a:latin typeface="+mn-lt"/>
                <a:ea typeface="+mn-ea"/>
                <a:cs typeface="+mn-cs"/>
              </a:rPr>
              <a:t>(Нужно сказать, что вот уже семнадцать лет она была вдовой.)</a:t>
            </a:r>
          </a:p>
          <a:p>
            <a:r>
              <a:rPr lang="ru-RU" sz="1200" kern="1200" dirty="0" smtClean="0">
                <a:solidFill>
                  <a:schemeClr val="tx1"/>
                </a:solidFill>
                <a:latin typeface="+mn-lt"/>
                <a:ea typeface="+mn-ea"/>
                <a:cs typeface="+mn-cs"/>
              </a:rPr>
              <a:t>Без тени сомнения она заявила: "О, это легко! Это все то время, когда мы с семьей сидели на заднем крыльце и разговаривали".</a:t>
            </a:r>
          </a:p>
          <a:p>
            <a:r>
              <a:rPr lang="ru-RU" sz="1200" kern="1200" dirty="0" smtClean="0">
                <a:solidFill>
                  <a:schemeClr val="tx1"/>
                </a:solidFill>
                <a:latin typeface="+mn-lt"/>
                <a:ea typeface="+mn-ea"/>
                <a:cs typeface="+mn-cs"/>
              </a:rPr>
              <a:t>Глубокомысленный вопрос, правда? Какими будут наши счастливые воспоминания, когда нам будет по девяносто? Одно совершенно определенно почти для всех - счастливые воспоминания будут сосредоточены вокруг человеческих взаимоотношений.</a:t>
            </a:r>
          </a:p>
          <a:p>
            <a:r>
              <a:rPr lang="ru-RU" sz="1200" kern="1200" dirty="0" smtClean="0">
                <a:solidFill>
                  <a:schemeClr val="tx1"/>
                </a:solidFill>
                <a:latin typeface="+mn-lt"/>
                <a:ea typeface="+mn-ea"/>
                <a:cs typeface="+mn-cs"/>
              </a:rPr>
              <a:t>Разговоры с любимыми людьми. Возможность слушать и быть выслушанным. Смех вместе, плач и раздумья вместе, а также милые дружеские разговоры за чашкой чая  пирогом.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Неважно, как мы назовем это. Под любым названием в возрасте девяноста лет (или в любом другом) самые теплые воспоминания будут сиять добрым человеческим чувством.</a:t>
            </a:r>
          </a:p>
          <a:p>
            <a:endParaRPr lang="ru-RU" sz="1200" dirty="0" smtClean="0"/>
          </a:p>
          <a:p>
            <a:r>
              <a:rPr lang="ru-RU" sz="1200" dirty="0" smtClean="0"/>
              <a:t>Обедайте в кругу семьи </a:t>
            </a:r>
            <a:r>
              <a:rPr lang="en-US" sz="1200" dirty="0" smtClean="0"/>
              <a:t>4-5 </a:t>
            </a:r>
            <a:r>
              <a:rPr lang="ru-RU" sz="1200" dirty="0" smtClean="0"/>
              <a:t>раз в неделю</a:t>
            </a:r>
            <a:endParaRPr lang="en-US" sz="1200" dirty="0" smtClean="0"/>
          </a:p>
          <a:p>
            <a:r>
              <a:rPr lang="ru-RU" sz="1200" dirty="0" smtClean="0"/>
              <a:t>Пусть это станет событием!</a:t>
            </a:r>
            <a:endParaRPr lang="en-US" sz="1200" dirty="0" smtClean="0"/>
          </a:p>
          <a:p>
            <a:r>
              <a:rPr lang="ru-RU" sz="1200" dirty="0" smtClean="0"/>
              <a:t>Посвятите обеду не менее часа, чтобы покушать, поговорить и вместе убрать посуду</a:t>
            </a:r>
            <a:r>
              <a:rPr lang="en-US" sz="1200" dirty="0" smtClean="0"/>
              <a:t>.</a:t>
            </a:r>
          </a:p>
          <a:p>
            <a:r>
              <a:rPr lang="ru-RU" sz="1200" dirty="0" smtClean="0"/>
              <a:t>Пусть подготовка к обеду станет семейным мероприятием. У каждого должны быть свои обязанности для его подготовки</a:t>
            </a:r>
            <a:r>
              <a:rPr lang="en-US" dirty="0" smtClean="0"/>
              <a:t>.</a:t>
            </a: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1. На что клад, коли в семье лад.                  </a:t>
            </a:r>
            <a:endParaRPr lang="ru-RU" sz="1200" b="1" dirty="0" smtClean="0">
              <a:solidFill>
                <a:srgbClr val="004635"/>
              </a:solidFill>
              <a:ea typeface="Calibri" pitchFamily="34" charset="0"/>
              <a:cs typeface="Times New Roman" pitchFamily="18" charset="0"/>
            </a:endParaRP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2. В семье и каша гуще.</a:t>
            </a:r>
            <a:endParaRPr lang="ru-RU" sz="1200" b="1" dirty="0" smtClean="0">
              <a:solidFill>
                <a:srgbClr val="004635"/>
              </a:solidFill>
              <a:ea typeface="Calibri" pitchFamily="34" charset="0"/>
              <a:cs typeface="Times New Roman" pitchFamily="18" charset="0"/>
            </a:endParaRP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3. Вся семья вместе, так и душа на месте.   </a:t>
            </a:r>
            <a:endParaRPr lang="ru-RU" sz="1200" b="1" dirty="0" smtClean="0">
              <a:solidFill>
                <a:srgbClr val="004635"/>
              </a:solidFill>
              <a:ea typeface="Calibri" pitchFamily="34" charset="0"/>
              <a:cs typeface="Times New Roman" pitchFamily="18" charset="0"/>
            </a:endParaRP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4. Яблоко от яблони недалеко падает.	</a:t>
            </a:r>
            <a:endParaRPr lang="ru-RU" sz="1200" b="1" dirty="0" smtClean="0">
              <a:solidFill>
                <a:srgbClr val="004635"/>
              </a:solidFill>
              <a:ea typeface="Calibri" pitchFamily="34" charset="0"/>
              <a:cs typeface="Times New Roman" pitchFamily="18" charset="0"/>
            </a:endParaRP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5. Согласную семью и горе не берет.	 </a:t>
            </a:r>
            <a:endParaRPr lang="ru-RU" sz="1200" b="1" dirty="0" smtClean="0">
              <a:solidFill>
                <a:srgbClr val="004635"/>
              </a:solidFill>
              <a:ea typeface="Calibri" pitchFamily="34" charset="0"/>
              <a:cs typeface="Times New Roman" pitchFamily="18" charset="0"/>
            </a:endParaRP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6. В семье любовь да совет, так и нужды нет.</a:t>
            </a:r>
            <a:endParaRPr lang="ru-RU" sz="1200" b="1" dirty="0" smtClean="0">
              <a:solidFill>
                <a:srgbClr val="004635"/>
              </a:solidFill>
              <a:ea typeface="Calibri" pitchFamily="34" charset="0"/>
              <a:cs typeface="Times New Roman" pitchFamily="18" charset="0"/>
            </a:endParaRPr>
          </a:p>
          <a:p>
            <a:pPr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7. Семья - печка: как холодно, все к ней собираются.</a:t>
            </a:r>
            <a:endParaRPr lang="ru-RU" sz="1200" b="1" dirty="0" smtClean="0">
              <a:solidFill>
                <a:srgbClr val="004635"/>
              </a:solidFill>
              <a:ea typeface="Calibri" pitchFamily="34" charset="0"/>
              <a:cs typeface="Times New Roman" pitchFamily="18" charset="0"/>
            </a:endParaRPr>
          </a:p>
          <a:p>
            <a:pPr algn="just" eaLnBrk="0" hangingPunct="0">
              <a:tabLst>
                <a:tab pos="2822575" algn="l"/>
              </a:tabLst>
            </a:pPr>
            <a:r>
              <a:rPr lang="ru-RU" sz="1200" b="1" dirty="0" smtClean="0">
                <a:solidFill>
                  <a:srgbClr val="004635"/>
                </a:solidFill>
                <a:latin typeface="Times New Roman" pitchFamily="18" charset="0"/>
                <a:ea typeface="Calibri" pitchFamily="34" charset="0"/>
                <a:cs typeface="Times New Roman" pitchFamily="18" charset="0"/>
              </a:rPr>
              <a:t>8. Дружная семья и землю превращает в золото</a:t>
            </a:r>
            <a:r>
              <a:rPr lang="ru-RU" sz="1100" b="1" dirty="0" smtClean="0">
                <a:solidFill>
                  <a:srgbClr val="004635"/>
                </a:solidFill>
                <a:latin typeface="Times New Roman" pitchFamily="18" charset="0"/>
                <a:ea typeface="Calibri" pitchFamily="34" charset="0"/>
                <a:cs typeface="Times New Roman" pitchFamily="18" charset="0"/>
              </a:rPr>
              <a:t>.</a:t>
            </a:r>
          </a:p>
          <a:p>
            <a:pPr algn="just" eaLnBrk="0" hangingPunct="0">
              <a:tabLst>
                <a:tab pos="2822575" algn="l"/>
              </a:tabLst>
            </a:pPr>
            <a:endParaRPr lang="ru-RU" sz="1100" b="1" dirty="0" smtClean="0">
              <a:solidFill>
                <a:srgbClr val="004635"/>
              </a:solidFill>
              <a:ea typeface="Calibri" pitchFamily="34" charset="0"/>
              <a:cs typeface="Times New Roman" pitchFamily="18" charset="0"/>
            </a:endParaRPr>
          </a:p>
          <a:p>
            <a:r>
              <a:rPr lang="ru-RU" sz="1200" b="1"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40</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Оба родителя в счастливой семье работают — неважно, в офисе или из дома. Детям позволяется брать на себя ответственность — особенно за пределами дома. Даже в подростковом возрасте они зачастую путешествуют в одиночку.</a:t>
            </a:r>
          </a:p>
          <a:p>
            <a:r>
              <a:rPr lang="ru-RU" sz="1200" kern="1200" dirty="0" smtClean="0">
                <a:solidFill>
                  <a:schemeClr val="tx1"/>
                </a:solidFill>
                <a:latin typeface="+mn-lt"/>
                <a:ea typeface="+mn-ea"/>
                <a:cs typeface="+mn-cs"/>
              </a:rPr>
              <a:t>Ну, и конечно, в счастливой семье, как и в любой другой, не обходится без конфликтов — но все члены семьи уверены — какой бы силы этот конфликт ни был, семья не развалится!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Согласно нашему опыту, беседуйте, беседуйте, беседуйте...</a:t>
            </a:r>
          </a:p>
          <a:p>
            <a:r>
              <a:rPr lang="ru-RU" sz="1200" kern="1200" dirty="0" smtClean="0">
                <a:solidFill>
                  <a:schemeClr val="tx1"/>
                </a:solidFill>
                <a:latin typeface="+mn-lt"/>
                <a:ea typeface="+mn-ea"/>
                <a:cs typeface="+mn-cs"/>
              </a:rPr>
              <a:t> разговаривайте, разговаривайте, разговаривайте... </a:t>
            </a:r>
          </a:p>
          <a:p>
            <a:r>
              <a:rPr lang="ru-RU" sz="1200" kern="1200" dirty="0" smtClean="0">
                <a:solidFill>
                  <a:schemeClr val="tx1"/>
                </a:solidFill>
                <a:latin typeface="+mn-lt"/>
                <a:ea typeface="+mn-ea"/>
                <a:cs typeface="+mn-cs"/>
              </a:rPr>
              <a:t>слушайте, слушайте, слушайте. Для верующего это наполнено особым смыслом. Если Бог - это Любовь, как сказал Иисус, тогда так же верно и следующее: чем больше мы строим каналов, по которым Его любовь может вливаться в нашу любовь, тем больше будет наша любовь.</a:t>
            </a:r>
          </a:p>
          <a:p>
            <a:r>
              <a:rPr lang="ru-RU" sz="1200" kern="1200" dirty="0" smtClean="0">
                <a:solidFill>
                  <a:schemeClr val="tx1"/>
                </a:solidFill>
                <a:latin typeface="+mn-lt"/>
                <a:ea typeface="+mn-ea"/>
                <a:cs typeface="+mn-cs"/>
              </a:rPr>
              <a:t>Неважно, каким образом вы придете к этому, но мы желаем вам вместе развивать вашу уникальную любовь в лучшем ее вечном варианте. Найдите ее, берегите ее, держите ее открытой и никогда не теряйте ее. Чтобы через дни, недели, года вы тоже могли бы сказать словами Священного Писания:</a:t>
            </a:r>
          </a:p>
          <a:p>
            <a:r>
              <a:rPr lang="ru-RU" sz="1200" kern="1200" dirty="0" smtClean="0">
                <a:solidFill>
                  <a:schemeClr val="tx1"/>
                </a:solidFill>
                <a:latin typeface="+mn-lt"/>
                <a:ea typeface="+mn-ea"/>
                <a:cs typeface="+mn-cs"/>
              </a:rPr>
              <a:t>"Бог... по Своей великой любви, которою возлюбил нас... оживотворил со Христом... и воскресил с Ним, и посадил на небесах во Христе Иисусе" (</a:t>
            </a:r>
            <a:r>
              <a:rPr lang="ru-RU" sz="1200" kern="1200" dirty="0" err="1" smtClean="0">
                <a:solidFill>
                  <a:schemeClr val="tx1"/>
                </a:solidFill>
                <a:latin typeface="+mn-lt"/>
                <a:ea typeface="+mn-ea"/>
                <a:cs typeface="+mn-cs"/>
              </a:rPr>
              <a:t>Еф</a:t>
            </a:r>
            <a:r>
              <a:rPr lang="ru-RU" sz="1200" kern="1200" dirty="0" smtClean="0">
                <a:solidFill>
                  <a:schemeClr val="tx1"/>
                </a:solidFill>
                <a:latin typeface="+mn-lt"/>
                <a:ea typeface="+mn-ea"/>
                <a:cs typeface="+mn-cs"/>
              </a:rPr>
              <a:t>. 2:4-6).</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41</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только Бог не построит ваш семейный очаг, ваши попытки будут напрасными! Ваш брак начинался со слов: "Дорогие возлюбленные! Мы собрались здесь в присутствии Божьем, чтобы соединить этого мужчину и эту женщину в святом брачном союзе, который был установлен Богом". Никогда не забывайте этого. Это не демонстрация модной одежды, не собрание высшего общества и не традиционные посиделки. Мы собрались вместе, чтобы учредить новый дом, в котором только Сам Господь может завершить Свою цель и исполнить Свой план".</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C3612D-7B21-4B17-B6A7-4633081CD06C}" type="slidenum">
              <a:rPr lang="ru-RU" smtClean="0"/>
              <a:pPr/>
              <a:t>42</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Нам нужен дом, где две жизни соединены Святой Любовью, которая больше, чем наша любовь.</a:t>
            </a:r>
          </a:p>
          <a:p>
            <a:r>
              <a:rPr lang="ru-RU" sz="1200" kern="1200" dirty="0" smtClean="0">
                <a:solidFill>
                  <a:schemeClr val="tx1"/>
                </a:solidFill>
                <a:latin typeface="+mn-lt"/>
                <a:ea typeface="+mn-ea"/>
                <a:cs typeface="+mn-cs"/>
              </a:rPr>
              <a:t>Мы  надеемся, что ваше плавание будет благополучным в спокойных водах семейного счастья. Счастливого пути! Пусть вам улыбнется удача! Пусть вам повезет!</a:t>
            </a:r>
          </a:p>
          <a:p>
            <a:r>
              <a:rPr lang="ru-RU" sz="1200" kern="1200" dirty="0" smtClean="0">
                <a:solidFill>
                  <a:schemeClr val="tx1"/>
                </a:solidFill>
                <a:latin typeface="+mn-lt"/>
                <a:ea typeface="+mn-ea"/>
                <a:cs typeface="+mn-cs"/>
              </a:rPr>
              <a:t>Мы желаем вам  самого большого счастья и всего лучшего, что может изобрести человеческий ум. </a:t>
            </a:r>
            <a:r>
              <a:rPr lang="ru-RU" sz="1200" b="1" kern="1200" dirty="0" smtClean="0">
                <a:solidFill>
                  <a:schemeClr val="tx1"/>
                </a:solidFill>
                <a:latin typeface="+mn-lt"/>
                <a:ea typeface="+mn-ea"/>
                <a:cs typeface="+mn-cs"/>
              </a:rPr>
              <a:t>Но если меня попросят высказать лишь одно пожелание, то я желаю вам научиться быть открытыми для Божьей любви.</a:t>
            </a:r>
          </a:p>
          <a:p>
            <a:r>
              <a:rPr lang="ru-RU" sz="1200" kern="1200" dirty="0" smtClean="0">
                <a:solidFill>
                  <a:schemeClr val="tx1"/>
                </a:solidFill>
                <a:latin typeface="+mn-lt"/>
                <a:ea typeface="+mn-ea"/>
                <a:cs typeface="+mn-cs"/>
              </a:rPr>
              <a:t>Истина заключается в том, что Бог никогда не перестает любить нас. Он всегда с нами: стучится, ждет, надеется.</a:t>
            </a:r>
          </a:p>
          <a:p>
            <a:r>
              <a:rPr lang="ru-RU" sz="1200" kern="1200" dirty="0" smtClean="0">
                <a:solidFill>
                  <a:schemeClr val="tx1"/>
                </a:solidFill>
                <a:latin typeface="+mn-lt"/>
                <a:ea typeface="+mn-ea"/>
                <a:cs typeface="+mn-cs"/>
              </a:rPr>
              <a:t>В свете этой истины каждый брак нуждается в настройке на одну волну с вечностью. Когда вы выполните свою часть соглашения. Он выполнит Свою. Он соединит вашу любовь со Своей в священном тройственном союзе.</a:t>
            </a:r>
          </a:p>
          <a:p>
            <a:r>
              <a:rPr lang="ru-RU" sz="1200" kern="1200" dirty="0" smtClean="0">
                <a:solidFill>
                  <a:schemeClr val="tx1"/>
                </a:solidFill>
                <a:latin typeface="+mn-lt"/>
                <a:ea typeface="+mn-ea"/>
                <a:cs typeface="+mn-cs"/>
              </a:rPr>
              <a:t>Те, кто испытал это, могут сказать, что нет более высокой любви.</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43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Семья - это средоточие всякой деятельности. Общество состоит из семей и является таким, каким главы семей его делают. Из сердца - "источники жизни"; а сердцем общества и нации является семья. Благополучие общества, успех церкви и процветание нации зависят от влияния семьи. </a:t>
            </a:r>
          </a:p>
          <a:p>
            <a:r>
              <a:rPr lang="ru-RU" sz="1200" b="1" kern="1200" dirty="0" smtClean="0">
                <a:solidFill>
                  <a:schemeClr val="tx1"/>
                </a:solidFill>
                <a:latin typeface="+mn-lt"/>
                <a:ea typeface="+mn-ea"/>
                <a:cs typeface="+mn-cs"/>
              </a:rPr>
              <a:t>Чудесный прообраз неба</a:t>
            </a:r>
            <a:r>
              <a:rPr lang="ru-RU" sz="1200" kern="1200" dirty="0" smtClean="0">
                <a:solidFill>
                  <a:schemeClr val="tx1"/>
                </a:solidFill>
                <a:latin typeface="+mn-lt"/>
                <a:ea typeface="+mn-ea"/>
                <a:cs typeface="+mn-cs"/>
              </a:rPr>
              <a:t>. - Семья во всем должна поступать так, как говорит об этом Божье Слово. Она должна стать частичкой неба на земле, местом, где любовь не подавляется грубостью, но, наоборот, лелеется. Наше счастье зависит от того, насколько мы будем проявлять любовь, сочувствие и истинную учтивость друг к другу.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Чудесным прообразом неба станет дом, которым руководит Дух Господень. Исполняя волю Божью, муж и жена будут уважать друг друга, питать взаимную любовь и доверие4.</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Важность атмосферы, царящей в семье. - Атмосфера, которую создают отцы и матери, наполняет весь дом и ощущается в каждом его уголке.</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Чтоб дом был счастливым, наполненным лаской,</a:t>
            </a:r>
          </a:p>
          <a:p>
            <a:r>
              <a:rPr lang="ru-RU" sz="1200" kern="1200" dirty="0" smtClean="0">
                <a:solidFill>
                  <a:schemeClr val="tx1"/>
                </a:solidFill>
                <a:latin typeface="+mn-lt"/>
                <a:ea typeface="+mn-ea"/>
                <a:cs typeface="+mn-cs"/>
              </a:rPr>
              <a:t>Я дам вам рецепт под названием «Сказка».</a:t>
            </a:r>
          </a:p>
          <a:p>
            <a:r>
              <a:rPr lang="ru-RU" sz="1200" kern="1200" dirty="0" smtClean="0">
                <a:solidFill>
                  <a:schemeClr val="tx1"/>
                </a:solidFill>
                <a:latin typeface="+mn-lt"/>
                <a:ea typeface="+mn-ea"/>
                <a:cs typeface="+mn-cs"/>
              </a:rPr>
              <a:t>Не сложный, но верный его соблюдайте.</a:t>
            </a:r>
          </a:p>
          <a:p>
            <a:r>
              <a:rPr lang="ru-RU" sz="1200" kern="1200" dirty="0" smtClean="0">
                <a:solidFill>
                  <a:schemeClr val="tx1"/>
                </a:solidFill>
                <a:latin typeface="+mn-lt"/>
                <a:ea typeface="+mn-ea"/>
                <a:cs typeface="+mn-cs"/>
              </a:rPr>
              <a:t>Согласны? Ну что же, тогда приступайте.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Шесть чашек ЛЮБВИ вы смешайте с ЗАБОТОЙ,</a:t>
            </a:r>
          </a:p>
          <a:p>
            <a:r>
              <a:rPr lang="ru-RU" sz="1200" kern="1200" dirty="0" smtClean="0">
                <a:solidFill>
                  <a:schemeClr val="tx1"/>
                </a:solidFill>
                <a:latin typeface="+mn-lt"/>
                <a:ea typeface="+mn-ea"/>
                <a:cs typeface="+mn-cs"/>
              </a:rPr>
              <a:t>Три ложки ДОВЕРИЯ, чашку РАБОТЫ,</a:t>
            </a:r>
          </a:p>
          <a:p>
            <a:r>
              <a:rPr lang="ru-RU" sz="1200" kern="1200" dirty="0" smtClean="0">
                <a:solidFill>
                  <a:schemeClr val="tx1"/>
                </a:solidFill>
                <a:latin typeface="+mn-lt"/>
                <a:ea typeface="+mn-ea"/>
                <a:cs typeface="+mn-cs"/>
              </a:rPr>
              <a:t>Две чашки ПРОЩЕНЬЯ и горсть ДОБРОТЫ, </a:t>
            </a:r>
          </a:p>
          <a:p>
            <a:r>
              <a:rPr lang="ru-RU" sz="1200" kern="1200" dirty="0" smtClean="0">
                <a:solidFill>
                  <a:schemeClr val="tx1"/>
                </a:solidFill>
                <a:latin typeface="+mn-lt"/>
                <a:ea typeface="+mn-ea"/>
                <a:cs typeface="+mn-cs"/>
              </a:rPr>
              <a:t>Добавьте чуть ВЕРНОСТИ, нежной МЕЧТЫ.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Три чашки НАДЕЖДЫ и ДРУЖБЫ пол миски,</a:t>
            </a:r>
          </a:p>
          <a:p>
            <a:r>
              <a:rPr lang="ru-RU" sz="1200" kern="1200" dirty="0" smtClean="0">
                <a:solidFill>
                  <a:schemeClr val="tx1"/>
                </a:solidFill>
                <a:latin typeface="+mn-lt"/>
                <a:ea typeface="+mn-ea"/>
                <a:cs typeface="+mn-cs"/>
              </a:rPr>
              <a:t>Стакан УВАЖЕНИЯ к старшим и близким.</a:t>
            </a:r>
          </a:p>
          <a:p>
            <a:r>
              <a:rPr lang="ru-RU" sz="1200" kern="1200" dirty="0" smtClean="0">
                <a:solidFill>
                  <a:schemeClr val="tx1"/>
                </a:solidFill>
                <a:latin typeface="+mn-lt"/>
                <a:ea typeface="+mn-ea"/>
                <a:cs typeface="+mn-cs"/>
              </a:rPr>
              <a:t>Две ложечки СМЕХА, немного УДАЧИ,</a:t>
            </a:r>
          </a:p>
          <a:p>
            <a:r>
              <a:rPr lang="ru-RU" sz="1200" kern="1200" dirty="0" smtClean="0">
                <a:solidFill>
                  <a:schemeClr val="tx1"/>
                </a:solidFill>
                <a:latin typeface="+mn-lt"/>
                <a:ea typeface="+mn-ea"/>
                <a:cs typeface="+mn-cs"/>
              </a:rPr>
              <a:t>Щепотку ТЕРПЕНЬЯ. И ваша задача</a:t>
            </a:r>
          </a:p>
          <a:p>
            <a:r>
              <a:rPr lang="ru-RU" sz="1200" kern="1200" dirty="0" smtClean="0">
                <a:solidFill>
                  <a:schemeClr val="tx1"/>
                </a:solidFill>
                <a:latin typeface="+mn-lt"/>
                <a:ea typeface="+mn-ea"/>
                <a:cs typeface="+mn-cs"/>
              </a:rPr>
              <a:t>Все сдобрить УЛЫБКОЙ сердечной, и ЛАСКОЙ,</a:t>
            </a:r>
          </a:p>
          <a:p>
            <a:r>
              <a:rPr lang="ru-RU" sz="1200" kern="1200" dirty="0" smtClean="0">
                <a:solidFill>
                  <a:schemeClr val="tx1"/>
                </a:solidFill>
                <a:latin typeface="+mn-lt"/>
                <a:ea typeface="+mn-ea"/>
                <a:cs typeface="+mn-cs"/>
              </a:rPr>
              <a:t>И с утренним чаем подать эту сказку</a:t>
            </a:r>
          </a:p>
          <a:p>
            <a:r>
              <a:rPr lang="ru-RU" sz="1200" kern="1200" dirty="0" smtClean="0">
                <a:solidFill>
                  <a:schemeClr val="tx1"/>
                </a:solidFill>
                <a:latin typeface="+mn-lt"/>
                <a:ea typeface="+mn-ea"/>
                <a:cs typeface="+mn-cs"/>
              </a:rPr>
              <a:t> </a:t>
            </a:r>
          </a:p>
          <a:p>
            <a:r>
              <a:rPr lang="ru-RU" sz="1200" kern="1200" smtClean="0">
                <a:solidFill>
                  <a:schemeClr val="tx1"/>
                </a:solidFill>
                <a:latin typeface="+mn-lt"/>
                <a:ea typeface="+mn-ea"/>
                <a:cs typeface="+mn-cs"/>
              </a:rPr>
              <a:t> </a:t>
            </a:r>
          </a:p>
          <a:p>
            <a:endParaRPr lang="ru-RU"/>
          </a:p>
        </p:txBody>
      </p:sp>
      <p:sp>
        <p:nvSpPr>
          <p:cNvPr id="4" name="Номер слайда 3"/>
          <p:cNvSpPr>
            <a:spLocks noGrp="1"/>
          </p:cNvSpPr>
          <p:nvPr>
            <p:ph type="sldNum" sz="quarter" idx="10"/>
          </p:nvPr>
        </p:nvSpPr>
        <p:spPr/>
        <p:txBody>
          <a:bodyPr/>
          <a:lstStyle/>
          <a:p>
            <a:fld id="{C9C3612D-7B21-4B17-B6A7-4633081CD06C}" type="slidenum">
              <a:rPr lang="ru-RU" smtClean="0"/>
              <a:pPr/>
              <a:t>44</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Давайте Жить, Любить и удивляться,</a:t>
            </a:r>
          </a:p>
          <a:p>
            <a:r>
              <a:rPr lang="ru-RU" sz="1200" kern="1200" dirty="0" smtClean="0">
                <a:solidFill>
                  <a:schemeClr val="tx1"/>
                </a:solidFill>
                <a:latin typeface="+mn-lt"/>
                <a:ea typeface="+mn-ea"/>
                <a:cs typeface="+mn-cs"/>
              </a:rPr>
              <a:t>Давайте верить, помнить и жалеть,</a:t>
            </a:r>
          </a:p>
          <a:p>
            <a:r>
              <a:rPr lang="ru-RU" sz="1200" kern="1200" dirty="0" smtClean="0">
                <a:solidFill>
                  <a:schemeClr val="tx1"/>
                </a:solidFill>
                <a:latin typeface="+mn-lt"/>
                <a:ea typeface="+mn-ea"/>
                <a:cs typeface="+mn-cs"/>
              </a:rPr>
              <a:t>От Счастья плакать, от Души смеяться -</a:t>
            </a:r>
          </a:p>
          <a:p>
            <a:r>
              <a:rPr lang="ru-RU" sz="1200" kern="1200" dirty="0" smtClean="0">
                <a:solidFill>
                  <a:schemeClr val="tx1"/>
                </a:solidFill>
                <a:latin typeface="+mn-lt"/>
                <a:ea typeface="+mn-ea"/>
                <a:cs typeface="+mn-cs"/>
              </a:rPr>
              <a:t>Давайте Жить, чтоб Сердцем не стареть.</a:t>
            </a:r>
          </a:p>
          <a:p>
            <a:r>
              <a:rPr lang="ru-RU" sz="1200" kern="1200" dirty="0" smtClean="0">
                <a:solidFill>
                  <a:schemeClr val="tx1"/>
                </a:solidFill>
                <a:latin typeface="+mn-lt"/>
                <a:ea typeface="+mn-ea"/>
                <a:cs typeface="+mn-cs"/>
              </a:rPr>
              <a:t>Давайте будем просто восхищаться</a:t>
            </a:r>
          </a:p>
          <a:p>
            <a:r>
              <a:rPr lang="ru-RU" sz="1200" kern="1200" dirty="0" smtClean="0">
                <a:solidFill>
                  <a:schemeClr val="tx1"/>
                </a:solidFill>
                <a:latin typeface="+mn-lt"/>
                <a:ea typeface="+mn-ea"/>
                <a:cs typeface="+mn-cs"/>
              </a:rPr>
              <a:t>Полями, небом, серебром росы</a:t>
            </a:r>
          </a:p>
          <a:p>
            <a:r>
              <a:rPr lang="ru-RU" sz="1200" kern="1200" dirty="0" smtClean="0">
                <a:solidFill>
                  <a:schemeClr val="tx1"/>
                </a:solidFill>
                <a:latin typeface="+mn-lt"/>
                <a:ea typeface="+mn-ea"/>
                <a:cs typeface="+mn-cs"/>
              </a:rPr>
              <a:t>И если трудно, всё же не сдаваться –</a:t>
            </a:r>
          </a:p>
          <a:p>
            <a:r>
              <a:rPr lang="ru-RU" sz="1200" kern="1200" dirty="0" smtClean="0">
                <a:solidFill>
                  <a:schemeClr val="tx1"/>
                </a:solidFill>
                <a:latin typeface="+mn-lt"/>
                <a:ea typeface="+mn-ea"/>
                <a:cs typeface="+mn-cs"/>
              </a:rPr>
              <a:t>Идти вперед, не опуская головы.</a:t>
            </a:r>
          </a:p>
          <a:p>
            <a:r>
              <a:rPr lang="ru-RU" sz="1200" kern="1200" dirty="0" smtClean="0">
                <a:solidFill>
                  <a:schemeClr val="tx1"/>
                </a:solidFill>
                <a:latin typeface="+mn-lt"/>
                <a:ea typeface="+mn-ea"/>
                <a:cs typeface="+mn-cs"/>
              </a:rPr>
              <a:t>Давайте будем искренни в </a:t>
            </a:r>
            <a:r>
              <a:rPr lang="ru-RU" sz="1200" kern="1200" dirty="0" err="1" smtClean="0">
                <a:solidFill>
                  <a:schemeClr val="tx1"/>
                </a:solidFill>
                <a:latin typeface="+mn-lt"/>
                <a:ea typeface="+mn-ea"/>
                <a:cs typeface="+mn-cs"/>
              </a:rPr>
              <a:t>общеньи</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Честны в словах, поступках и делах,</a:t>
            </a:r>
          </a:p>
          <a:p>
            <a:r>
              <a:rPr lang="ru-RU" sz="1200" kern="1200" dirty="0" smtClean="0">
                <a:solidFill>
                  <a:schemeClr val="tx1"/>
                </a:solidFill>
                <a:latin typeface="+mn-lt"/>
                <a:ea typeface="+mn-ea"/>
                <a:cs typeface="+mn-cs"/>
              </a:rPr>
              <a:t>Давайте Верить, Свято, без сомнений</a:t>
            </a:r>
          </a:p>
          <a:p>
            <a:r>
              <a:rPr lang="ru-RU" sz="1200" kern="1200" dirty="0" smtClean="0">
                <a:solidFill>
                  <a:schemeClr val="tx1"/>
                </a:solidFill>
                <a:latin typeface="+mn-lt"/>
                <a:ea typeface="+mn-ea"/>
                <a:cs typeface="+mn-cs"/>
              </a:rPr>
              <a:t>Жить на </a:t>
            </a:r>
            <a:r>
              <a:rPr lang="ru-RU" sz="1200" kern="1200" dirty="0" err="1" smtClean="0">
                <a:solidFill>
                  <a:schemeClr val="tx1"/>
                </a:solidFill>
                <a:latin typeface="+mn-lt"/>
                <a:ea typeface="+mn-ea"/>
                <a:cs typeface="+mn-cs"/>
              </a:rPr>
              <a:t>яву</a:t>
            </a:r>
            <a:r>
              <a:rPr lang="ru-RU" sz="1200" kern="1200" dirty="0" smtClean="0">
                <a:solidFill>
                  <a:schemeClr val="tx1"/>
                </a:solidFill>
                <a:latin typeface="+mn-lt"/>
                <a:ea typeface="+mn-ea"/>
                <a:cs typeface="+mn-cs"/>
              </a:rPr>
              <a:t>, открыто, а не в снах!</a:t>
            </a:r>
          </a:p>
          <a:p>
            <a:r>
              <a:rPr lang="ru-RU" sz="1200" kern="1200" dirty="0" smtClean="0">
                <a:solidFill>
                  <a:schemeClr val="tx1"/>
                </a:solidFill>
                <a:latin typeface="+mn-lt"/>
                <a:ea typeface="+mn-ea"/>
                <a:cs typeface="+mn-cs"/>
              </a:rPr>
              <a:t>Давайте будем честно признаваться</a:t>
            </a:r>
          </a:p>
          <a:p>
            <a:r>
              <a:rPr lang="ru-RU" sz="1200" kern="1200" dirty="0" smtClean="0">
                <a:solidFill>
                  <a:schemeClr val="tx1"/>
                </a:solidFill>
                <a:latin typeface="+mn-lt"/>
                <a:ea typeface="+mn-ea"/>
                <a:cs typeface="+mn-cs"/>
              </a:rPr>
              <a:t>В своих ошибках, зависти и лжи,</a:t>
            </a:r>
          </a:p>
          <a:p>
            <a:r>
              <a:rPr lang="ru-RU" sz="1200" kern="1200" dirty="0" smtClean="0">
                <a:solidFill>
                  <a:schemeClr val="tx1"/>
                </a:solidFill>
                <a:latin typeface="+mn-lt"/>
                <a:ea typeface="+mn-ea"/>
                <a:cs typeface="+mn-cs"/>
              </a:rPr>
              <a:t>Давайте Жить, Любить и восхищаться -</a:t>
            </a:r>
          </a:p>
          <a:p>
            <a:r>
              <a:rPr lang="ru-RU" sz="1200" kern="1200" dirty="0" smtClean="0">
                <a:solidFill>
                  <a:schemeClr val="tx1"/>
                </a:solidFill>
                <a:latin typeface="+mn-lt"/>
                <a:ea typeface="+mn-ea"/>
                <a:cs typeface="+mn-cs"/>
              </a:rPr>
              <a:t>Расправив крылья у своей Души!</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45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Отдадим Богу все негативное, что есть еще в нас и получим</a:t>
            </a:r>
          </a:p>
          <a:p>
            <a:pPr algn="ctr"/>
            <a:r>
              <a:rPr lang="ru-RU"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от Него чистоту, святость, любовь.</a:t>
            </a: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Всеми </a:t>
            </a:r>
            <a:r>
              <a:rPr lang="ru-RU" sz="1200" b="0" i="0" kern="1200" dirty="0" smtClean="0">
                <a:solidFill>
                  <a:schemeClr val="tx1"/>
                </a:solidFill>
                <a:latin typeface="+mn-lt"/>
                <a:ea typeface="+mn-ea"/>
                <a:cs typeface="+mn-cs"/>
              </a:rPr>
              <a:t>возможными способами поддерживайте друг друга в борьбе с жизненными неурядицами. Учитесь дарить все больше счастья друг другу. Пусть ваша любовь и снисходительность будут взаимными. Тогда семейная жизнь, вместо того, чтобы быть окончанием любви, будет такой, как будто ваша любовь только началась. Тепло истинной дружбы, любовь, связывающая сердца, - это предвкушение радостей небесных.</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Картина семейного ужина или обеда, часто кажется идиллической картиной, сошедшей из фильмов или со страниц журналов. В суете сегодняшней жизни трудно собрать всех членов семьи на обед или ужин. Тем не менее, исследования показывают, что в семьях, которые собираются вместе на обед или ужин, дети здоровее, счастливее и лучше учатся в школе.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Вроде бы вместе… Вроде вдвоем…</a:t>
            </a:r>
          </a:p>
          <a:p>
            <a:r>
              <a:rPr lang="ru-RU" sz="1200" kern="1200" dirty="0" smtClean="0">
                <a:solidFill>
                  <a:schemeClr val="tx1"/>
                </a:solidFill>
                <a:latin typeface="+mn-lt"/>
                <a:ea typeface="+mn-ea"/>
                <a:cs typeface="+mn-cs"/>
              </a:rPr>
              <a:t>Один живет ночью, другой живет днем…</a:t>
            </a:r>
          </a:p>
          <a:p>
            <a:r>
              <a:rPr lang="ru-RU" sz="1200" kern="1200" dirty="0" smtClean="0">
                <a:solidFill>
                  <a:schemeClr val="tx1"/>
                </a:solidFill>
                <a:latin typeface="+mn-lt"/>
                <a:ea typeface="+mn-ea"/>
                <a:cs typeface="+mn-cs"/>
              </a:rPr>
              <a:t>Нет друг для друга у них ни минутки! </a:t>
            </a:r>
          </a:p>
          <a:p>
            <a:r>
              <a:rPr lang="ru-RU" sz="1200" kern="1200" dirty="0" smtClean="0">
                <a:solidFill>
                  <a:schemeClr val="tx1"/>
                </a:solidFill>
                <a:latin typeface="+mn-lt"/>
                <a:ea typeface="+mn-ea"/>
                <a:cs typeface="+mn-cs"/>
              </a:rPr>
              <a:t>Так и проходят за сутками сутки…</a:t>
            </a:r>
          </a:p>
          <a:p>
            <a:r>
              <a:rPr lang="ru-RU" sz="1200" kern="1200" dirty="0" smtClean="0">
                <a:solidFill>
                  <a:schemeClr val="tx1"/>
                </a:solidFill>
                <a:latin typeface="+mn-lt"/>
                <a:ea typeface="+mn-ea"/>
                <a:cs typeface="+mn-cs"/>
              </a:rPr>
              <a:t>У каждого нынче свои интересы,</a:t>
            </a:r>
          </a:p>
          <a:p>
            <a:r>
              <a:rPr lang="ru-RU" sz="1200" kern="1200" dirty="0" smtClean="0">
                <a:solidFill>
                  <a:schemeClr val="tx1"/>
                </a:solidFill>
                <a:latin typeface="+mn-lt"/>
                <a:ea typeface="+mn-ea"/>
                <a:cs typeface="+mn-cs"/>
              </a:rPr>
              <a:t>Душа на засове и личные стрессы…</a:t>
            </a:r>
          </a:p>
          <a:p>
            <a:r>
              <a:rPr lang="ru-RU" sz="1200" kern="1200" dirty="0" smtClean="0">
                <a:solidFill>
                  <a:schemeClr val="tx1"/>
                </a:solidFill>
                <a:latin typeface="+mn-lt"/>
                <a:ea typeface="+mn-ea"/>
                <a:cs typeface="+mn-cs"/>
              </a:rPr>
              <a:t>А раньше все делали вместе, иначе! </a:t>
            </a:r>
          </a:p>
          <a:p>
            <a:r>
              <a:rPr lang="ru-RU" sz="1200" kern="1200" dirty="0" smtClean="0">
                <a:solidFill>
                  <a:schemeClr val="tx1"/>
                </a:solidFill>
                <a:latin typeface="+mn-lt"/>
                <a:ea typeface="+mn-ea"/>
                <a:cs typeface="+mn-cs"/>
              </a:rPr>
              <a:t>Их МИР ДЛЯ ДВОИХ был гораздо богаче! </a:t>
            </a:r>
          </a:p>
          <a:p>
            <a:r>
              <a:rPr lang="ru-RU" sz="1200" kern="1200" dirty="0" smtClean="0">
                <a:solidFill>
                  <a:schemeClr val="tx1"/>
                </a:solidFill>
                <a:latin typeface="+mn-lt"/>
                <a:ea typeface="+mn-ea"/>
                <a:cs typeface="+mn-cs"/>
              </a:rPr>
              <a:t>Но вдруг эта нить порвалась, потерялась…</a:t>
            </a:r>
          </a:p>
          <a:p>
            <a:r>
              <a:rPr lang="ru-RU" sz="1200" kern="1200" dirty="0" smtClean="0">
                <a:solidFill>
                  <a:schemeClr val="tx1"/>
                </a:solidFill>
                <a:latin typeface="+mn-lt"/>
                <a:ea typeface="+mn-ea"/>
                <a:cs typeface="+mn-cs"/>
              </a:rPr>
              <a:t> И горечь от прежнего вкуса осталась…</a:t>
            </a:r>
          </a:p>
          <a:p>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Не допускайте нехватки внимания! </a:t>
            </a:r>
          </a:p>
          <a:p>
            <a:r>
              <a:rPr lang="ru-RU" sz="1200" kern="1200" dirty="0" smtClean="0">
                <a:solidFill>
                  <a:schemeClr val="tx1"/>
                </a:solidFill>
                <a:latin typeface="+mn-lt"/>
                <a:ea typeface="+mn-ea"/>
                <a:cs typeface="+mn-cs"/>
              </a:rPr>
              <a:t>… Ведь ЭТА НЕХВАТКА ведет к расставанию!!!</a:t>
            </a:r>
          </a:p>
          <a:p>
            <a:r>
              <a:rPr lang="ru-RU" sz="1200" kern="1200" dirty="0" smtClean="0">
                <a:solidFill>
                  <a:schemeClr val="tx1"/>
                </a:solidFill>
                <a:latin typeface="+mn-lt"/>
                <a:ea typeface="+mn-ea"/>
                <a:cs typeface="+mn-cs"/>
              </a:rPr>
              <a:t>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514350" indent="-514350">
              <a:buFontTx/>
              <a:buAutoNum type="arabicPeriod"/>
            </a:pPr>
            <a:r>
              <a:rPr lang="ru-RU" sz="1200" dirty="0" smtClean="0"/>
              <a:t>Контроль</a:t>
            </a:r>
            <a:r>
              <a:rPr lang="en-US" sz="1200" dirty="0" smtClean="0"/>
              <a:t> – </a:t>
            </a:r>
            <a:r>
              <a:rPr lang="ru-RU" sz="1200" dirty="0" smtClean="0"/>
              <a:t>мы спрашиваем о происходящем</a:t>
            </a:r>
            <a:r>
              <a:rPr lang="en-US" sz="1200" dirty="0" smtClean="0"/>
              <a:t/>
            </a:r>
            <a:br>
              <a:rPr lang="en-US" sz="1200" dirty="0" smtClean="0"/>
            </a:br>
            <a:endParaRPr lang="en-US" sz="1200" dirty="0" smtClean="0"/>
          </a:p>
          <a:p>
            <a:pPr marL="514350" indent="-514350">
              <a:buFontTx/>
              <a:buAutoNum type="arabicPeriod"/>
            </a:pPr>
            <a:r>
              <a:rPr lang="ru-RU" sz="1200" dirty="0" smtClean="0"/>
              <a:t>Укрепление эмоциональных уз</a:t>
            </a:r>
            <a:r>
              <a:rPr lang="en-US" sz="1200" dirty="0" smtClean="0"/>
              <a:t> – </a:t>
            </a:r>
            <a:r>
              <a:rPr lang="ru-RU" sz="1200" dirty="0" smtClean="0"/>
              <a:t>обеды часто ассоциируются с положительными эмоциями и личностными взаимодействиями</a:t>
            </a:r>
            <a:r>
              <a:rPr lang="en-US" sz="1200" dirty="0" smtClean="0"/>
              <a:t/>
            </a:r>
            <a:br>
              <a:rPr lang="en-US" sz="1200" dirty="0" smtClean="0"/>
            </a:br>
            <a:endParaRPr lang="en-US" sz="1200" dirty="0" smtClean="0"/>
          </a:p>
          <a:p>
            <a:pPr marL="514350" indent="-514350">
              <a:buFontTx/>
              <a:buAutoNum type="arabicPeriod"/>
            </a:pPr>
            <a:r>
              <a:rPr lang="ru-RU" sz="1200" dirty="0" smtClean="0"/>
              <a:t>Общение</a:t>
            </a:r>
            <a:r>
              <a:rPr lang="en-US" sz="1200" dirty="0" smtClean="0"/>
              <a:t> – </a:t>
            </a:r>
            <a:r>
              <a:rPr lang="ru-RU" sz="1200" dirty="0" smtClean="0"/>
              <a:t>Беседы за столом</a:t>
            </a:r>
            <a:r>
              <a:rPr lang="en-US" sz="1200" dirty="0" smtClean="0"/>
              <a:t/>
            </a:r>
            <a:br>
              <a:rPr lang="en-US" sz="1200" dirty="0" smtClean="0"/>
            </a:br>
            <a:endParaRPr lang="en-US" sz="1200" dirty="0" smtClean="0"/>
          </a:p>
          <a:p>
            <a:pPr marL="514350" indent="-514350">
              <a:buFontTx/>
              <a:buAutoNum type="arabicPeriod"/>
            </a:pPr>
            <a:r>
              <a:rPr lang="ru-RU" sz="1200" dirty="0" smtClean="0"/>
              <a:t>Создание ролей для подражания</a:t>
            </a:r>
            <a:r>
              <a:rPr lang="en-US" sz="1200" dirty="0" smtClean="0"/>
              <a:t> – </a:t>
            </a:r>
            <a:r>
              <a:rPr lang="ru-RU" sz="1200" dirty="0" smtClean="0"/>
              <a:t>наши дети видят, кто мы и что мы делаем</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Вот почему важны семейные обеды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 Общение за семейным столом.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вы едите с семьей, у всех есть возможность общаться. Все могут высказаться, выразить желания, надежды, откровенничать, тем самым можно найти решение проблемам. Ученые предположили, что общение в семье, оказывает благотворное влияние, как вакцина, защищая детей от плохих вещей. Общение за столом с близкими является одним из самых больших преимуществ.</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Этот вид общения предполагает обмен личными ценностями. Родители учат своих детей, что хорошо, и что плохо, тем самым, давая им бесценный урок.</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2. Чувство принадлежности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Семейные трапезы, предоставляют членам семьи чувство принадлежности. Они играют важную роль в укреплении отношений между членами семьи и поддержания сбалансированной и приятной атмосферы.</a:t>
            </a:r>
            <a:endParaRPr lang="ru-RU" dirty="0"/>
          </a:p>
        </p:txBody>
      </p:sp>
      <p:sp>
        <p:nvSpPr>
          <p:cNvPr id="4" name="Номер слайда 3"/>
          <p:cNvSpPr>
            <a:spLocks noGrp="1"/>
          </p:cNvSpPr>
          <p:nvPr>
            <p:ph type="sldNum" sz="quarter" idx="10"/>
          </p:nvPr>
        </p:nvSpPr>
        <p:spPr/>
        <p:txBody>
          <a:bodyPr/>
          <a:lstStyle/>
          <a:p>
            <a:fld id="{C9C3612D-7B21-4B17-B6A7-4633081CD06C}"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442033-8D78-4257-B064-BA15D0BA0C9D}" type="datetimeFigureOut">
              <a:rPr lang="ru-RU" smtClean="0"/>
              <a:pPr/>
              <a:t>07.02.2015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B40BD9-51E2-4127-8795-F182FABADAC6}" type="slidenum">
              <a:rPr lang="ru-RU" smtClean="0"/>
              <a:pPr/>
              <a:t>‹#›</a:t>
            </a:fld>
            <a:endParaRPr lang="ru-RU"/>
          </a:p>
        </p:txBody>
      </p:sp>
    </p:spTree>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42033-8D78-4257-B064-BA15D0BA0C9D}" type="datetimeFigureOut">
              <a:rPr lang="ru-RU" smtClean="0"/>
              <a:pPr/>
              <a:t>07.02.2015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40BD9-51E2-4127-8795-F182FABADA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file:///D:\&#1089;&#1095;&#1072;&#1089;&#1090;&#1100;&#1077;%20&#1082;&#1080;&#1083;&#1086;&#1075;&#1088;&#1072;&#1084;&#1084;&#1072;&#1084;&#1080;%20(2).mp4"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olyFami.jpg"/>
          <p:cNvPicPr>
            <a:picLocks noChangeAspect="1"/>
          </p:cNvPicPr>
          <p:nvPr/>
        </p:nvPicPr>
        <p:blipFill>
          <a:blip r:embed="rId3" cstate="print"/>
          <a:srcRect t="7000"/>
          <a:stretch>
            <a:fillRect/>
          </a:stretch>
        </p:blipFill>
        <p:spPr>
          <a:xfrm>
            <a:off x="2843808" y="2074540"/>
            <a:ext cx="3810000" cy="4783460"/>
          </a:xfrm>
          <a:prstGeom prst="rect">
            <a:avLst/>
          </a:prstGeom>
        </p:spPr>
      </p:pic>
      <p:sp>
        <p:nvSpPr>
          <p:cNvPr id="4" name="Прямоугольник 3"/>
          <p:cNvSpPr/>
          <p:nvPr/>
        </p:nvSpPr>
        <p:spPr>
          <a:xfrm>
            <a:off x="466303" y="0"/>
            <a:ext cx="8677697" cy="1938992"/>
          </a:xfrm>
          <a:prstGeom prst="rect">
            <a:avLst/>
          </a:prstGeom>
          <a:noFill/>
        </p:spPr>
        <p:txBody>
          <a:bodyPr wrap="none" lIns="91440" tIns="45720" rIns="91440" bIns="45720">
            <a:spAutoFit/>
          </a:bodyPr>
          <a:lstStyle/>
          <a:p>
            <a:pPr algn="ct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 небом и со Христом </a:t>
            </a:r>
          </a:p>
          <a:p>
            <a:pPr algn="ct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сердце!</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r>
              <a:rPr lang="ru-RU" b="1" dirty="0" smtClean="0">
                <a:solidFill>
                  <a:srgbClr val="7030A0"/>
                </a:solidFill>
              </a:rPr>
              <a:t>Что происходит во время обеда </a:t>
            </a:r>
            <a:br>
              <a:rPr lang="ru-RU" b="1" dirty="0" smtClean="0">
                <a:solidFill>
                  <a:srgbClr val="7030A0"/>
                </a:solidFill>
              </a:rPr>
            </a:br>
            <a:r>
              <a:rPr lang="ru-RU" b="1" dirty="0" smtClean="0">
                <a:solidFill>
                  <a:srgbClr val="7030A0"/>
                </a:solidFill>
              </a:rPr>
              <a:t>в кругу семьи</a:t>
            </a:r>
            <a:r>
              <a:rPr lang="en-US" b="1" dirty="0" smtClean="0">
                <a:solidFill>
                  <a:srgbClr val="7030A0"/>
                </a:solidFill>
              </a:rPr>
              <a:t>?</a:t>
            </a:r>
          </a:p>
        </p:txBody>
      </p:sp>
      <p:pic>
        <p:nvPicPr>
          <p:cNvPr id="4" name="Содержимое 3" descr="1318279935_sweet-potfamily-eating-together.jpg"/>
          <p:cNvPicPr>
            <a:picLocks noGrp="1" noChangeAspect="1"/>
          </p:cNvPicPr>
          <p:nvPr>
            <p:ph idx="1"/>
          </p:nvPr>
        </p:nvPicPr>
        <p:blipFill>
          <a:blip r:embed="rId3" cstate="print"/>
          <a:stretch>
            <a:fillRect/>
          </a:stretch>
        </p:blipFill>
        <p:spPr>
          <a:xfrm>
            <a:off x="1600200" y="2047875"/>
            <a:ext cx="6096000" cy="4057650"/>
          </a:xfrm>
        </p:spPr>
      </p:pic>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u-RU" sz="5400" b="1" dirty="0" smtClean="0">
                <a:solidFill>
                  <a:srgbClr val="7030A0"/>
                </a:solidFill>
              </a:rPr>
              <a:t>Общение за семейным столом.</a:t>
            </a:r>
            <a:endParaRPr lang="ru-RU" sz="5400" b="1" dirty="0">
              <a:solidFill>
                <a:srgbClr val="7030A0"/>
              </a:solidFill>
            </a:endParaRPr>
          </a:p>
        </p:txBody>
      </p:sp>
      <p:pic>
        <p:nvPicPr>
          <p:cNvPr id="4" name="Содержимое 3" descr="7388.jpg"/>
          <p:cNvPicPr>
            <a:picLocks noGrp="1" noChangeAspect="1"/>
          </p:cNvPicPr>
          <p:nvPr>
            <p:ph idx="1"/>
          </p:nvPr>
        </p:nvPicPr>
        <p:blipFill>
          <a:blip r:embed="rId3" cstate="print"/>
          <a:stretch>
            <a:fillRect/>
          </a:stretch>
        </p:blipFill>
        <p:spPr>
          <a:xfrm>
            <a:off x="2337618" y="1772816"/>
            <a:ext cx="4610646" cy="4610646"/>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Autofit/>
          </a:bodyPr>
          <a:lstStyle/>
          <a:p>
            <a:r>
              <a:rPr lang="ru-RU" sz="7200" b="1" dirty="0" smtClean="0">
                <a:solidFill>
                  <a:srgbClr val="7030A0"/>
                </a:solidFill>
              </a:rPr>
              <a:t>Чувство принадлежности</a:t>
            </a:r>
            <a:endParaRPr lang="ru-RU" sz="7200" b="1" dirty="0">
              <a:solidFill>
                <a:srgbClr val="7030A0"/>
              </a:solidFill>
            </a:endParaRPr>
          </a:p>
        </p:txBody>
      </p:sp>
      <p:pic>
        <p:nvPicPr>
          <p:cNvPr id="4" name="Содержимое 3" descr="46787df67c83b574c19899d4189a8658.jpg"/>
          <p:cNvPicPr>
            <a:picLocks noGrp="1" noChangeAspect="1"/>
          </p:cNvPicPr>
          <p:nvPr>
            <p:ph idx="1"/>
          </p:nvPr>
        </p:nvPicPr>
        <p:blipFill>
          <a:blip r:embed="rId3" cstate="print"/>
          <a:stretch>
            <a:fillRect/>
          </a:stretch>
        </p:blipFill>
        <p:spPr>
          <a:xfrm>
            <a:off x="1547664" y="2132856"/>
            <a:ext cx="6332997" cy="4202807"/>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u-RU" sz="6000" b="1" dirty="0" smtClean="0">
                <a:solidFill>
                  <a:srgbClr val="7030A0"/>
                </a:solidFill>
              </a:rPr>
              <a:t>Благотворное влияние на детей.</a:t>
            </a:r>
            <a:endParaRPr lang="ru-RU" sz="6000" b="1" dirty="0">
              <a:solidFill>
                <a:srgbClr val="7030A0"/>
              </a:solidFill>
            </a:endParaRPr>
          </a:p>
        </p:txBody>
      </p:sp>
      <p:pic>
        <p:nvPicPr>
          <p:cNvPr id="4" name="Содержимое 3" descr="family_lunch_290313.jpg"/>
          <p:cNvPicPr>
            <a:picLocks noGrp="1" noChangeAspect="1"/>
          </p:cNvPicPr>
          <p:nvPr>
            <p:ph idx="1"/>
          </p:nvPr>
        </p:nvPicPr>
        <p:blipFill>
          <a:blip r:embed="rId3" cstate="print"/>
          <a:stretch>
            <a:fillRect/>
          </a:stretch>
        </p:blipFill>
        <p:spPr>
          <a:xfrm>
            <a:off x="1043608" y="1988840"/>
            <a:ext cx="7030329" cy="452596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2146250"/>
          </a:xfrm>
        </p:spPr>
        <p:txBody>
          <a:bodyPr>
            <a:noAutofit/>
          </a:bodyPr>
          <a:lstStyle/>
          <a:p>
            <a:pPr eaLnBrk="1" hangingPunct="1"/>
            <a:r>
              <a:rPr lang="ru-RU" sz="4800" b="1" dirty="0" smtClean="0">
                <a:solidFill>
                  <a:srgbClr val="7030A0"/>
                </a:solidFill>
              </a:rPr>
              <a:t>Обеды в кругу семьи  и поведение, сопряженное с риском</a:t>
            </a:r>
            <a:endParaRPr lang="en-US" sz="4800" b="1" dirty="0" smtClean="0">
              <a:solidFill>
                <a:srgbClr val="7030A0"/>
              </a:solidFill>
            </a:endParaRPr>
          </a:p>
        </p:txBody>
      </p:sp>
      <p:pic>
        <p:nvPicPr>
          <p:cNvPr id="7" name="Содержимое 6" descr="415.JPG"/>
          <p:cNvPicPr>
            <a:picLocks noGrp="1" noChangeAspect="1"/>
          </p:cNvPicPr>
          <p:nvPr>
            <p:ph idx="1"/>
          </p:nvPr>
        </p:nvPicPr>
        <p:blipFill>
          <a:blip r:embed="rId3" cstate="print"/>
          <a:srcRect t="19724"/>
          <a:stretch>
            <a:fillRect/>
          </a:stretch>
        </p:blipFill>
        <p:spPr>
          <a:xfrm>
            <a:off x="1488919" y="2492896"/>
            <a:ext cx="6166162" cy="3633267"/>
          </a:xfrm>
        </p:spPr>
      </p:pic>
    </p:spTree>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2074242"/>
          </a:xfrm>
        </p:spPr>
        <p:txBody>
          <a:bodyPr>
            <a:noAutofit/>
          </a:bodyPr>
          <a:lstStyle/>
          <a:p>
            <a:pPr eaLnBrk="1" hangingPunct="1"/>
            <a:r>
              <a:rPr lang="ru-RU" sz="4800" b="1" dirty="0" smtClean="0">
                <a:solidFill>
                  <a:srgbClr val="7030A0"/>
                </a:solidFill>
              </a:rPr>
              <a:t>Обеды в кругу семьи  и поведение, сопряженное с риском</a:t>
            </a:r>
            <a:endParaRPr lang="en-US" sz="4800" b="1" dirty="0" smtClean="0">
              <a:solidFill>
                <a:srgbClr val="7030A0"/>
              </a:solidFill>
            </a:endParaRPr>
          </a:p>
        </p:txBody>
      </p:sp>
      <p:sp>
        <p:nvSpPr>
          <p:cNvPr id="12292" name="Line 4"/>
          <p:cNvSpPr>
            <a:spLocks noChangeShapeType="1"/>
          </p:cNvSpPr>
          <p:nvPr/>
        </p:nvSpPr>
        <p:spPr bwMode="auto">
          <a:xfrm>
            <a:off x="381000" y="5715000"/>
            <a:ext cx="8382000" cy="0"/>
          </a:xfrm>
          <a:prstGeom prst="line">
            <a:avLst/>
          </a:prstGeom>
          <a:noFill/>
          <a:ln w="9525">
            <a:solidFill>
              <a:srgbClr val="FFFF00"/>
            </a:solidFill>
            <a:round/>
            <a:headEnd/>
            <a:tailEnd/>
          </a:ln>
        </p:spPr>
        <p:txBody>
          <a:bodyPr/>
          <a:lstStyle/>
          <a:p>
            <a:endParaRPr lang="ru-RU"/>
          </a:p>
        </p:txBody>
      </p:sp>
      <p:pic>
        <p:nvPicPr>
          <p:cNvPr id="9" name="Содержимое 8" descr="32931525_31082282_m.jpg"/>
          <p:cNvPicPr>
            <a:picLocks noGrp="1" noChangeAspect="1"/>
          </p:cNvPicPr>
          <p:nvPr>
            <p:ph idx="1"/>
          </p:nvPr>
        </p:nvPicPr>
        <p:blipFill>
          <a:blip r:embed="rId3" cstate="print"/>
          <a:srcRect t="3554" b="7350"/>
          <a:stretch>
            <a:fillRect/>
          </a:stretch>
        </p:blipFill>
        <p:spPr>
          <a:xfrm>
            <a:off x="2843808" y="2825552"/>
            <a:ext cx="3414677" cy="4032448"/>
          </a:xfrm>
        </p:spPr>
      </p:pic>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Autofit/>
          </a:bodyPr>
          <a:lstStyle/>
          <a:p>
            <a:r>
              <a:rPr lang="ru-RU" sz="5400" b="1" dirty="0" smtClean="0">
                <a:solidFill>
                  <a:srgbClr val="7030A0"/>
                </a:solidFill>
              </a:rPr>
              <a:t>Как правильно провести время во время семейной трапезы?</a:t>
            </a:r>
            <a:endParaRPr lang="ru-RU" sz="5400" b="1" dirty="0">
              <a:solidFill>
                <a:srgbClr val="7030A0"/>
              </a:solidFill>
            </a:endParaRPr>
          </a:p>
        </p:txBody>
      </p:sp>
      <p:pic>
        <p:nvPicPr>
          <p:cNvPr id="8" name="Содержимое 7" descr="semya-ermakovy.jpg"/>
          <p:cNvPicPr>
            <a:picLocks noGrp="1" noChangeAspect="1"/>
          </p:cNvPicPr>
          <p:nvPr>
            <p:ph idx="1"/>
          </p:nvPr>
        </p:nvPicPr>
        <p:blipFill>
          <a:blip r:embed="rId3" cstate="print"/>
          <a:stretch>
            <a:fillRect/>
          </a:stretch>
        </p:blipFill>
        <p:spPr>
          <a:xfrm>
            <a:off x="1619672" y="2564904"/>
            <a:ext cx="6070054" cy="3945535"/>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988840"/>
          </a:xfrm>
        </p:spPr>
        <p:txBody>
          <a:bodyPr>
            <a:normAutofit fontScale="90000"/>
          </a:bodyPr>
          <a:lstStyle/>
          <a:p>
            <a:pPr eaLnBrk="1" hangingPunct="1"/>
            <a:r>
              <a:rPr lang="ru-RU" sz="3600" dirty="0" smtClean="0"/>
              <a:t> </a:t>
            </a:r>
            <a:r>
              <a:rPr lang="ru-RU" sz="8000" b="1" dirty="0" smtClean="0">
                <a:solidFill>
                  <a:srgbClr val="7030A0"/>
                </a:solidFill>
              </a:rPr>
              <a:t>Не отвлекайтесь </a:t>
            </a:r>
            <a:br>
              <a:rPr lang="ru-RU" sz="8000" b="1" dirty="0" smtClean="0">
                <a:solidFill>
                  <a:srgbClr val="7030A0"/>
                </a:solidFill>
              </a:rPr>
            </a:br>
            <a:r>
              <a:rPr lang="ru-RU" sz="8000" b="1" dirty="0" smtClean="0">
                <a:solidFill>
                  <a:srgbClr val="7030A0"/>
                </a:solidFill>
              </a:rPr>
              <a:t>во время еды!</a:t>
            </a:r>
            <a:endParaRPr lang="en-US" sz="3600" b="1" dirty="0" smtClean="0">
              <a:solidFill>
                <a:srgbClr val="7030A0"/>
              </a:solidFill>
            </a:endParaRPr>
          </a:p>
        </p:txBody>
      </p:sp>
      <p:sp>
        <p:nvSpPr>
          <p:cNvPr id="18435" name="Line 4"/>
          <p:cNvSpPr>
            <a:spLocks noChangeShapeType="1"/>
          </p:cNvSpPr>
          <p:nvPr/>
        </p:nvSpPr>
        <p:spPr bwMode="auto">
          <a:xfrm>
            <a:off x="381000" y="5715000"/>
            <a:ext cx="8382000" cy="0"/>
          </a:xfrm>
          <a:prstGeom prst="line">
            <a:avLst/>
          </a:prstGeom>
          <a:noFill/>
          <a:ln w="9525">
            <a:solidFill>
              <a:srgbClr val="FFFF00"/>
            </a:solidFill>
            <a:round/>
            <a:headEnd/>
            <a:tailEnd/>
          </a:ln>
        </p:spPr>
        <p:txBody>
          <a:bodyPr/>
          <a:lstStyle/>
          <a:p>
            <a:endParaRPr lang="ru-RU"/>
          </a:p>
        </p:txBody>
      </p:sp>
      <p:sp>
        <p:nvSpPr>
          <p:cNvPr id="18436" name="Text Box 5"/>
          <p:cNvSpPr txBox="1">
            <a:spLocks noChangeArrowheads="1"/>
          </p:cNvSpPr>
          <p:nvPr/>
        </p:nvSpPr>
        <p:spPr bwMode="auto">
          <a:xfrm>
            <a:off x="304800" y="5791200"/>
            <a:ext cx="8458200" cy="307975"/>
          </a:xfrm>
          <a:prstGeom prst="rect">
            <a:avLst/>
          </a:prstGeom>
          <a:noFill/>
          <a:ln w="9525">
            <a:noFill/>
            <a:miter lim="800000"/>
            <a:headEnd/>
            <a:tailEnd/>
          </a:ln>
        </p:spPr>
        <p:txBody>
          <a:bodyPr>
            <a:spAutoFit/>
          </a:bodyPr>
          <a:lstStyle/>
          <a:p>
            <a:pPr eaLnBrk="0" hangingPunct="0"/>
            <a:endParaRPr lang="ru-RU" sz="1400" i="1">
              <a:solidFill>
                <a:srgbClr val="FFFF00"/>
              </a:solidFill>
            </a:endParaRPr>
          </a:p>
        </p:txBody>
      </p:sp>
      <p:pic>
        <p:nvPicPr>
          <p:cNvPr id="18437" name="Content Placeholder 3" descr="IMGP5105psd.jpg"/>
          <p:cNvPicPr>
            <a:picLocks noChangeAspect="1"/>
          </p:cNvPicPr>
          <p:nvPr/>
        </p:nvPicPr>
        <p:blipFill>
          <a:blip r:embed="rId2" cstate="print"/>
          <a:srcRect/>
          <a:stretch>
            <a:fillRect/>
          </a:stretch>
        </p:blipFill>
        <p:spPr bwMode="auto">
          <a:xfrm>
            <a:off x="1979712" y="2276872"/>
            <a:ext cx="5328592" cy="4044778"/>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570186"/>
          </a:xfrm>
        </p:spPr>
        <p:txBody>
          <a:bodyPr>
            <a:normAutofit fontScale="90000"/>
          </a:bodyPr>
          <a:lstStyle/>
          <a:p>
            <a:pPr eaLnBrk="1" hangingPunct="1"/>
            <a:r>
              <a:rPr lang="ru-RU" sz="3600" dirty="0" smtClean="0"/>
              <a:t> </a:t>
            </a:r>
            <a:r>
              <a:rPr lang="ru-RU" sz="7300" b="1" dirty="0" smtClean="0">
                <a:solidFill>
                  <a:srgbClr val="7030A0"/>
                </a:solidFill>
              </a:rPr>
              <a:t>Не отвлекайтесь </a:t>
            </a:r>
            <a:br>
              <a:rPr lang="ru-RU" sz="7300" b="1" dirty="0" smtClean="0">
                <a:solidFill>
                  <a:srgbClr val="7030A0"/>
                </a:solidFill>
              </a:rPr>
            </a:br>
            <a:r>
              <a:rPr lang="ru-RU" sz="7300" b="1" dirty="0" smtClean="0">
                <a:solidFill>
                  <a:srgbClr val="7030A0"/>
                </a:solidFill>
              </a:rPr>
              <a:t>во время еды!</a:t>
            </a:r>
            <a:endParaRPr lang="en-US" sz="3600" b="1" dirty="0" smtClean="0">
              <a:solidFill>
                <a:srgbClr val="7030A0"/>
              </a:solidFill>
            </a:endParaRPr>
          </a:p>
        </p:txBody>
      </p:sp>
      <p:sp>
        <p:nvSpPr>
          <p:cNvPr id="17412" name="Line 4"/>
          <p:cNvSpPr>
            <a:spLocks noChangeShapeType="1"/>
          </p:cNvSpPr>
          <p:nvPr/>
        </p:nvSpPr>
        <p:spPr bwMode="auto">
          <a:xfrm>
            <a:off x="381000" y="5715000"/>
            <a:ext cx="8382000" cy="0"/>
          </a:xfrm>
          <a:prstGeom prst="line">
            <a:avLst/>
          </a:prstGeom>
          <a:noFill/>
          <a:ln w="9525">
            <a:solidFill>
              <a:srgbClr val="FFFF00"/>
            </a:solidFill>
            <a:round/>
            <a:headEnd/>
            <a:tailEnd/>
          </a:ln>
        </p:spPr>
        <p:txBody>
          <a:bodyPr/>
          <a:lstStyle/>
          <a:p>
            <a:endParaRPr lang="ru-RU"/>
          </a:p>
        </p:txBody>
      </p:sp>
      <p:sp>
        <p:nvSpPr>
          <p:cNvPr id="17413" name="Text Box 5"/>
          <p:cNvSpPr txBox="1">
            <a:spLocks noChangeArrowheads="1"/>
          </p:cNvSpPr>
          <p:nvPr/>
        </p:nvSpPr>
        <p:spPr bwMode="auto">
          <a:xfrm>
            <a:off x="304800" y="5791200"/>
            <a:ext cx="8458200" cy="307975"/>
          </a:xfrm>
          <a:prstGeom prst="rect">
            <a:avLst/>
          </a:prstGeom>
          <a:noFill/>
          <a:ln w="9525">
            <a:noFill/>
            <a:miter lim="800000"/>
            <a:headEnd/>
            <a:tailEnd/>
          </a:ln>
        </p:spPr>
        <p:txBody>
          <a:bodyPr>
            <a:spAutoFit/>
          </a:bodyPr>
          <a:lstStyle/>
          <a:p>
            <a:pPr eaLnBrk="0" hangingPunct="0"/>
            <a:r>
              <a:rPr lang="en-US" sz="1400" i="1">
                <a:solidFill>
                  <a:srgbClr val="FFFF00"/>
                </a:solidFill>
              </a:rPr>
              <a:t>.</a:t>
            </a:r>
          </a:p>
        </p:txBody>
      </p:sp>
      <p:pic>
        <p:nvPicPr>
          <p:cNvPr id="13" name="Содержимое 12" descr="semeynyiy-stol.jpg"/>
          <p:cNvPicPr>
            <a:picLocks noGrp="1" noChangeAspect="1"/>
          </p:cNvPicPr>
          <p:nvPr>
            <p:ph idx="1"/>
          </p:nvPr>
        </p:nvPicPr>
        <p:blipFill>
          <a:blip r:embed="rId3" cstate="print"/>
          <a:stretch>
            <a:fillRect/>
          </a:stretch>
        </p:blipFill>
        <p:spPr>
          <a:xfrm>
            <a:off x="1691680" y="2204864"/>
            <a:ext cx="6026460" cy="4017640"/>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7030A0"/>
                </a:solidFill>
              </a:rPr>
              <a:t>ПРАВИЛА</a:t>
            </a:r>
            <a:endParaRPr lang="ru-RU" sz="6600" b="1" dirty="0">
              <a:solidFill>
                <a:srgbClr val="7030A0"/>
              </a:solidFill>
            </a:endParaRPr>
          </a:p>
        </p:txBody>
      </p:sp>
      <p:pic>
        <p:nvPicPr>
          <p:cNvPr id="6" name="Содержимое 5" descr="schastlivaya-semia.jpg"/>
          <p:cNvPicPr>
            <a:picLocks noGrp="1" noChangeAspect="1"/>
          </p:cNvPicPr>
          <p:nvPr>
            <p:ph idx="1"/>
          </p:nvPr>
        </p:nvPicPr>
        <p:blipFill>
          <a:blip r:embed="rId3" cstate="print"/>
          <a:stretch>
            <a:fillRect/>
          </a:stretch>
        </p:blipFill>
        <p:spPr>
          <a:xfrm>
            <a:off x="-5657454" y="980728"/>
            <a:ext cx="5657454" cy="4525963"/>
          </a:xfrm>
        </p:spPr>
      </p:pic>
      <p:pic>
        <p:nvPicPr>
          <p:cNvPr id="4" name="Рисунок 3" descr="3320_5 (1).jpg"/>
          <p:cNvPicPr>
            <a:picLocks noChangeAspect="1"/>
          </p:cNvPicPr>
          <p:nvPr/>
        </p:nvPicPr>
        <p:blipFill>
          <a:blip r:embed="rId4" cstate="print"/>
          <a:stretch>
            <a:fillRect/>
          </a:stretch>
        </p:blipFill>
        <p:spPr>
          <a:xfrm>
            <a:off x="1023253" y="1491551"/>
            <a:ext cx="6645091" cy="458443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ИСУС и СЕМЬЯ.png"/>
          <p:cNvPicPr>
            <a:picLocks noChangeAspect="1"/>
          </p:cNvPicPr>
          <p:nvPr/>
        </p:nvPicPr>
        <p:blipFill>
          <a:blip r:embed="rId3" cstate="print"/>
          <a:srcRect t="9051" b="8001"/>
          <a:stretch>
            <a:fillRect/>
          </a:stretch>
        </p:blipFill>
        <p:spPr>
          <a:xfrm>
            <a:off x="2195736" y="1772816"/>
            <a:ext cx="4392488" cy="4682776"/>
          </a:xfrm>
          <a:prstGeom prst="rect">
            <a:avLst/>
          </a:prstGeom>
          <a:ln>
            <a:noFill/>
          </a:ln>
          <a:effectLst>
            <a:softEdge rad="112500"/>
          </a:effectLst>
        </p:spPr>
      </p:pic>
      <p:sp>
        <p:nvSpPr>
          <p:cNvPr id="4" name="Прямоугольник 3"/>
          <p:cNvSpPr/>
          <p:nvPr/>
        </p:nvSpPr>
        <p:spPr>
          <a:xfrm>
            <a:off x="1043608" y="0"/>
            <a:ext cx="6967805"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Цементный раствор</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для семьи!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a:bodyPr>
          <a:lstStyle/>
          <a:p>
            <a:r>
              <a:rPr lang="ru-RU" sz="5400" b="1" dirty="0" smtClean="0">
                <a:solidFill>
                  <a:srgbClr val="7030A0"/>
                </a:solidFill>
              </a:rPr>
              <a:t>ОРГАНИЗАЦИЯ</a:t>
            </a:r>
            <a:endParaRPr lang="ru-RU" sz="5400" b="1" dirty="0">
              <a:solidFill>
                <a:srgbClr val="7030A0"/>
              </a:solidFill>
            </a:endParaRPr>
          </a:p>
        </p:txBody>
      </p:sp>
      <p:pic>
        <p:nvPicPr>
          <p:cNvPr id="4" name="Содержимое 3" descr="m-87.jpg"/>
          <p:cNvPicPr>
            <a:picLocks noGrp="1" noChangeAspect="1"/>
          </p:cNvPicPr>
          <p:nvPr>
            <p:ph idx="1"/>
          </p:nvPr>
        </p:nvPicPr>
        <p:blipFill>
          <a:blip r:embed="rId3" cstate="print"/>
          <a:stretch>
            <a:fillRect/>
          </a:stretch>
        </p:blipFill>
        <p:spPr>
          <a:xfrm>
            <a:off x="2627785" y="2420888"/>
            <a:ext cx="3885078" cy="2887077"/>
          </a:xfrm>
          <a:prstGeom prst="rect">
            <a:avLst/>
          </a:prstGeom>
          <a:ln>
            <a:noFill/>
          </a:ln>
          <a:effectLst>
            <a:softEdge rad="112500"/>
          </a:effectLst>
        </p:spPr>
      </p:pic>
      <p:pic>
        <p:nvPicPr>
          <p:cNvPr id="6" name="Рисунок 5" descr="132.jpg"/>
          <p:cNvPicPr>
            <a:picLocks noChangeAspect="1"/>
          </p:cNvPicPr>
          <p:nvPr/>
        </p:nvPicPr>
        <p:blipFill>
          <a:blip r:embed="rId4" cstate="print"/>
          <a:stretch>
            <a:fillRect/>
          </a:stretch>
        </p:blipFill>
        <p:spPr>
          <a:xfrm>
            <a:off x="1403648" y="1660264"/>
            <a:ext cx="6264696" cy="4179727"/>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2664296"/>
          </a:xfrm>
        </p:spPr>
        <p:txBody>
          <a:bodyPr>
            <a:normAutofit fontScale="90000"/>
          </a:bodyPr>
          <a:lstStyle/>
          <a:p>
            <a:r>
              <a:rPr lang="ru-RU" sz="6000" b="1" dirty="0">
                <a:solidFill>
                  <a:srgbClr val="7030A0"/>
                </a:solidFill>
              </a:rPr>
              <a:t>Верните в семью обычай совместных трапез, и она станет </a:t>
            </a:r>
            <a:r>
              <a:rPr lang="ru-RU" sz="6000" b="1" dirty="0" smtClean="0">
                <a:solidFill>
                  <a:srgbClr val="7030A0"/>
                </a:solidFill>
              </a:rPr>
              <a:t>крепче!</a:t>
            </a:r>
            <a:r>
              <a:rPr lang="ru-RU" dirty="0"/>
              <a:t/>
            </a:r>
            <a:br>
              <a:rPr lang="ru-RU" dirty="0"/>
            </a:br>
            <a:endParaRPr lang="ru-RU" dirty="0"/>
          </a:p>
        </p:txBody>
      </p:sp>
      <p:pic>
        <p:nvPicPr>
          <p:cNvPr id="4" name="Содержимое 5" descr="4581_1.jpg"/>
          <p:cNvPicPr>
            <a:picLocks noChangeAspect="1"/>
          </p:cNvPicPr>
          <p:nvPr/>
        </p:nvPicPr>
        <p:blipFill>
          <a:blip r:embed="rId3" cstate="print"/>
          <a:srcRect t="10766"/>
          <a:stretch>
            <a:fillRect/>
          </a:stretch>
        </p:blipFill>
        <p:spPr>
          <a:xfrm>
            <a:off x="1043608" y="2564904"/>
            <a:ext cx="7216612" cy="4293096"/>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7030A0"/>
                </a:solidFill>
              </a:rPr>
              <a:t>Узы семьи</a:t>
            </a:r>
            <a:endParaRPr lang="ru-RU" sz="7200" b="1" dirty="0">
              <a:solidFill>
                <a:srgbClr val="7030A0"/>
              </a:solidFill>
            </a:endParaRPr>
          </a:p>
        </p:txBody>
      </p:sp>
      <p:pic>
        <p:nvPicPr>
          <p:cNvPr id="6" name="Содержимое 5" descr="0,,6631219_4,00.jpg"/>
          <p:cNvPicPr>
            <a:picLocks noGrp="1" noChangeAspect="1"/>
          </p:cNvPicPr>
          <p:nvPr>
            <p:ph idx="1"/>
          </p:nvPr>
        </p:nvPicPr>
        <p:blipFill>
          <a:blip r:embed="rId3" cstate="print"/>
          <a:stretch>
            <a:fillRect/>
          </a:stretch>
        </p:blipFill>
        <p:spPr>
          <a:xfrm>
            <a:off x="1328737" y="2039144"/>
            <a:ext cx="6486525" cy="3648075"/>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 name="Содержимое 9" descr="5797.jpg"/>
          <p:cNvPicPr>
            <a:picLocks noGrp="1" noChangeAspect="1"/>
          </p:cNvPicPr>
          <p:nvPr>
            <p:ph idx="1"/>
          </p:nvPr>
        </p:nvPicPr>
        <p:blipFill>
          <a:blip r:embed="rId3" cstate="print"/>
          <a:stretch>
            <a:fillRect/>
          </a:stretch>
        </p:blipFill>
        <p:spPr>
          <a:xfrm>
            <a:off x="1680412" y="1600200"/>
            <a:ext cx="5783175" cy="452596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5400" b="1" dirty="0" smtClean="0">
                <a:solidFill>
                  <a:srgbClr val="7030A0"/>
                </a:solidFill>
              </a:rPr>
              <a:t>Обычай совместной трапезы </a:t>
            </a:r>
            <a:endParaRPr lang="ru-RU" sz="5400" b="1" dirty="0">
              <a:solidFill>
                <a:srgbClr val="7030A0"/>
              </a:solidFill>
            </a:endParaRPr>
          </a:p>
        </p:txBody>
      </p:sp>
      <p:pic>
        <p:nvPicPr>
          <p:cNvPr id="7" name="Содержимое 3" descr="61304.jpg"/>
          <p:cNvPicPr>
            <a:picLocks noChangeAspect="1"/>
          </p:cNvPicPr>
          <p:nvPr/>
        </p:nvPicPr>
        <p:blipFill>
          <a:blip r:embed="rId3" cstate="print"/>
          <a:stretch>
            <a:fillRect/>
          </a:stretch>
        </p:blipFill>
        <p:spPr>
          <a:xfrm>
            <a:off x="1115616" y="1772816"/>
            <a:ext cx="7321411" cy="452596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solidFill>
                  <a:srgbClr val="7030A0"/>
                </a:solidFill>
              </a:rPr>
              <a:t>Маленький семейные праздник!</a:t>
            </a:r>
            <a:endParaRPr lang="ru-RU" b="1" i="1" dirty="0">
              <a:solidFill>
                <a:srgbClr val="7030A0"/>
              </a:solidFill>
            </a:endParaRPr>
          </a:p>
        </p:txBody>
      </p:sp>
      <p:pic>
        <p:nvPicPr>
          <p:cNvPr id="4" name="Содержимое 3" descr="3493_900.jpg"/>
          <p:cNvPicPr>
            <a:picLocks noGrp="1" noChangeAspect="1"/>
          </p:cNvPicPr>
          <p:nvPr>
            <p:ph idx="1"/>
          </p:nvPr>
        </p:nvPicPr>
        <p:blipFill>
          <a:blip r:embed="rId3" cstate="print"/>
          <a:stretch>
            <a:fillRect/>
          </a:stretch>
        </p:blipFill>
        <p:spPr>
          <a:xfrm>
            <a:off x="772217" y="1600200"/>
            <a:ext cx="7599565" cy="452596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b="1" i="1" dirty="0" smtClean="0">
                <a:solidFill>
                  <a:srgbClr val="7030A0"/>
                </a:solidFill>
              </a:rPr>
              <a:t>Самый ценный подарок!</a:t>
            </a:r>
            <a:endParaRPr lang="ru-RU" sz="5400" b="1" i="1" dirty="0">
              <a:solidFill>
                <a:srgbClr val="7030A0"/>
              </a:solidFill>
            </a:endParaRPr>
          </a:p>
        </p:txBody>
      </p:sp>
      <p:sp>
        <p:nvSpPr>
          <p:cNvPr id="5" name="Содержимое 4"/>
          <p:cNvSpPr>
            <a:spLocks noGrp="1"/>
          </p:cNvSpPr>
          <p:nvPr>
            <p:ph idx="1"/>
          </p:nvPr>
        </p:nvSpPr>
        <p:spPr/>
        <p:txBody>
          <a:bodyPr/>
          <a:lstStyle/>
          <a:p>
            <a:endParaRPr lang="ru-RU"/>
          </a:p>
        </p:txBody>
      </p:sp>
      <p:pic>
        <p:nvPicPr>
          <p:cNvPr id="6" name="Содержимое 5" descr="4581_1.jpg"/>
          <p:cNvPicPr>
            <a:picLocks noChangeAspect="1"/>
          </p:cNvPicPr>
          <p:nvPr/>
        </p:nvPicPr>
        <p:blipFill>
          <a:blip r:embed="rId3" cstate="print"/>
          <a:stretch>
            <a:fillRect/>
          </a:stretch>
        </p:blipFill>
        <p:spPr>
          <a:xfrm>
            <a:off x="883780" y="1498246"/>
            <a:ext cx="7216612" cy="4811074"/>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4840a05a16e.jpg"/>
          <p:cNvPicPr>
            <a:picLocks noGrp="1" noChangeAspect="1"/>
          </p:cNvPicPr>
          <p:nvPr>
            <p:ph idx="1"/>
          </p:nvPr>
        </p:nvPicPr>
        <p:blipFill>
          <a:blip r:embed="rId3" cstate="print"/>
          <a:stretch>
            <a:fillRect/>
          </a:stretch>
        </p:blipFill>
        <p:spPr>
          <a:xfrm>
            <a:off x="1835696" y="2049402"/>
            <a:ext cx="5774803" cy="3827870"/>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sz="6000" b="1" dirty="0" smtClean="0">
                <a:solidFill>
                  <a:srgbClr val="7030A0"/>
                </a:solidFill>
              </a:rPr>
              <a:t>Дети и семейные трапезы</a:t>
            </a:r>
            <a:endParaRPr lang="ru-RU" b="1" dirty="0">
              <a:solidFill>
                <a:srgbClr val="7030A0"/>
              </a:solidFill>
            </a:endParaRPr>
          </a:p>
        </p:txBody>
      </p:sp>
      <p:pic>
        <p:nvPicPr>
          <p:cNvPr id="4" name="Содержимое 3" descr="42955156_1240518904_7D_18_Pasha_f02_fmt.jpg"/>
          <p:cNvPicPr>
            <a:picLocks noGrp="1" noChangeAspect="1"/>
          </p:cNvPicPr>
          <p:nvPr>
            <p:ph idx="1"/>
          </p:nvPr>
        </p:nvPicPr>
        <p:blipFill>
          <a:blip r:embed="rId3" cstate="print"/>
          <a:stretch>
            <a:fillRect/>
          </a:stretch>
        </p:blipFill>
        <p:spPr>
          <a:xfrm>
            <a:off x="1666875" y="1653381"/>
            <a:ext cx="5810250" cy="4419600"/>
          </a:xfrm>
        </p:spPr>
      </p:pic>
    </p:spTree>
  </p:cSld>
  <p:clrMapOvr>
    <a:masterClrMapping/>
  </p:clrMapOvr>
  <p:transition spd="slow">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1185577_hoa01.jpg"/>
          <p:cNvPicPr>
            <a:picLocks noGrp="1" noChangeAspect="1"/>
          </p:cNvPicPr>
          <p:nvPr>
            <p:ph idx="1"/>
          </p:nvPr>
        </p:nvPicPr>
        <p:blipFill>
          <a:blip r:embed="rId3" cstate="print"/>
          <a:stretch>
            <a:fillRect/>
          </a:stretch>
        </p:blipFill>
        <p:spPr>
          <a:xfrm>
            <a:off x="1439292" y="1801296"/>
            <a:ext cx="6229052" cy="414798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zhile-molodoy-semje.jpg"/>
          <p:cNvPicPr>
            <a:picLocks noGrp="1" noChangeAspect="1"/>
          </p:cNvPicPr>
          <p:nvPr>
            <p:ph idx="1"/>
          </p:nvPr>
        </p:nvPicPr>
        <p:blipFill>
          <a:blip r:embed="rId3" cstate="print"/>
          <a:stretch>
            <a:fillRect/>
          </a:stretch>
        </p:blipFill>
        <p:spPr>
          <a:xfrm>
            <a:off x="1259632" y="1556792"/>
            <a:ext cx="6788945" cy="4525963"/>
          </a:xfrm>
          <a:prstGeom prst="rect">
            <a:avLst/>
          </a:prstGeom>
          <a:ln>
            <a:noFill/>
          </a:ln>
          <a:effectLst>
            <a:softEdge rad="112500"/>
          </a:effectLst>
        </p:spPr>
        <p:style>
          <a:lnRef idx="2">
            <a:schemeClr val="accent5"/>
          </a:lnRef>
          <a:fillRef idx="1">
            <a:schemeClr val="lt1"/>
          </a:fillRef>
          <a:effectRef idx="0">
            <a:schemeClr val="accent5"/>
          </a:effectRef>
          <a:fontRef idx="minor">
            <a:schemeClr val="dk1"/>
          </a:fontRef>
        </p:style>
      </p:pic>
      <p:sp>
        <p:nvSpPr>
          <p:cNvPr id="5" name="Прямоугольник 4"/>
          <p:cNvSpPr/>
          <p:nvPr/>
        </p:nvSpPr>
        <p:spPr>
          <a:xfrm>
            <a:off x="1475656" y="0"/>
            <a:ext cx="6364179"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ПОЧЕМУ СВЯТ </a:t>
            </a:r>
            <a:b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«СЕМЕЙНЫЙ КРУГ»?</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solidFill>
                  <a:srgbClr val="7030A0"/>
                </a:solidFill>
              </a:rPr>
              <a:t>Убедите супруга принимать участие в семейных трапезах</a:t>
            </a:r>
            <a:endParaRPr lang="ru-RU" b="1" dirty="0">
              <a:solidFill>
                <a:srgbClr val="7030A0"/>
              </a:solidFill>
            </a:endParaRPr>
          </a:p>
        </p:txBody>
      </p:sp>
      <p:pic>
        <p:nvPicPr>
          <p:cNvPr id="6" name="Содержимое 5" descr="93f2662a9c4f.jpg"/>
          <p:cNvPicPr>
            <a:picLocks noGrp="1" noChangeAspect="1"/>
          </p:cNvPicPr>
          <p:nvPr>
            <p:ph idx="1"/>
          </p:nvPr>
        </p:nvPicPr>
        <p:blipFill>
          <a:blip r:embed="rId3" cstate="print"/>
          <a:stretch>
            <a:fillRect/>
          </a:stretch>
        </p:blipFill>
        <p:spPr>
          <a:xfrm>
            <a:off x="2027404" y="2132856"/>
            <a:ext cx="4977024" cy="3384376"/>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6000" b="1" dirty="0" smtClean="0">
                <a:solidFill>
                  <a:srgbClr val="7030A0"/>
                </a:solidFill>
              </a:rPr>
              <a:t>Планируйте меню вместе с детьми</a:t>
            </a:r>
            <a:endParaRPr lang="ru-RU" sz="6000" dirty="0">
              <a:solidFill>
                <a:srgbClr val="7030A0"/>
              </a:solidFill>
            </a:endParaRPr>
          </a:p>
        </p:txBody>
      </p:sp>
      <p:pic>
        <p:nvPicPr>
          <p:cNvPr id="4" name="Содержимое 3" descr="family-kitchen2.jpg"/>
          <p:cNvPicPr>
            <a:picLocks noGrp="1" noChangeAspect="1"/>
          </p:cNvPicPr>
          <p:nvPr>
            <p:ph idx="1"/>
          </p:nvPr>
        </p:nvPicPr>
        <p:blipFill>
          <a:blip r:embed="rId3" cstate="print"/>
          <a:stretch>
            <a:fillRect/>
          </a:stretch>
        </p:blipFill>
        <p:spPr>
          <a:xfrm>
            <a:off x="1763688" y="1750946"/>
            <a:ext cx="5976664" cy="398444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7030A0"/>
                </a:solidFill>
              </a:rPr>
              <a:t>Польза и выгода</a:t>
            </a:r>
            <a:endParaRPr lang="ru-RU" sz="7200" dirty="0">
              <a:solidFill>
                <a:srgbClr val="7030A0"/>
              </a:solidFill>
            </a:endParaRPr>
          </a:p>
        </p:txBody>
      </p:sp>
      <p:pic>
        <p:nvPicPr>
          <p:cNvPr id="4" name="Содержимое 3" descr="FamilyDinner2-300x179.jpg"/>
          <p:cNvPicPr>
            <a:picLocks noGrp="1" noChangeAspect="1"/>
          </p:cNvPicPr>
          <p:nvPr>
            <p:ph idx="1"/>
          </p:nvPr>
        </p:nvPicPr>
        <p:blipFill>
          <a:blip r:embed="rId3" cstate="print"/>
          <a:stretch>
            <a:fillRect/>
          </a:stretch>
        </p:blipFill>
        <p:spPr>
          <a:xfrm>
            <a:off x="2483768" y="2132856"/>
            <a:ext cx="4932156" cy="294285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7030A0"/>
                </a:solidFill>
              </a:rPr>
              <a:t>Будьте гибкими </a:t>
            </a:r>
            <a:endParaRPr lang="ru-RU" sz="6000" b="1" dirty="0">
              <a:solidFill>
                <a:srgbClr val="7030A0"/>
              </a:solidFill>
            </a:endParaRPr>
          </a:p>
        </p:txBody>
      </p:sp>
      <p:pic>
        <p:nvPicPr>
          <p:cNvPr id="4" name="Содержимое 3" descr="image10706980.jpg"/>
          <p:cNvPicPr>
            <a:picLocks noGrp="1" noChangeAspect="1"/>
          </p:cNvPicPr>
          <p:nvPr>
            <p:ph idx="1"/>
          </p:nvPr>
        </p:nvPicPr>
        <p:blipFill>
          <a:blip r:embed="rId3" cstate="print"/>
          <a:stretch>
            <a:fillRect/>
          </a:stretch>
        </p:blipFill>
        <p:spPr>
          <a:xfrm>
            <a:off x="1043608" y="2060848"/>
            <a:ext cx="6708886" cy="3264991"/>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Планируйте и делайте заранее</a:t>
            </a:r>
            <a:endParaRPr lang="ru-RU" dirty="0">
              <a:solidFill>
                <a:srgbClr val="7030A0"/>
              </a:solidFill>
            </a:endParaRPr>
          </a:p>
        </p:txBody>
      </p:sp>
      <p:pic>
        <p:nvPicPr>
          <p:cNvPr id="4" name="Содержимое 3" descr="Family-Dinner.jpg"/>
          <p:cNvPicPr>
            <a:picLocks noGrp="1" noChangeAspect="1"/>
          </p:cNvPicPr>
          <p:nvPr>
            <p:ph idx="1"/>
          </p:nvPr>
        </p:nvPicPr>
        <p:blipFill>
          <a:blip r:embed="rId3" cstate="print"/>
          <a:stretch>
            <a:fillRect/>
          </a:stretch>
        </p:blipFill>
        <p:spPr>
          <a:xfrm>
            <a:off x="1238250" y="1720056"/>
            <a:ext cx="6667500" cy="4286250"/>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512168"/>
          </a:xfrm>
        </p:spPr>
        <p:txBody>
          <a:bodyPr>
            <a:normAutofit fontScale="90000"/>
          </a:bodyPr>
          <a:lstStyle/>
          <a:p>
            <a:r>
              <a:rPr lang="ru-RU" b="1" dirty="0">
                <a:solidFill>
                  <a:srgbClr val="7030A0"/>
                </a:solidFill>
              </a:rPr>
              <a:t>Семейные трапезы без </a:t>
            </a:r>
            <a:r>
              <a:rPr lang="ru-RU" b="1" dirty="0" smtClean="0">
                <a:solidFill>
                  <a:srgbClr val="7030A0"/>
                </a:solidFill>
              </a:rPr>
              <a:t>телевизора</a:t>
            </a:r>
            <a:br>
              <a:rPr lang="ru-RU" b="1" dirty="0" smtClean="0">
                <a:solidFill>
                  <a:srgbClr val="7030A0"/>
                </a:solidFill>
              </a:rPr>
            </a:br>
            <a:r>
              <a:rPr lang="ru-RU" dirty="0">
                <a:solidFill>
                  <a:srgbClr val="7030A0"/>
                </a:solidFill>
              </a:rPr>
              <a:t> Секреты счастливых семей</a:t>
            </a:r>
            <a:r>
              <a:rPr lang="ru-RU" dirty="0"/>
              <a:t/>
            </a:r>
            <a:br>
              <a:rPr lang="ru-RU" dirty="0"/>
            </a:br>
            <a:r>
              <a:rPr lang="ru-RU" b="1" dirty="0" smtClean="0"/>
              <a:t> </a:t>
            </a:r>
            <a:r>
              <a:rPr lang="ru-RU" dirty="0"/>
              <a:t/>
            </a:r>
            <a:br>
              <a:rPr lang="ru-RU" dirty="0"/>
            </a:br>
            <a:endParaRPr lang="ru-RU" dirty="0"/>
          </a:p>
        </p:txBody>
      </p:sp>
      <p:pic>
        <p:nvPicPr>
          <p:cNvPr id="4" name="Содержимое 3" descr="T3TQA46xyHs.jpg"/>
          <p:cNvPicPr>
            <a:picLocks noGrp="1" noChangeAspect="1"/>
          </p:cNvPicPr>
          <p:nvPr>
            <p:ph idx="1"/>
          </p:nvPr>
        </p:nvPicPr>
        <p:blipFill>
          <a:blip r:embed="rId3" cstate="print"/>
          <a:stretch>
            <a:fillRect/>
          </a:stretch>
        </p:blipFill>
        <p:spPr>
          <a:xfrm>
            <a:off x="1920240" y="2098389"/>
            <a:ext cx="5303520" cy="3529584"/>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584176"/>
          </a:xfrm>
        </p:spPr>
        <p:txBody>
          <a:bodyPr>
            <a:normAutofit fontScale="90000"/>
          </a:bodyPr>
          <a:lstStyle/>
          <a:p>
            <a:r>
              <a:rPr lang="ru-RU" sz="6000" b="1" dirty="0">
                <a:solidFill>
                  <a:srgbClr val="7030A0"/>
                </a:solidFill>
              </a:rPr>
              <a:t>Все счастливые семьи счастливы одинаково</a:t>
            </a:r>
            <a:r>
              <a:rPr lang="ru-RU" dirty="0"/>
              <a:t/>
            </a:r>
            <a:br>
              <a:rPr lang="ru-RU" dirty="0"/>
            </a:br>
            <a:endParaRPr lang="ru-RU" dirty="0"/>
          </a:p>
        </p:txBody>
      </p:sp>
      <p:pic>
        <p:nvPicPr>
          <p:cNvPr id="4" name="Содержимое 3" descr="semya_za_stolom_03.jpg"/>
          <p:cNvPicPr>
            <a:picLocks noGrp="1" noChangeAspect="1"/>
          </p:cNvPicPr>
          <p:nvPr>
            <p:ph idx="1"/>
          </p:nvPr>
        </p:nvPicPr>
        <p:blipFill>
          <a:blip r:embed="rId3" cstate="print"/>
          <a:stretch>
            <a:fillRect/>
          </a:stretch>
        </p:blipFill>
        <p:spPr>
          <a:xfrm>
            <a:off x="1331640" y="1988840"/>
            <a:ext cx="6788945" cy="452596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solidFill>
                  <a:srgbClr val="7030A0"/>
                </a:solidFill>
              </a:rPr>
              <a:t>Преимущества совместных семейных ужинов </a:t>
            </a:r>
            <a:endParaRPr lang="ru-RU" sz="4800" b="1" dirty="0">
              <a:solidFill>
                <a:srgbClr val="7030A0"/>
              </a:solidFill>
            </a:endParaRPr>
          </a:p>
        </p:txBody>
      </p:sp>
      <p:pic>
        <p:nvPicPr>
          <p:cNvPr id="4" name="Содержимое 3" descr="semya-zavtrakaet.jpg"/>
          <p:cNvPicPr>
            <a:picLocks noGrp="1" noChangeAspect="1"/>
          </p:cNvPicPr>
          <p:nvPr>
            <p:ph idx="1"/>
          </p:nvPr>
        </p:nvPicPr>
        <p:blipFill>
          <a:blip r:embed="rId3" cstate="print"/>
          <a:stretch>
            <a:fillRect/>
          </a:stretch>
        </p:blipFill>
        <p:spPr>
          <a:xfrm>
            <a:off x="1177527" y="1600200"/>
            <a:ext cx="6788945" cy="4525963"/>
          </a:xfrm>
        </p:spPr>
      </p:pic>
    </p:spTree>
  </p:cSld>
  <p:clrMapOvr>
    <a:masterClrMapping/>
  </p:clrMapOvr>
  <p:transition spd="slow">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sz="6000" b="1" dirty="0">
                <a:solidFill>
                  <a:srgbClr val="7030A0"/>
                </a:solidFill>
              </a:rPr>
              <a:t>В который раз доказано — счастье не в деньгах</a:t>
            </a:r>
            <a:r>
              <a:rPr lang="ru-RU" dirty="0"/>
              <a:t/>
            </a:r>
            <a:br>
              <a:rPr lang="ru-RU" dirty="0"/>
            </a:br>
            <a:endParaRPr lang="ru-RU" dirty="0"/>
          </a:p>
        </p:txBody>
      </p:sp>
      <p:pic>
        <p:nvPicPr>
          <p:cNvPr id="4" name="Содержимое 3" descr="семья2.jpg"/>
          <p:cNvPicPr>
            <a:picLocks noGrp="1" noChangeAspect="1"/>
          </p:cNvPicPr>
          <p:nvPr>
            <p:ph idx="1"/>
          </p:nvPr>
        </p:nvPicPr>
        <p:blipFill>
          <a:blip r:embed="rId3" cstate="print"/>
          <a:stretch>
            <a:fillRect/>
          </a:stretch>
        </p:blipFill>
        <p:spPr>
          <a:xfrm>
            <a:off x="1159567" y="1600200"/>
            <a:ext cx="6824865" cy="4525963"/>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6000" b="1" i="1" dirty="0" smtClean="0">
                <a:solidFill>
                  <a:srgbClr val="7030A0"/>
                </a:solidFill>
              </a:rPr>
              <a:t>Уголок счастливой семьи!</a:t>
            </a:r>
            <a:endParaRPr lang="ru-RU" sz="6000" b="1" i="1" dirty="0">
              <a:solidFill>
                <a:srgbClr val="7030A0"/>
              </a:solidFill>
            </a:endParaRPr>
          </a:p>
        </p:txBody>
      </p:sp>
      <p:pic>
        <p:nvPicPr>
          <p:cNvPr id="14" name="Содержимое 13" descr="0_eccc6_7990faab_XL.jpg"/>
          <p:cNvPicPr>
            <a:picLocks noGrp="1" noChangeAspect="1"/>
          </p:cNvPicPr>
          <p:nvPr>
            <p:ph idx="1"/>
          </p:nvPr>
        </p:nvPicPr>
        <p:blipFill>
          <a:blip r:embed="rId3" cstate="print"/>
          <a:stretch>
            <a:fillRect/>
          </a:stretch>
        </p:blipFill>
        <p:spPr>
          <a:xfrm>
            <a:off x="899592" y="1916832"/>
            <a:ext cx="7554959" cy="4589638"/>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ОГ и сембя.png"/>
          <p:cNvPicPr>
            <a:picLocks noGrp="1" noChangeAspect="1"/>
          </p:cNvPicPr>
          <p:nvPr>
            <p:ph idx="1"/>
          </p:nvPr>
        </p:nvPicPr>
        <p:blipFill>
          <a:blip r:embed="rId3" cstate="print"/>
          <a:stretch>
            <a:fillRect/>
          </a:stretch>
        </p:blipFill>
        <p:spPr>
          <a:xfrm>
            <a:off x="2339752" y="2332037"/>
            <a:ext cx="4525963" cy="4525963"/>
          </a:xfrm>
          <a:prstGeom prst="rect">
            <a:avLst/>
          </a:prstGeom>
          <a:ln>
            <a:noFill/>
          </a:ln>
          <a:effectLst>
            <a:softEdge rad="112500"/>
          </a:effectLst>
        </p:spPr>
      </p:pic>
      <p:sp>
        <p:nvSpPr>
          <p:cNvPr id="5" name="Прямоугольник 4"/>
          <p:cNvSpPr/>
          <p:nvPr/>
        </p:nvSpPr>
        <p:spPr>
          <a:xfrm>
            <a:off x="1313491" y="620688"/>
            <a:ext cx="6871047" cy="1754326"/>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Чудесный прообраз</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неба.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844824"/>
          </a:xfrm>
        </p:spPr>
        <p:txBody>
          <a:bodyPr>
            <a:noAutofit/>
          </a:bodyPr>
          <a:lstStyle/>
          <a:p>
            <a:pPr eaLnBrk="1" hangingPunct="1"/>
            <a:r>
              <a:rPr lang="ru-RU" sz="6000" b="1" i="1" dirty="0" smtClean="0">
                <a:solidFill>
                  <a:srgbClr val="7030A0"/>
                </a:solidFill>
              </a:rPr>
              <a:t>Самое счастливое воспоминание!</a:t>
            </a:r>
            <a:endParaRPr lang="en-US" sz="6000" b="1" i="1" dirty="0" smtClean="0">
              <a:solidFill>
                <a:srgbClr val="7030A0"/>
              </a:solidFill>
            </a:endParaRPr>
          </a:p>
        </p:txBody>
      </p:sp>
      <p:pic>
        <p:nvPicPr>
          <p:cNvPr id="7" name="Содержимое 6" descr="Ресторан Michelle Владивосток44.jpg"/>
          <p:cNvPicPr>
            <a:picLocks noGrp="1" noChangeAspect="1"/>
          </p:cNvPicPr>
          <p:nvPr>
            <p:ph idx="1"/>
          </p:nvPr>
        </p:nvPicPr>
        <p:blipFill>
          <a:blip r:embed="rId3" cstate="print"/>
          <a:stretch>
            <a:fillRect/>
          </a:stretch>
        </p:blipFill>
        <p:spPr>
          <a:xfrm>
            <a:off x="1547664" y="1916832"/>
            <a:ext cx="6795339" cy="4581128"/>
          </a:xfrm>
          <a:prstGeom prst="rect">
            <a:avLst/>
          </a:prstGeom>
          <a:ln>
            <a:noFill/>
          </a:ln>
          <a:effectLst>
            <a:softEdge rad="112500"/>
          </a:effectLst>
        </p:spPr>
      </p:pic>
      <p:sp>
        <p:nvSpPr>
          <p:cNvPr id="19461" name="Text Box 5"/>
          <p:cNvSpPr txBox="1">
            <a:spLocks noChangeArrowheads="1"/>
          </p:cNvSpPr>
          <p:nvPr/>
        </p:nvSpPr>
        <p:spPr bwMode="auto">
          <a:xfrm>
            <a:off x="304800" y="5791200"/>
            <a:ext cx="8458200" cy="307975"/>
          </a:xfrm>
          <a:prstGeom prst="rect">
            <a:avLst/>
          </a:prstGeom>
          <a:noFill/>
          <a:ln w="9525">
            <a:noFill/>
            <a:miter lim="800000"/>
            <a:headEnd/>
            <a:tailEnd/>
          </a:ln>
        </p:spPr>
        <p:txBody>
          <a:bodyPr>
            <a:spAutoFit/>
          </a:bodyPr>
          <a:lstStyle/>
          <a:p>
            <a:pPr eaLnBrk="0" hangingPunct="0"/>
            <a:r>
              <a:rPr lang="en-US" sz="1400" i="1">
                <a:solidFill>
                  <a:srgbClr val="FFFF00"/>
                </a:solidFill>
              </a:rPr>
              <a:t>.</a:t>
            </a:r>
          </a:p>
        </p:txBody>
      </p:sp>
    </p:spTree>
  </p:cSld>
  <p:clrMapOvr>
    <a:masterClrMapping/>
  </p:clrMapOvr>
  <p:transition spd="slow">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Autofit/>
          </a:bodyPr>
          <a:lstStyle/>
          <a:p>
            <a:r>
              <a:rPr lang="ru-RU" sz="5400" b="1" i="1" dirty="0" smtClean="0">
                <a:solidFill>
                  <a:srgbClr val="7030A0"/>
                </a:solidFill>
              </a:rPr>
              <a:t>Беседуйте! Разговаривайте! Слушайте!</a:t>
            </a:r>
            <a:endParaRPr lang="ru-RU" sz="5400" b="1" i="1" dirty="0">
              <a:solidFill>
                <a:srgbClr val="7030A0"/>
              </a:solidFill>
            </a:endParaRPr>
          </a:p>
        </p:txBody>
      </p:sp>
      <p:pic>
        <p:nvPicPr>
          <p:cNvPr id="6" name="Содержимое 5" descr="семья-за-столом.jpg"/>
          <p:cNvPicPr>
            <a:picLocks noGrp="1" noChangeAspect="1"/>
          </p:cNvPicPr>
          <p:nvPr>
            <p:ph idx="1"/>
          </p:nvPr>
        </p:nvPicPr>
        <p:blipFill>
          <a:blip r:embed="rId3" cstate="print"/>
          <a:stretch>
            <a:fillRect/>
          </a:stretch>
        </p:blipFill>
        <p:spPr>
          <a:xfrm>
            <a:off x="1403648" y="2543175"/>
            <a:ext cx="6457950" cy="4314825"/>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rgbClr val="FF0000"/>
                </a:solidFill>
              </a:rPr>
              <a:t>Дорогие возлюбленные!</a:t>
            </a:r>
            <a:endParaRPr lang="ru-RU" sz="5400" b="1" dirty="0">
              <a:solidFill>
                <a:srgbClr val="FF0000"/>
              </a:solidFill>
            </a:endParaRPr>
          </a:p>
        </p:txBody>
      </p:sp>
      <p:pic>
        <p:nvPicPr>
          <p:cNvPr id="9" name="Содержимое 8" descr="DSC_4124.JPG"/>
          <p:cNvPicPr>
            <a:picLocks noGrp="1" noChangeAspect="1"/>
          </p:cNvPicPr>
          <p:nvPr>
            <p:ph idx="1"/>
          </p:nvPr>
        </p:nvPicPr>
        <p:blipFill>
          <a:blip r:embed="rId3" cstate="print"/>
          <a:srcRect t="12743"/>
          <a:stretch>
            <a:fillRect/>
          </a:stretch>
        </p:blipFill>
        <p:spPr>
          <a:xfrm>
            <a:off x="2339752" y="1268760"/>
            <a:ext cx="4032448" cy="5312370"/>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rgbClr val="FF0000"/>
                </a:solidFill>
              </a:rPr>
              <a:t>Нет более высокой любви!</a:t>
            </a:r>
            <a:endParaRPr lang="ru-RU" sz="5400" b="1" dirty="0">
              <a:solidFill>
                <a:srgbClr val="FF0000"/>
              </a:solidFill>
            </a:endParaRPr>
          </a:p>
        </p:txBody>
      </p:sp>
      <p:sp>
        <p:nvSpPr>
          <p:cNvPr id="3" name="Содержимое 2"/>
          <p:cNvSpPr>
            <a:spLocks noGrp="1"/>
          </p:cNvSpPr>
          <p:nvPr>
            <p:ph idx="1"/>
          </p:nvPr>
        </p:nvSpPr>
        <p:spPr/>
        <p:txBody>
          <a:bodyPr/>
          <a:lstStyle/>
          <a:p>
            <a:endParaRPr lang="ru-RU"/>
          </a:p>
        </p:txBody>
      </p:sp>
      <p:pic>
        <p:nvPicPr>
          <p:cNvPr id="4" name="Рисунок 3" descr="ИИСУС и СЕМЬЯ.png"/>
          <p:cNvPicPr>
            <a:picLocks noChangeAspect="1"/>
          </p:cNvPicPr>
          <p:nvPr/>
        </p:nvPicPr>
        <p:blipFill>
          <a:blip r:embed="rId3" cstate="print"/>
          <a:srcRect t="9051" b="8001"/>
          <a:stretch>
            <a:fillRect/>
          </a:stretch>
        </p:blipFill>
        <p:spPr>
          <a:xfrm>
            <a:off x="1979712" y="1196752"/>
            <a:ext cx="4896544" cy="5220144"/>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b="1" dirty="0" smtClean="0">
                <a:solidFill>
                  <a:srgbClr val="7030A0"/>
                </a:solidFill>
              </a:rPr>
              <a:t>Рецепт счастья!</a:t>
            </a:r>
            <a:endParaRPr lang="ru-RU" sz="8000" b="1" dirty="0">
              <a:solidFill>
                <a:srgbClr val="7030A0"/>
              </a:solidFill>
            </a:endParaRPr>
          </a:p>
        </p:txBody>
      </p:sp>
      <p:pic>
        <p:nvPicPr>
          <p:cNvPr id="10" name="Содержимое 9" descr="semya-ermakovy.jpg"/>
          <p:cNvPicPr>
            <a:picLocks noGrp="1" noChangeAspect="1"/>
          </p:cNvPicPr>
          <p:nvPr>
            <p:ph idx="1"/>
          </p:nvPr>
        </p:nvPicPr>
        <p:blipFill>
          <a:blip r:embed="rId3" cstate="print"/>
          <a:stretch>
            <a:fillRect/>
          </a:stretch>
        </p:blipFill>
        <p:spPr>
          <a:xfrm>
            <a:off x="1238250" y="1696244"/>
            <a:ext cx="6667500" cy="4333875"/>
          </a:xfrm>
        </p:spPr>
      </p:pic>
    </p:spTree>
  </p:cSld>
  <p:clrMapOvr>
    <a:masterClrMapping/>
  </p:clrMapOvr>
  <p:transition spd="slow">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 name="Содержимое 9" descr="tajDGtG07u0.jpg"/>
          <p:cNvPicPr>
            <a:picLocks noGrp="1" noChangeAspect="1"/>
          </p:cNvPicPr>
          <p:nvPr>
            <p:ph idx="1"/>
          </p:nvPr>
        </p:nvPicPr>
        <p:blipFill>
          <a:blip r:embed="rId3" cstate="print"/>
          <a:stretch>
            <a:fillRect/>
          </a:stretch>
        </p:blipFill>
        <p:spPr>
          <a:xfrm>
            <a:off x="2483768" y="662410"/>
            <a:ext cx="4536504" cy="5930841"/>
          </a:xfrm>
        </p:spPr>
      </p:pic>
    </p:spTree>
  </p:cSld>
  <p:clrMapOvr>
    <a:masterClrMapping/>
  </p:clrMapOvr>
  <p:transition spd="slow">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частье килограммами (2).mp4">
            <a:hlinkClick r:id="" action="ppaction://media"/>
          </p:cNvPr>
          <p:cNvPicPr>
            <a:picLocks noGrp="1" noRot="1" noChangeAspect="1"/>
          </p:cNvPicPr>
          <p:nvPr>
            <p:ph idx="1"/>
            <a:videoFile r:link="rId1"/>
          </p:nvPr>
        </p:nvPicPr>
        <p:blipFill>
          <a:blip r:embed="rId3" cstate="print"/>
          <a:stretch>
            <a:fillRect/>
          </a:stretch>
        </p:blipFill>
        <p:spPr>
          <a:xfrm>
            <a:off x="1" y="1"/>
            <a:ext cx="9144000" cy="685800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iberanskaya\Desktop\ОСС 2014\ИРПЕНЬ ЛАВ\семья\50.PNG"/>
          <p:cNvPicPr>
            <a:picLocks noChangeAspect="1" noChangeArrowheads="1"/>
          </p:cNvPicPr>
          <p:nvPr/>
        </p:nvPicPr>
        <p:blipFill>
          <a:blip r:embed="rId2" cstate="print"/>
          <a:srcRect l="10133" t="9641" r="27114" b="17516"/>
          <a:stretch>
            <a:fillRect/>
          </a:stretch>
        </p:blipFill>
        <p:spPr bwMode="auto">
          <a:xfrm>
            <a:off x="1403648" y="1196752"/>
            <a:ext cx="6120680" cy="5328592"/>
          </a:xfrm>
          <a:prstGeom prst="rect">
            <a:avLst/>
          </a:prstGeom>
          <a:noFill/>
        </p:spPr>
      </p:pic>
      <p:sp>
        <p:nvSpPr>
          <p:cNvPr id="2" name="Заголовок 1"/>
          <p:cNvSpPr>
            <a:spLocks noGrp="1"/>
          </p:cNvSpPr>
          <p:nvPr>
            <p:ph type="title"/>
          </p:nvPr>
        </p:nvSpPr>
        <p:spPr>
          <a:xfrm>
            <a:off x="1475656" y="1844824"/>
            <a:ext cx="5976664" cy="360040"/>
          </a:xfrm>
        </p:spPr>
        <p:style>
          <a:lnRef idx="3">
            <a:schemeClr val="lt1"/>
          </a:lnRef>
          <a:fillRef idx="1">
            <a:schemeClr val="accent4"/>
          </a:fillRef>
          <a:effectRef idx="1">
            <a:schemeClr val="accent4"/>
          </a:effectRef>
          <a:fontRef idx="minor">
            <a:schemeClr val="lt1"/>
          </a:fontRef>
        </p:style>
        <p:txBody>
          <a:bodyPr>
            <a:normAutofit fontScale="90000"/>
          </a:bodyPr>
          <a:lstStyle/>
          <a:p>
            <a:endParaRPr lang="ru-RU" dirty="0"/>
          </a:p>
        </p:txBody>
      </p:sp>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noFill/>
          <a:ln>
            <a:noFill/>
          </a:ln>
        </p:spPr>
        <p:style>
          <a:lnRef idx="1">
            <a:schemeClr val="accent3"/>
          </a:lnRef>
          <a:fillRef idx="1001">
            <a:schemeClr val="lt1"/>
          </a:fillRef>
          <a:effectRef idx="1">
            <a:schemeClr val="accent3"/>
          </a:effectRef>
          <a:fontRef idx="minor">
            <a:schemeClr val="dk1"/>
          </a:fontRef>
        </p:style>
        <p:txBody>
          <a:bodyPr>
            <a:normAutofit/>
          </a:bodyPr>
          <a:lstStyle/>
          <a:p>
            <a:pPr algn="ctr">
              <a:buNone/>
            </a:pPr>
            <a:r>
              <a:rPr lang="ru-RU" sz="3600" b="1" dirty="0" smtClean="0"/>
              <a:t>    </a:t>
            </a:r>
            <a:br>
              <a:rPr lang="ru-RU" sz="3600" b="1" dirty="0" smtClean="0"/>
            </a:br>
            <a:endParaRPr lang="ru-RU" sz="3600" b="1" dirty="0">
              <a:solidFill>
                <a:srgbClr val="7030A0"/>
              </a:solidFill>
            </a:endParaRPr>
          </a:p>
        </p:txBody>
      </p:sp>
      <p:pic>
        <p:nvPicPr>
          <p:cNvPr id="12" name="Рисунок 11" descr="1296499530_happy_family_05.jpg"/>
          <p:cNvPicPr>
            <a:picLocks noChangeAspect="1"/>
          </p:cNvPicPr>
          <p:nvPr/>
        </p:nvPicPr>
        <p:blipFill>
          <a:blip r:embed="rId3" cstate="print"/>
          <a:stretch>
            <a:fillRect/>
          </a:stretch>
        </p:blipFill>
        <p:spPr>
          <a:xfrm>
            <a:off x="2195736" y="3068960"/>
            <a:ext cx="5184576" cy="3452928"/>
          </a:xfrm>
          <a:prstGeom prst="rect">
            <a:avLst/>
          </a:prstGeom>
        </p:spPr>
      </p:pic>
      <p:sp>
        <p:nvSpPr>
          <p:cNvPr id="5" name="Прямоугольник 4"/>
          <p:cNvSpPr/>
          <p:nvPr/>
        </p:nvSpPr>
        <p:spPr>
          <a:xfrm>
            <a:off x="426555" y="332656"/>
            <a:ext cx="8666155" cy="2800767"/>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Отдадим Богу все негативное, </a:t>
            </a:r>
          </a:p>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что есть еще в нас и получим</a:t>
            </a:r>
          </a:p>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от Него чистоту, святость,</a:t>
            </a:r>
          </a:p>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любовь.</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791942-n--n-n-----n-n---noen--nfn-n-n---n-noe-----------n--n-n-n-------nfn.jpg"/>
          <p:cNvPicPr>
            <a:picLocks noChangeAspect="1"/>
          </p:cNvPicPr>
          <p:nvPr/>
        </p:nvPicPr>
        <p:blipFill>
          <a:blip r:embed="rId3" cstate="print"/>
          <a:stretch>
            <a:fillRect/>
          </a:stretch>
        </p:blipFill>
        <p:spPr>
          <a:xfrm>
            <a:off x="1331640" y="404664"/>
            <a:ext cx="6677769" cy="4392488"/>
          </a:xfrm>
          <a:prstGeom prst="rect">
            <a:avLst/>
          </a:prstGeom>
          <a:ln>
            <a:noFill/>
          </a:ln>
          <a:effectLst>
            <a:softEdge rad="112500"/>
          </a:effectLst>
        </p:spPr>
      </p:pic>
      <p:sp>
        <p:nvSpPr>
          <p:cNvPr id="6" name="Прямоугольник 5"/>
          <p:cNvSpPr/>
          <p:nvPr/>
        </p:nvSpPr>
        <p:spPr>
          <a:xfrm>
            <a:off x="1259632" y="5229200"/>
            <a:ext cx="6537944" cy="923330"/>
          </a:xfrm>
          <a:prstGeom prst="rect">
            <a:avLst/>
          </a:prstGeom>
          <a:noFill/>
        </p:spPr>
        <p:txBody>
          <a:bodyPr wrap="none" lIns="91440" tIns="45720" rIns="91440" bIns="45720">
            <a:spAutoFit/>
          </a:bodyPr>
          <a:lstStyle/>
          <a:p>
            <a:pPr algn="ctr"/>
            <a:r>
              <a:rPr lang="ru-RU" sz="54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СЕМЕЙНАЯ ТРАПЕЗА!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aliberanskaya\Desktop\ОСС 2014\ИРПЕНЬ ЛАВ\семья\11.JPG"/>
          <p:cNvPicPr>
            <a:picLocks noChangeAspect="1" noChangeArrowheads="1"/>
          </p:cNvPicPr>
          <p:nvPr/>
        </p:nvPicPr>
        <p:blipFill>
          <a:blip r:embed="rId2" cstate="print"/>
          <a:srcRect/>
          <a:stretch>
            <a:fillRect/>
          </a:stretch>
        </p:blipFill>
        <p:spPr bwMode="auto">
          <a:xfrm>
            <a:off x="2546350" y="869950"/>
            <a:ext cx="4051300" cy="5118100"/>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aliberanskaya\Desktop\ОСС 2014\ИРПЕНЬ ЛАВ\семья\17.JPG"/>
          <p:cNvPicPr>
            <a:picLocks noChangeAspect="1" noChangeArrowheads="1"/>
          </p:cNvPicPr>
          <p:nvPr/>
        </p:nvPicPr>
        <p:blipFill>
          <a:blip r:embed="rId2" cstate="print"/>
          <a:srcRect/>
          <a:stretch>
            <a:fillRect/>
          </a:stretch>
        </p:blipFill>
        <p:spPr bwMode="auto">
          <a:xfrm>
            <a:off x="825500" y="1054100"/>
            <a:ext cx="7493000" cy="4749800"/>
          </a:xfrm>
          <a:prstGeom prst="rect">
            <a:avLst/>
          </a:prstGeom>
          <a:noFill/>
        </p:spPr>
      </p:pic>
    </p:spTree>
  </p:cSld>
  <p:clrMapOvr>
    <a:masterClrMapping/>
  </p:clrMapOvr>
  <p:transition spd="slow">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aliberanskaya\Desktop\ОСС 2014\ИРПЕНЬ ЛАВ\семья\10.JPG"/>
          <p:cNvPicPr>
            <a:picLocks noChangeAspect="1" noChangeArrowheads="1"/>
          </p:cNvPicPr>
          <p:nvPr/>
        </p:nvPicPr>
        <p:blipFill>
          <a:blip r:embed="rId2" cstate="print"/>
          <a:srcRect/>
          <a:stretch>
            <a:fillRect/>
          </a:stretch>
        </p:blipFill>
        <p:spPr bwMode="auto">
          <a:xfrm>
            <a:off x="1714500" y="571500"/>
            <a:ext cx="5715000" cy="5715000"/>
          </a:xfrm>
          <a:prstGeom prst="rect">
            <a:avLst/>
          </a:prstGeom>
          <a:noFill/>
        </p:spPr>
      </p:pic>
    </p:spTree>
  </p:cSld>
  <p:clrMapOvr>
    <a:masterClrMapping/>
  </p:clrMapOvr>
  <p:transition spd="slow">
    <p:strips dir="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3528</Words>
  <Application>Microsoft Office PowerPoint</Application>
  <PresentationFormat>Экран (4:3)</PresentationFormat>
  <Paragraphs>266</Paragraphs>
  <Slides>47</Slides>
  <Notes>41</Notes>
  <HiddenSlides>0</HiddenSlides>
  <MMClips>1</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Что происходит во время обеда  в кругу семьи?</vt:lpstr>
      <vt:lpstr>Общение за семейным столом.</vt:lpstr>
      <vt:lpstr>Чувство принадлежности</vt:lpstr>
      <vt:lpstr>Благотворное влияние на детей.</vt:lpstr>
      <vt:lpstr>Обеды в кругу семьи  и поведение, сопряженное с риском</vt:lpstr>
      <vt:lpstr>Обеды в кругу семьи  и поведение, сопряженное с риском</vt:lpstr>
      <vt:lpstr>Как правильно провести время во время семейной трапезы?</vt:lpstr>
      <vt:lpstr> Не отвлекайтесь  во время еды!</vt:lpstr>
      <vt:lpstr> Не отвлекайтесь  во время еды!</vt:lpstr>
      <vt:lpstr>ПРАВИЛА</vt:lpstr>
      <vt:lpstr>ОРГАНИЗАЦИЯ</vt:lpstr>
      <vt:lpstr>Верните в семью обычай совместных трапез, и она станет крепче! </vt:lpstr>
      <vt:lpstr>Узы семьи</vt:lpstr>
      <vt:lpstr>Слайд 23</vt:lpstr>
      <vt:lpstr>Обычай совместной трапезы </vt:lpstr>
      <vt:lpstr>Маленький семейные праздник!</vt:lpstr>
      <vt:lpstr>Самый ценный подарок!</vt:lpstr>
      <vt:lpstr>Слайд 27</vt:lpstr>
      <vt:lpstr> Дети и семейные трапезы</vt:lpstr>
      <vt:lpstr>Слайд 29</vt:lpstr>
      <vt:lpstr>Убедите супруга принимать участие в семейных трапезах</vt:lpstr>
      <vt:lpstr>Планируйте меню вместе с детьми</vt:lpstr>
      <vt:lpstr>Польза и выгода</vt:lpstr>
      <vt:lpstr>Будьте гибкими </vt:lpstr>
      <vt:lpstr>Планируйте и делайте заранее</vt:lpstr>
      <vt:lpstr>Семейные трапезы без телевизора  Секреты счастливых семей   </vt:lpstr>
      <vt:lpstr>Все счастливые семьи счастливы одинаково </vt:lpstr>
      <vt:lpstr>Преимущества совместных семейных ужинов </vt:lpstr>
      <vt:lpstr>В который раз доказано — счастье не в деньгах </vt:lpstr>
      <vt:lpstr>Уголок счастливой семьи!</vt:lpstr>
      <vt:lpstr>Самое счастливое воспоминание!</vt:lpstr>
      <vt:lpstr>Беседуйте! Разговаривайте! Слушайте!</vt:lpstr>
      <vt:lpstr>Дорогие возлюбленные!</vt:lpstr>
      <vt:lpstr>Нет более высокой любви!</vt:lpstr>
      <vt:lpstr>Рецепт счастья!</vt:lpstr>
      <vt:lpstr>Слайд 45</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СЕМЕЙНЫЕ ТРАПЕЗА</dc:title>
  <dc:creator>Akseniya Liberanskaya</dc:creator>
  <cp:lastModifiedBy>Akseniya Liberanskaya</cp:lastModifiedBy>
  <cp:revision>23</cp:revision>
  <dcterms:created xsi:type="dcterms:W3CDTF">2014-03-12T18:16:43Z</dcterms:created>
  <dcterms:modified xsi:type="dcterms:W3CDTF">2015-02-06T21:36:35Z</dcterms:modified>
</cp:coreProperties>
</file>